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45" r:id="rId4"/>
    <p:sldId id="329" r:id="rId5"/>
    <p:sldId id="342" r:id="rId6"/>
    <p:sldId id="279" r:id="rId7"/>
    <p:sldId id="343" r:id="rId8"/>
    <p:sldId id="379" r:id="rId9"/>
    <p:sldId id="382" r:id="rId10"/>
    <p:sldId id="322" r:id="rId11"/>
    <p:sldId id="378" r:id="rId12"/>
    <p:sldId id="383" r:id="rId13"/>
    <p:sldId id="385" r:id="rId14"/>
    <p:sldId id="384" r:id="rId15"/>
    <p:sldId id="386" r:id="rId16"/>
    <p:sldId id="388" r:id="rId17"/>
    <p:sldId id="258" r:id="rId18"/>
    <p:sldId id="261" r:id="rId19"/>
    <p:sldId id="390" r:id="rId20"/>
    <p:sldId id="391" r:id="rId21"/>
    <p:sldId id="392" r:id="rId22"/>
    <p:sldId id="395" r:id="rId23"/>
    <p:sldId id="394" r:id="rId24"/>
    <p:sldId id="393" r:id="rId25"/>
    <p:sldId id="387" r:id="rId26"/>
    <p:sldId id="270" r:id="rId27"/>
    <p:sldId id="389" r:id="rId28"/>
    <p:sldId id="291" r:id="rId29"/>
    <p:sldId id="396" r:id="rId30"/>
    <p:sldId id="326" r:id="rId31"/>
    <p:sldId id="292" r:id="rId32"/>
    <p:sldId id="397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C486-9670-F6C5-1B23-A03344FFB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6BFE4-2BCD-AC85-F46D-F8E6365CF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1DCFB-EECF-9E55-79E4-78E7B153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CAE7-50B3-6539-2368-1319A12D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2279-F162-8AAD-F501-ABD89D2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3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E696-EAC6-A116-B3A4-C4E119DB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76333-9BAA-5FEB-036B-822FFCF29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6BAF-0CE2-2702-DEDF-34E47E26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0EE24-8BDA-DAB3-E71F-D527C61E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4127-109B-A5C2-F269-3A955738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04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82CA3-14A1-A2AD-21D4-61FA69BE2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E6037-6182-C5CE-80E0-70EF1A55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578B-B8C4-29E1-C865-C6913055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D9BF-3304-234E-3C9D-4DE47470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EC9-6CB5-7650-7BEA-E47A9053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9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F3D1-731F-E171-F8C4-26AC0177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1FD1-B604-9234-E63C-EB4670DC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70BC-0D4A-14FC-DDC2-1A91FB22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5FDC-85D5-EFA0-259E-A8C0AF53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FAED-C9A3-06A4-5862-A200D474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2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4551-C0D8-2292-E60D-4E0D1525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84FE-B7A9-B7B1-9787-D07788F5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CBC0-E304-DF48-54F4-C16EC0DE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0566-9D55-DBF6-3DEA-B3A131C3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474E5-7910-49A5-793C-CE6BC4E3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78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B2B9-6629-49BA-FD61-89756613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3FAB-3092-4B08-F69B-0CF19C97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D2959-313D-9174-02FA-7DB42B3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9700-679D-4799-8059-60FAD2D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76BC7-919D-9D73-BB01-B374F1FA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7D1B1-E1E0-E760-3303-334CC285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6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795D-4DAB-4208-1AB0-71503027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2FAED-44FA-D455-E931-E3B910E3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1E899-C248-92E3-ED53-59EF80A36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11B80-FC16-6063-9B46-A2132F84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583FA-E659-F6CF-5388-D9F4A60E4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16794-F7D1-6FC2-0826-6AF84464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FACB-618C-04EA-D39F-15B91718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7620E-4358-DEED-F882-7DD7684A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2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990F-8FEF-F80C-95DC-9AC97EFF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07D1C-0900-3BBD-9E09-A95C06CE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4B68-5C86-BDB6-13A5-9381D7F8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F597E-E6D2-51CB-4DC1-EB702364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8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31590-9547-66AE-678E-F844320D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C83B7-946D-532B-4898-DA2913BC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C3EEC-9112-32E6-0181-BA662427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1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3618-BF54-E8C9-46B9-B8B73BC3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F40B-93C0-1879-51F6-B35706DB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C8B6-8FDA-3103-501F-0991FD863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D3AED-A557-FF71-DEC4-65EBF5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0692F-74C6-306E-A4D2-C4936FB5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545E-6043-5E48-9F87-F47AD27E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23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669C-E989-79B6-2A18-8724EF23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CD296-222F-4EE5-D9AB-0BD478C1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EAA21-E5B0-C02A-2E15-09D8974F0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B8BDB-67F9-1B1A-7F87-429F347D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C4FA7-901D-C273-2064-8A50E839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BF541-74DC-F630-6B5B-CBFC0117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9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2BCC4-F2C7-42B3-A506-A8018420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62780-6D27-1A57-C851-6DC884C6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5D9E-5312-7B6E-758D-0DE2A251E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05526-4276-416C-8ABA-88CDE79A4534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923C-86E5-274F-A4AF-0B21E4758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1F7A-F757-80BF-F164-386F7A2F5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0D136-CF9C-42AC-BDFF-319CDF152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5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AROMATIC AMINO ACIDS METABOLISM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PHENYLALANINE AND TYROSINE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1" y="4267200"/>
            <a:ext cx="3586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Dr. Sapna Patel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Biochemistry Department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GMC, Bhavnagar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Parkinsonism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14357"/>
            <a:ext cx="8839200" cy="5686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 Parkinsonism, the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Dopamine content in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brain is reduced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As dopamine will not enter </a:t>
            </a:r>
          </a:p>
          <a:p>
            <a:pPr>
              <a:buNone/>
            </a:pPr>
            <a:r>
              <a:rPr lang="en-US" dirty="0"/>
              <a:t>into the brain cells, the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precursor, L-</a:t>
            </a:r>
            <a:r>
              <a:rPr lang="en-US" dirty="0" err="1">
                <a:solidFill>
                  <a:srgbClr val="0070C0"/>
                </a:solidFill>
              </a:rPr>
              <a:t>Dopa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en-US" dirty="0"/>
              <a:t>is used as a drug in </a:t>
            </a:r>
          </a:p>
          <a:p>
            <a:pPr>
              <a:buNone/>
            </a:pPr>
            <a:r>
              <a:rPr lang="en-US" dirty="0"/>
              <a:t>parkinsonism.</a:t>
            </a:r>
          </a:p>
          <a:p>
            <a:endParaRPr lang="en-US" dirty="0"/>
          </a:p>
        </p:txBody>
      </p:sp>
      <p:pic>
        <p:nvPicPr>
          <p:cNvPr id="93185" name="Picture 1" descr="C:\Users\Power\Pictures\Typical-symptomatic-appearance-of-a-patient-with-Parkinsons-disease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857232"/>
            <a:ext cx="464343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24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00108"/>
          </a:xfrm>
        </p:spPr>
        <p:txBody>
          <a:bodyPr/>
          <a:lstStyle/>
          <a:p>
            <a:r>
              <a:rPr lang="en-US" b="1" u="sng" dirty="0"/>
              <a:t>Albinism </a:t>
            </a:r>
            <a:r>
              <a:rPr lang="en-US" b="1" u="sng" dirty="0" err="1"/>
              <a:t>vs</a:t>
            </a:r>
            <a:r>
              <a:rPr lang="en-US" b="1" u="sng" dirty="0"/>
              <a:t> </a:t>
            </a:r>
            <a:r>
              <a:rPr lang="en-US" b="1" u="sng" dirty="0" err="1"/>
              <a:t>Leukoderma</a:t>
            </a:r>
            <a:endParaRPr lang="en-US" b="1" u="sng" dirty="0"/>
          </a:p>
        </p:txBody>
      </p:sp>
      <p:pic>
        <p:nvPicPr>
          <p:cNvPr id="153602" name="Picture 2" descr="C:\Users\Bio-Chem-011\Downloads\GettyImages-1310722141-e8f74f05b67b43a89b53a3d295f1ce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596" y="813816"/>
            <a:ext cx="8937907" cy="5815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eye of an albino up close (yes it's mine) : r/Damnthatsinteresting">
            <a:extLst>
              <a:ext uri="{FF2B5EF4-FFF2-40B4-BE49-F238E27FC236}">
                <a16:creationId xmlns:a16="http://schemas.microsoft.com/office/drawing/2014/main" id="{D8C67A0C-D88A-0835-29FE-1079789C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7968" y="0"/>
            <a:ext cx="7114032" cy="389534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FA4E6-88E9-C5AF-AD7D-D662C4EE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91" y="52613"/>
            <a:ext cx="4560073" cy="64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4F36117-8444-1E0A-95C1-9B72B6F2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920" y="4203908"/>
            <a:ext cx="3873878" cy="24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681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A11E-549A-26C1-758B-8B061228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Leukoderma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F94E7-6DB5-B654-7D24-F60375DF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159" y="2002536"/>
            <a:ext cx="3751153" cy="43513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13A3BFC-DEC8-7EB0-4B15-82B10AEB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328" y="2175669"/>
            <a:ext cx="5105400" cy="4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42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3F93-70BF-7DCC-80E5-E706F25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3131"/>
          </a:xfrm>
        </p:spPr>
        <p:txBody>
          <a:bodyPr/>
          <a:lstStyle/>
          <a:p>
            <a:pPr algn="ctr"/>
            <a:r>
              <a:rPr lang="en-IN" dirty="0"/>
              <a:t>Melanine synthesis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79C27-0329-9623-89A2-89562D071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82" y="1862170"/>
            <a:ext cx="5915851" cy="3880261"/>
          </a:xfrm>
          <a:prstGeom prst="rect">
            <a:avLst/>
          </a:prstGeom>
        </p:spPr>
      </p:pic>
      <p:pic>
        <p:nvPicPr>
          <p:cNvPr id="8" name="Picture 2" descr="https://ars.els-cdn.com/content/image/1-s2.0-B9780444534903000303-f30-02-9780444534903.jpg">
            <a:extLst>
              <a:ext uri="{FF2B5EF4-FFF2-40B4-BE49-F238E27FC236}">
                <a16:creationId xmlns:a16="http://schemas.microsoft.com/office/drawing/2014/main" id="{D845AE60-613A-47EA-E946-A7CC2BB3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1982" y="1787049"/>
            <a:ext cx="3979898" cy="435771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5E87A-A245-CC6C-B9E3-95330FDCF8CF}"/>
              </a:ext>
            </a:extLst>
          </p:cNvPr>
          <p:cNvSpPr txBox="1"/>
          <p:nvPr/>
        </p:nvSpPr>
        <p:spPr>
          <a:xfrm>
            <a:off x="2782062" y="3865679"/>
            <a:ext cx="1725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Copper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A28C-223D-1EA7-CF61-A902F066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Synthesis of thyroid hormones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AFD5C-6709-F437-4EBD-814BDCB5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65" y="1418114"/>
            <a:ext cx="6748854" cy="516636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BBA91B1-5CEF-489C-0F52-E99B717B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64" y="1690688"/>
            <a:ext cx="3596640" cy="33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0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Autofit/>
          </a:bodyPr>
          <a:lstStyle/>
          <a:p>
            <a:pPr algn="ctr"/>
            <a:br>
              <a:rPr lang="en-IN" altLang="en-US" b="1" dirty="0"/>
            </a:br>
            <a:r>
              <a:rPr lang="en-IN" altLang="en-US" b="1" dirty="0"/>
              <a:t>Phenylketonuria</a:t>
            </a:r>
            <a:br>
              <a:rPr lang="en-IN" altLang="en-US" b="1" dirty="0"/>
            </a:br>
            <a:endParaRPr lang="en-IN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Type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Type 4,5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Type 2,3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B2B3FF13-0DEE-0684-3540-0B7A4AA93ED7}"/>
              </a:ext>
            </a:extLst>
          </p:cNvPr>
          <p:cNvSpPr/>
          <p:nvPr/>
        </p:nvSpPr>
        <p:spPr>
          <a:xfrm>
            <a:off x="6862572" y="3048000"/>
            <a:ext cx="411480" cy="1115568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IN" b="1" dirty="0"/>
              <a:t>Biochemical defect in PKU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4" y="1143000"/>
            <a:ext cx="847164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008B73-919C-8906-52B0-E81000716C3F}"/>
              </a:ext>
            </a:extLst>
          </p:cNvPr>
          <p:cNvSpPr/>
          <p:nvPr/>
        </p:nvSpPr>
        <p:spPr>
          <a:xfrm>
            <a:off x="5413248" y="1417320"/>
            <a:ext cx="1252728" cy="868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DA069-4775-CBEC-66B2-A62F023E3073}"/>
              </a:ext>
            </a:extLst>
          </p:cNvPr>
          <p:cNvSpPr/>
          <p:nvPr/>
        </p:nvSpPr>
        <p:spPr>
          <a:xfrm>
            <a:off x="8796528" y="1417320"/>
            <a:ext cx="1252728" cy="868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5F7C2-A928-44DB-30C8-4F1E20FB9B17}"/>
              </a:ext>
            </a:extLst>
          </p:cNvPr>
          <p:cNvSpPr/>
          <p:nvPr/>
        </p:nvSpPr>
        <p:spPr>
          <a:xfrm>
            <a:off x="4791456" y="3694176"/>
            <a:ext cx="2496312" cy="7132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6632"/>
            <a:ext cx="8763000" cy="674136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IN" sz="3600" b="1" dirty="0"/>
              <a:t>Phenylketonuria Biochemical Alteration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</a:pPr>
            <a:r>
              <a:rPr lang="en-IN" b="1" dirty="0"/>
              <a:t>No Dopamine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IN" dirty="0"/>
              <a:t>– Extrapyramidal manifestation (Parkinsonism)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IN" dirty="0"/>
              <a:t>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Agitation, hyperactivity, tremors and convulsions</a:t>
            </a:r>
            <a:endParaRPr lang="en-IN" dirty="0"/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IN" dirty="0"/>
              <a:t>– Tremor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</a:pPr>
            <a:r>
              <a:rPr lang="en-IN" b="1" dirty="0"/>
              <a:t>No Epinephrine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</a:pPr>
            <a:r>
              <a:rPr lang="en-IN" b="1" dirty="0"/>
              <a:t>No </a:t>
            </a:r>
            <a:r>
              <a:rPr lang="en-IN" b="1" dirty="0" err="1"/>
              <a:t>Norephnephrine</a:t>
            </a:r>
            <a:r>
              <a:rPr lang="en-IN" b="1" dirty="0"/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</a:pPr>
            <a:r>
              <a:rPr lang="en-IN" b="1" dirty="0"/>
              <a:t>No </a:t>
            </a:r>
            <a:r>
              <a:rPr lang="en-IN" b="1" dirty="0" err="1"/>
              <a:t>Melanine</a:t>
            </a:r>
            <a:endParaRPr lang="en-IN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dirty="0"/>
              <a:t>– Light </a:t>
            </a:r>
            <a:r>
              <a:rPr lang="en-US" dirty="0" err="1"/>
              <a:t>colour</a:t>
            </a:r>
            <a:r>
              <a:rPr lang="en-US" dirty="0"/>
              <a:t> skin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dirty="0"/>
              <a:t>– Eye abnormality = </a:t>
            </a:r>
            <a:r>
              <a:rPr lang="en-US" dirty="0" err="1"/>
              <a:t>Hypopigmetation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b="1" dirty="0"/>
              <a:t>No Thyroid hormone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dirty="0"/>
              <a:t>– Physical &amp; Mental Growth retardation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6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F6E9-8C87-B4D6-45B1-59463B21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IN" sz="3600" b="1" dirty="0"/>
              <a:t>Phenylketonuria Biochemical Alteration</a:t>
            </a:r>
          </a:p>
          <a:p>
            <a:pPr marL="0" indent="0">
              <a:buNone/>
            </a:pPr>
            <a:endParaRPr lang="en-IN" sz="3600" b="1" dirty="0"/>
          </a:p>
          <a:p>
            <a:r>
              <a:rPr lang="en-US" b="1" dirty="0"/>
              <a:t>Accumulation of Phenylalanine (Large Neutral)</a:t>
            </a:r>
          </a:p>
          <a:p>
            <a:pPr marL="0" indent="0">
              <a:buNone/>
            </a:pPr>
            <a:r>
              <a:rPr lang="en-US" dirty="0"/>
              <a:t>– Restrict entry of some other Large neutral AA</a:t>
            </a:r>
          </a:p>
          <a:p>
            <a:pPr marL="0" indent="0">
              <a:buNone/>
            </a:pPr>
            <a:r>
              <a:rPr lang="en-US" dirty="0"/>
              <a:t>– Decrease synthesis of Other Neurotransmitter</a:t>
            </a:r>
          </a:p>
          <a:p>
            <a:pPr marL="0" indent="0">
              <a:buNone/>
            </a:pPr>
            <a:r>
              <a:rPr lang="en-US" dirty="0"/>
              <a:t>– Decrease </a:t>
            </a:r>
            <a:r>
              <a:rPr lang="en-US" dirty="0" err="1"/>
              <a:t>Interactual</a:t>
            </a:r>
            <a:r>
              <a:rPr lang="en-US" dirty="0"/>
              <a:t> activity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Accumulation of Phenylacetate </a:t>
            </a:r>
          </a:p>
          <a:p>
            <a:pPr marL="0" indent="0">
              <a:buNone/>
            </a:pPr>
            <a:r>
              <a:rPr lang="en-US" dirty="0"/>
              <a:t>– Mousy </a:t>
            </a:r>
            <a:r>
              <a:rPr lang="en-US" dirty="0" err="1"/>
              <a:t>Odour</a:t>
            </a:r>
            <a:r>
              <a:rPr lang="en-US" dirty="0"/>
              <a:t>” Urine &amp; Sweat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71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881"/>
          </a:xfrm>
        </p:spPr>
        <p:txBody>
          <a:bodyPr/>
          <a:lstStyle/>
          <a:p>
            <a:pPr algn="ctr"/>
            <a:r>
              <a:rPr lang="en-IN" dirty="0"/>
              <a:t>Adrenaline rush</a:t>
            </a:r>
          </a:p>
        </p:txBody>
      </p:sp>
      <p:pic>
        <p:nvPicPr>
          <p:cNvPr id="99331" name="Picture 3" descr="C:\Users\Power\Pictures\0715-ice-house-mailman-dog_kx6t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01" y="1690688"/>
            <a:ext cx="4429156" cy="466567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EB50A-9DA9-FC3E-5A06-D80AB38A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37" y="1231197"/>
            <a:ext cx="6535062" cy="51251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4290"/>
            <a:ext cx="9144000" cy="664371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u="sng" dirty="0"/>
              <a:t>Laboratory Diagnosis</a:t>
            </a:r>
          </a:p>
          <a:p>
            <a:pPr eaLnBrk="1" hangingPunct="1"/>
            <a:r>
              <a:rPr lang="en-US" b="1" u="sng" dirty="0"/>
              <a:t>Blood phenylalanine:</a:t>
            </a:r>
            <a:r>
              <a:rPr lang="en-US" dirty="0"/>
              <a:t> Normal level is 2-6 mg/dl.  </a:t>
            </a:r>
          </a:p>
          <a:p>
            <a:pPr eaLnBrk="1" hangingPunct="1"/>
            <a:r>
              <a:rPr lang="en-US" b="1" u="sng" dirty="0"/>
              <a:t>Guthrie test:</a:t>
            </a:r>
            <a:r>
              <a:rPr lang="en-US" dirty="0"/>
              <a:t> screening test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71B7D-6302-B0A6-9CCB-7641E3F2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060848"/>
            <a:ext cx="75819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Laboratory Diagnosis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1"/>
            <a:ext cx="9144000" cy="5211763"/>
          </a:xfrm>
        </p:spPr>
        <p:txBody>
          <a:bodyPr>
            <a:normAutofit/>
          </a:bodyPr>
          <a:lstStyle/>
          <a:p>
            <a:r>
              <a:rPr lang="en-US" b="1" u="sng" dirty="0"/>
              <a:t>Ferric chloride test:</a:t>
            </a:r>
            <a:r>
              <a:rPr lang="en-US" dirty="0"/>
              <a:t> Urine contains phenyl ketones about 500-3000 mg/day.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transient blue-green </a:t>
            </a:r>
            <a:r>
              <a:rPr lang="en-US" dirty="0"/>
              <a:t>colour is a positive test.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3733800"/>
            <a:ext cx="64377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2514600"/>
            <a:ext cx="68474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748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"/>
            <a:ext cx="9144000" cy="670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u="sng" dirty="0"/>
              <a:t>Treatment</a:t>
            </a:r>
            <a:endParaRPr lang="en-US" sz="4000" b="1" u="sng" dirty="0"/>
          </a:p>
          <a:p>
            <a:pPr eaLnBrk="1" hangingPunct="1"/>
            <a:r>
              <a:rPr lang="en-US" dirty="0"/>
              <a:t>Early detection is very important. About 5 units of IQ are lost for each 10 week delay in starting the treatment.</a:t>
            </a:r>
          </a:p>
          <a:p>
            <a:pPr eaLnBrk="1" hangingPunct="1"/>
            <a:r>
              <a:rPr lang="en-US" dirty="0"/>
              <a:t>diet containing low phenylalanine (Cassava based)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3334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/>
              <a:t>Role of Phenylalanine ammonia Lyase in PKU</a:t>
            </a:r>
          </a:p>
        </p:txBody>
      </p:sp>
      <p:pic>
        <p:nvPicPr>
          <p:cNvPr id="2050" name="Picture 2" descr="C:\Users\Power\Pictures\3-s2.0-B9780123849861000181-f18-02-97801238498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69824"/>
            <a:ext cx="6858000" cy="3645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>
            <a:noAutofit/>
          </a:bodyPr>
          <a:lstStyle/>
          <a:p>
            <a:br>
              <a:rPr lang="en-IN" sz="3600" b="1" dirty="0"/>
            </a:br>
            <a:r>
              <a:rPr lang="en-IN" sz="3600" b="1" dirty="0"/>
              <a:t>Role of sapropterin dihydrochloride for differentiation of PKU from segawa syndrome</a:t>
            </a:r>
            <a:br>
              <a:rPr lang="en-IN" sz="3600" b="1" dirty="0"/>
            </a:br>
            <a:endParaRPr lang="en-IN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3657600" cy="38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2133600"/>
            <a:ext cx="1828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GTP Cyclohydrolase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8674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dirty="0"/>
              <a:t> If Phenylalanine decrease – After BH4 = Sagawa Syndrome</a:t>
            </a:r>
          </a:p>
          <a:p>
            <a:pPr>
              <a:buFont typeface="Arial" pitchFamily="34" charset="0"/>
              <a:buChar char="•"/>
            </a:pPr>
            <a:r>
              <a:rPr lang="en-IN" sz="2400" b="1" dirty="0"/>
              <a:t> If Phenylalanine remain elevate – After BH4 = PKU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4724400" cy="45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r>
              <a:rPr lang="en-IN" b="1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980728"/>
            <a:ext cx="8740080" cy="5724872"/>
          </a:xfrm>
        </p:spPr>
        <p:txBody>
          <a:bodyPr>
            <a:normAutofit/>
          </a:bodyPr>
          <a:lstStyle/>
          <a:p>
            <a:r>
              <a:rPr lang="en-IN" dirty="0"/>
              <a:t>A 5-year boy presented with Delayed developmental milestone &amp; </a:t>
            </a:r>
            <a:r>
              <a:rPr lang="en-IN" b="1" dirty="0">
                <a:solidFill>
                  <a:srgbClr val="FF0000"/>
                </a:solidFill>
              </a:rPr>
              <a:t>Mental retardation</a:t>
            </a:r>
            <a:r>
              <a:rPr lang="en-IN" dirty="0"/>
              <a:t>.    </a:t>
            </a:r>
          </a:p>
          <a:p>
            <a:r>
              <a:rPr lang="en-IN" dirty="0"/>
              <a:t>On Examination, it is found that boy has </a:t>
            </a:r>
            <a:r>
              <a:rPr lang="en-IN" dirty="0">
                <a:solidFill>
                  <a:srgbClr val="FF0000"/>
                </a:solidFill>
              </a:rPr>
              <a:t>fair skin, blue eyes, blond hair, </a:t>
            </a:r>
            <a:r>
              <a:rPr lang="en-IN" b="1" dirty="0">
                <a:solidFill>
                  <a:srgbClr val="FF0000"/>
                </a:solidFill>
              </a:rPr>
              <a:t>unusual mousy body odour</a:t>
            </a:r>
            <a:r>
              <a:rPr lang="en-IN" dirty="0"/>
              <a:t>. </a:t>
            </a:r>
          </a:p>
          <a:p>
            <a:r>
              <a:rPr lang="en-IN" dirty="0"/>
              <a:t>Lab investigation shows following abnormalities.</a:t>
            </a:r>
          </a:p>
          <a:p>
            <a:pPr lvl="1"/>
            <a:r>
              <a:rPr lang="en-IN" dirty="0"/>
              <a:t>Blood phenylalanine- 15mg/dl</a:t>
            </a:r>
          </a:p>
          <a:p>
            <a:pPr lvl="1"/>
            <a:r>
              <a:rPr lang="en-IN" dirty="0"/>
              <a:t>Urinary ferric chloride test - Positive</a:t>
            </a:r>
          </a:p>
          <a:p>
            <a:pPr lvl="1"/>
            <a:r>
              <a:rPr lang="en-IN" dirty="0"/>
              <a:t>Guthrie's test from Blood Sample -  Positive</a:t>
            </a:r>
          </a:p>
          <a:p>
            <a:r>
              <a:rPr lang="en-IN" dirty="0"/>
              <a:t>Paediatrician started following as treatment</a:t>
            </a:r>
          </a:p>
          <a:p>
            <a:pPr lvl="1"/>
            <a:r>
              <a:rPr lang="en-IN" dirty="0"/>
              <a:t>Cassava based diet(Low Phenylalanine)</a:t>
            </a:r>
          </a:p>
          <a:p>
            <a:pPr lvl="1"/>
            <a:r>
              <a:rPr lang="en-IN" dirty="0"/>
              <a:t>Synthetic </a:t>
            </a:r>
            <a:r>
              <a:rPr lang="en-IN" dirty="0" err="1"/>
              <a:t>sapropterin</a:t>
            </a:r>
            <a:r>
              <a:rPr lang="en-IN" dirty="0"/>
              <a:t> dihydrochloride (</a:t>
            </a:r>
            <a:r>
              <a:rPr lang="en-IN" dirty="0" err="1"/>
              <a:t>kuvan</a:t>
            </a:r>
            <a:r>
              <a:rPr lang="en-IN" dirty="0"/>
              <a:t>) </a:t>
            </a:r>
          </a:p>
          <a:p>
            <a:pPr lvl="1"/>
            <a:r>
              <a:rPr lang="en-IN" dirty="0"/>
              <a:t>Phenylalanine ammonia lyase 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31837"/>
          </a:xfrm>
        </p:spPr>
        <p:txBody>
          <a:bodyPr>
            <a:normAutofit/>
          </a:bodyPr>
          <a:lstStyle/>
          <a:p>
            <a:r>
              <a:rPr lang="en-IN" b="1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813816"/>
            <a:ext cx="10305288" cy="5711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Explain the Biochemical basis of fair skin, blue eyes, blond hair.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Explain the Biochemical basis of mousy body odour.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What is the reason for Delayed developmental milestone &amp; Mental retardation?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What is the role of Phenylalanine ammonia Lyase in the treatment of PKU?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Explain the biochemical basis of positive urinary ferric chloride test.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Explain the biochemical basis of Guthrie's test.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Power\Pictures\Phenylalanine+metabolic+disord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9" y="285729"/>
            <a:ext cx="8572559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685800"/>
            <a:ext cx="86868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u="sng" dirty="0"/>
              <a:t>ALKAPTONURIA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/>
              <a:t>Biochemical defect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Autosomal recessive </a:t>
            </a:r>
            <a:r>
              <a:rPr lang="en-US" dirty="0"/>
              <a:t>condition.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66"/>
                </a:solidFill>
              </a:rPr>
              <a:t>deficiency of </a:t>
            </a:r>
            <a:r>
              <a:rPr lang="en-US" dirty="0" err="1">
                <a:solidFill>
                  <a:srgbClr val="FF0066"/>
                </a:solidFill>
              </a:rPr>
              <a:t>homogentisic</a:t>
            </a:r>
            <a:r>
              <a:rPr lang="en-US" dirty="0">
                <a:solidFill>
                  <a:srgbClr val="FF0066"/>
                </a:solidFill>
              </a:rPr>
              <a:t> acid oxidase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 excretion of </a:t>
            </a:r>
            <a:r>
              <a:rPr lang="en-US" dirty="0" err="1">
                <a:solidFill>
                  <a:srgbClr val="0070C0"/>
                </a:solidFill>
              </a:rPr>
              <a:t>homogentisic</a:t>
            </a:r>
            <a:r>
              <a:rPr lang="en-US" dirty="0">
                <a:solidFill>
                  <a:srgbClr val="0070C0"/>
                </a:solidFill>
              </a:rPr>
              <a:t> acid in urine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It is compatible with </a:t>
            </a:r>
            <a:r>
              <a:rPr lang="en-US" dirty="0">
                <a:solidFill>
                  <a:srgbClr val="0070C0"/>
                </a:solidFill>
              </a:rPr>
              <a:t>fairly normal life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only abnormality is the </a:t>
            </a:r>
            <a:r>
              <a:rPr lang="en-US" dirty="0">
                <a:solidFill>
                  <a:srgbClr val="C00000"/>
                </a:solidFill>
              </a:rPr>
              <a:t>blackening of urine on standing.</a:t>
            </a:r>
          </a:p>
        </p:txBody>
      </p:sp>
    </p:spTree>
    <p:extLst>
      <p:ext uri="{BB962C8B-B14F-4D97-AF65-F5344CB8AC3E}">
        <p14:creationId xmlns:p14="http://schemas.microsoft.com/office/powerpoint/2010/main" val="73641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4D24-4911-C6EC-262F-9A77465B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9FB3-B87E-7969-424B-9EA6DC0B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56"/>
          </a:xfrm>
        </p:spPr>
        <p:txBody>
          <a:bodyPr>
            <a:noAutofit/>
          </a:bodyPr>
          <a:lstStyle/>
          <a:p>
            <a:br>
              <a:rPr lang="en-IN" altLang="en-US" sz="3600" b="1" dirty="0"/>
            </a:br>
            <a:r>
              <a:rPr lang="en-IN" altLang="en-US" sz="3600" b="1" dirty="0"/>
              <a:t>Catabolism of phenylalanine and Tyrosine</a:t>
            </a:r>
            <a:br>
              <a:rPr lang="en-IN" altLang="en-US" sz="3600" b="1" dirty="0"/>
            </a:b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AEA0-66A7-CF51-8446-754FC555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7F90C7-01C4-9942-FD00-78C1E9E7A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142984"/>
            <a:ext cx="8501122" cy="55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EFEAD-1449-4AFD-AA07-2B2E96455369}"/>
              </a:ext>
            </a:extLst>
          </p:cNvPr>
          <p:cNvSpPr txBox="1"/>
          <p:nvPr/>
        </p:nvSpPr>
        <p:spPr>
          <a:xfrm>
            <a:off x="6953256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6A91F-AC24-6E67-FAC8-266D204D77A3}"/>
              </a:ext>
            </a:extLst>
          </p:cNvPr>
          <p:cNvSpPr txBox="1"/>
          <p:nvPr/>
        </p:nvSpPr>
        <p:spPr>
          <a:xfrm>
            <a:off x="6596066" y="42862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Glutathione</a:t>
            </a:r>
          </a:p>
        </p:txBody>
      </p:sp>
    </p:spTree>
    <p:extLst>
      <p:ext uri="{BB962C8B-B14F-4D97-AF65-F5344CB8AC3E}">
        <p14:creationId xmlns:p14="http://schemas.microsoft.com/office/powerpoint/2010/main" val="29869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B076BF-FA2B-7DF4-6587-7EC1A99B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1" y="571500"/>
            <a:ext cx="967494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98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homogentisic acid is oxidized </a:t>
            </a:r>
            <a:r>
              <a:rPr lang="en-US" dirty="0"/>
              <a:t>by </a:t>
            </a:r>
            <a:r>
              <a:rPr lang="en-US" dirty="0">
                <a:solidFill>
                  <a:srgbClr val="00B0F0"/>
                </a:solidFill>
              </a:rPr>
              <a:t>polyphenol oxidase</a:t>
            </a:r>
            <a:r>
              <a:rPr lang="en-US" dirty="0"/>
              <a:t> to </a:t>
            </a:r>
            <a:r>
              <a:rPr lang="en-US" dirty="0">
                <a:solidFill>
                  <a:srgbClr val="C00000"/>
                </a:solidFill>
              </a:rPr>
              <a:t>benzoquinone acetate</a:t>
            </a:r>
            <a:r>
              <a:rPr lang="en-US" dirty="0"/>
              <a:t>. It is then </a:t>
            </a:r>
            <a:r>
              <a:rPr lang="en-US" dirty="0" err="1">
                <a:solidFill>
                  <a:srgbClr val="0070C0"/>
                </a:solidFill>
              </a:rPr>
              <a:t>polymerised</a:t>
            </a:r>
            <a:r>
              <a:rPr lang="en-US" dirty="0">
                <a:solidFill>
                  <a:srgbClr val="0070C0"/>
                </a:solidFill>
              </a:rPr>
              <a:t> to black </a:t>
            </a:r>
            <a:r>
              <a:rPr lang="en-US" dirty="0" err="1">
                <a:solidFill>
                  <a:srgbClr val="0070C0"/>
                </a:solidFill>
              </a:rPr>
              <a:t>coloured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alkaptone</a:t>
            </a:r>
            <a:r>
              <a:rPr lang="en-US" dirty="0">
                <a:solidFill>
                  <a:srgbClr val="0070C0"/>
                </a:solidFill>
              </a:rPr>
              <a:t> bodies.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By the 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decade of life, patient may develop </a:t>
            </a:r>
            <a:r>
              <a:rPr lang="en-US" dirty="0" err="1">
                <a:solidFill>
                  <a:srgbClr val="C00000"/>
                </a:solidFill>
              </a:rPr>
              <a:t>ochronosis</a:t>
            </a:r>
            <a:r>
              <a:rPr lang="en-US" dirty="0"/>
              <a:t> (deposition of </a:t>
            </a:r>
            <a:r>
              <a:rPr lang="en-US" dirty="0" err="1"/>
              <a:t>alkaptone</a:t>
            </a:r>
            <a:r>
              <a:rPr lang="en-US" dirty="0"/>
              <a:t> bodies in intervertebral discs, cartilages of nose, pinna of ear).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3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4290"/>
            <a:ext cx="9144000" cy="64913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Black pigments</a:t>
            </a:r>
            <a:r>
              <a:rPr lang="en-US" dirty="0"/>
              <a:t> are deposited over the </a:t>
            </a:r>
            <a:r>
              <a:rPr lang="en-US" dirty="0">
                <a:solidFill>
                  <a:srgbClr val="C00000"/>
                </a:solidFill>
              </a:rPr>
              <a:t>connective tissues</a:t>
            </a:r>
            <a:r>
              <a:rPr lang="en-US" dirty="0"/>
              <a:t> including joint cavities to </a:t>
            </a:r>
            <a:r>
              <a:rPr lang="en-US" dirty="0">
                <a:solidFill>
                  <a:srgbClr val="0070C0"/>
                </a:solidFill>
              </a:rPr>
              <a:t>produce arthritis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No specific treatment is required</a:t>
            </a:r>
            <a:r>
              <a:rPr lang="en-US" dirty="0"/>
              <a:t>. But </a:t>
            </a:r>
            <a:r>
              <a:rPr lang="en-US" dirty="0">
                <a:solidFill>
                  <a:srgbClr val="C00000"/>
                </a:solidFill>
              </a:rPr>
              <a:t>low protein </a:t>
            </a:r>
            <a:r>
              <a:rPr lang="en-US" dirty="0"/>
              <a:t>intake with phenylalanine less than 500 mg/day is recommended.</a:t>
            </a:r>
          </a:p>
          <a:p>
            <a:pPr eaLnBrk="1" hangingPunct="1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5" y="2857496"/>
            <a:ext cx="41110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58" y="2928934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94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600995"/>
            <a:ext cx="7172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86868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/>
              <a:t>Laboratory Diagnosis</a:t>
            </a:r>
          </a:p>
          <a:p>
            <a:r>
              <a:rPr lang="en-US" dirty="0">
                <a:solidFill>
                  <a:srgbClr val="C00000"/>
                </a:solidFill>
              </a:rPr>
              <a:t>Urine becomes black </a:t>
            </a:r>
            <a:r>
              <a:rPr lang="en-US" dirty="0"/>
              <a:t>on standing when it becomes alkaline. Blackening is </a:t>
            </a:r>
            <a:r>
              <a:rPr lang="en-US" dirty="0">
                <a:solidFill>
                  <a:srgbClr val="C00000"/>
                </a:solidFill>
              </a:rPr>
              <a:t>accelerated on exposure to sunlight and oxygen</a:t>
            </a:r>
            <a:r>
              <a:rPr lang="en-US" dirty="0"/>
              <a:t>. The urine when kept in a test tube will </a:t>
            </a:r>
            <a:r>
              <a:rPr lang="en-US" dirty="0">
                <a:solidFill>
                  <a:srgbClr val="C00000"/>
                </a:solidFill>
              </a:rPr>
              <a:t>start to blacken from the top layer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Ferric chloride test will be positive </a:t>
            </a:r>
            <a:r>
              <a:rPr lang="en-US" dirty="0"/>
              <a:t>for urine.</a:t>
            </a:r>
          </a:p>
          <a:p>
            <a:r>
              <a:rPr lang="en-US" dirty="0">
                <a:solidFill>
                  <a:srgbClr val="C00000"/>
                </a:solidFill>
              </a:rPr>
              <a:t>Benedict’s test is strongly positive. </a:t>
            </a:r>
            <a:r>
              <a:rPr lang="en-US" dirty="0"/>
              <a:t>So, </a:t>
            </a:r>
            <a:r>
              <a:rPr lang="en-US" dirty="0" err="1"/>
              <a:t>alkaptonuria</a:t>
            </a:r>
            <a:r>
              <a:rPr lang="en-US" dirty="0"/>
              <a:t> comes under the differential diagnosis of reducing substances in urine.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4143380"/>
            <a:ext cx="38100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45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IN" altLang="en-US" b="1" dirty="0"/>
            </a:br>
            <a:r>
              <a:rPr lang="en-IN" altLang="en-US" b="1" dirty="0"/>
              <a:t>Tyrosine Synthesis</a:t>
            </a:r>
            <a:br>
              <a:rPr lang="en-IN" altLang="en-US" b="1" dirty="0"/>
            </a:br>
            <a:endParaRPr lang="en-IN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1600201"/>
            <a:ext cx="81439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84468-E80E-452F-4BA4-17D1A8FD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955" y="245806"/>
            <a:ext cx="8460716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B9BD7C-0893-47FD-6DC2-D6F11A63F5D3}"/>
              </a:ext>
            </a:extLst>
          </p:cNvPr>
          <p:cNvSpPr txBox="1"/>
          <p:nvPr/>
        </p:nvSpPr>
        <p:spPr>
          <a:xfrm>
            <a:off x="245807" y="1702280"/>
            <a:ext cx="2487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/>
              <a:t>They are produced by </a:t>
            </a:r>
            <a:r>
              <a:rPr lang="en-US" sz="2800" b="1" dirty="0">
                <a:solidFill>
                  <a:srgbClr val="0070C0"/>
                </a:solidFill>
              </a:rPr>
              <a:t>sympathetic ganglia and adrenal medulla.</a:t>
            </a:r>
          </a:p>
        </p:txBody>
      </p:sp>
    </p:spTree>
    <p:extLst>
      <p:ext uri="{BB962C8B-B14F-4D97-AF65-F5344CB8AC3E}">
        <p14:creationId xmlns:p14="http://schemas.microsoft.com/office/powerpoint/2010/main" val="117337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14290"/>
            <a:ext cx="8937523" cy="65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2992" y="355943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Alpha methyl </a:t>
            </a:r>
            <a:r>
              <a:rPr lang="en-US" dirty="0" err="1"/>
              <a:t>dopa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9" y="167148"/>
            <a:ext cx="9773264" cy="65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00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11222"/>
          </a:xfrm>
        </p:spPr>
        <p:txBody>
          <a:bodyPr/>
          <a:lstStyle/>
          <a:p>
            <a:r>
              <a:rPr lang="en-US" b="1" dirty="0"/>
              <a:t>MAO Inhibitors in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Monoamine </a:t>
            </a:r>
            <a:r>
              <a:rPr lang="en-US" dirty="0" err="1"/>
              <a:t>oxidase</a:t>
            </a:r>
            <a:r>
              <a:rPr lang="en-US" dirty="0"/>
              <a:t> inhibitors (MAOIs) are a class of </a:t>
            </a:r>
            <a:r>
              <a:rPr lang="en-US" b="1" dirty="0"/>
              <a:t>antidepressant </a:t>
            </a:r>
            <a:r>
              <a:rPr lang="en-US" dirty="0"/>
              <a:t>medications that work by blocking the enzyme </a:t>
            </a:r>
            <a:r>
              <a:rPr lang="en-US" b="1" dirty="0"/>
              <a:t>monoamine </a:t>
            </a:r>
            <a:r>
              <a:rPr lang="en-US" b="1" dirty="0" err="1"/>
              <a:t>oxidase</a:t>
            </a:r>
            <a:r>
              <a:rPr lang="en-US" dirty="0"/>
              <a:t>, which breaks down neurotransmitters like </a:t>
            </a:r>
            <a:r>
              <a:rPr lang="en-US" b="1" dirty="0"/>
              <a:t>serotonin, dopamine&amp; nor epinephrine</a:t>
            </a:r>
            <a:r>
              <a:rPr lang="en-US" dirty="0"/>
              <a:t>. </a:t>
            </a:r>
          </a:p>
          <a:p>
            <a:r>
              <a:rPr lang="en-US" dirty="0"/>
              <a:t>By inhibiting this enzyme, MAOIs help </a:t>
            </a:r>
            <a:r>
              <a:rPr lang="en-US" b="1" dirty="0"/>
              <a:t>increase</a:t>
            </a:r>
            <a:r>
              <a:rPr lang="en-US" dirty="0"/>
              <a:t> the levels of these neurotransmitters in the brain, potentially alleviating symptoms of depression.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604" y="571481"/>
            <a:ext cx="6500858" cy="55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716</Words>
  <Application>Microsoft Office PowerPoint</Application>
  <PresentationFormat>Widescreen</PresentationFormat>
  <Paragraphs>111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Times New Roman</vt:lpstr>
      <vt:lpstr>Office Theme</vt:lpstr>
      <vt:lpstr>PowerPoint Presentation</vt:lpstr>
      <vt:lpstr>Adrenaline rush</vt:lpstr>
      <vt:lpstr>PowerPoint Presentation</vt:lpstr>
      <vt:lpstr> Tyrosine Synthesis </vt:lpstr>
      <vt:lpstr>PowerPoint Presentation</vt:lpstr>
      <vt:lpstr>PowerPoint Presentation</vt:lpstr>
      <vt:lpstr>PowerPoint Presentation</vt:lpstr>
      <vt:lpstr>MAO Inhibitors in Depression</vt:lpstr>
      <vt:lpstr>PowerPoint Presentation</vt:lpstr>
      <vt:lpstr>Parkinsonism</vt:lpstr>
      <vt:lpstr>Albinism vs Leukoderma</vt:lpstr>
      <vt:lpstr>PowerPoint Presentation</vt:lpstr>
      <vt:lpstr>Leukoderma</vt:lpstr>
      <vt:lpstr>Melanine synthesis</vt:lpstr>
      <vt:lpstr>Synthesis of thyroid hormones</vt:lpstr>
      <vt:lpstr> Phenylketonuria </vt:lpstr>
      <vt:lpstr>Biochemical defect in PKU</vt:lpstr>
      <vt:lpstr>PowerPoint Presentation</vt:lpstr>
      <vt:lpstr>PowerPoint Presentation</vt:lpstr>
      <vt:lpstr>PowerPoint Presentation</vt:lpstr>
      <vt:lpstr>Laboratory Diagnosis </vt:lpstr>
      <vt:lpstr>PowerPoint Presentation</vt:lpstr>
      <vt:lpstr>Role of Phenylalanine ammonia Lyase in PKU</vt:lpstr>
      <vt:lpstr> Role of sapropterin dihydrochloride for differentiation of PKU from segawa syndrome </vt:lpstr>
      <vt:lpstr>Case presentation</vt:lpstr>
      <vt:lpstr>Objectives </vt:lpstr>
      <vt:lpstr>PowerPoint Presentation</vt:lpstr>
      <vt:lpstr>PowerPoint Presentation</vt:lpstr>
      <vt:lpstr> Catabolism of phenylalanine and Tyrosine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AVANI GAJERA</dc:creator>
  <cp:lastModifiedBy>AVANI GAJERA</cp:lastModifiedBy>
  <cp:revision>7</cp:revision>
  <dcterms:created xsi:type="dcterms:W3CDTF">2026-02-14T04:44:36Z</dcterms:created>
  <dcterms:modified xsi:type="dcterms:W3CDTF">2026-02-14T06:51:18Z</dcterms:modified>
</cp:coreProperties>
</file>