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7" r:id="rId2"/>
    <p:sldId id="402" r:id="rId3"/>
    <p:sldId id="404" r:id="rId4"/>
    <p:sldId id="409" r:id="rId5"/>
    <p:sldId id="403" r:id="rId6"/>
    <p:sldId id="355" r:id="rId7"/>
    <p:sldId id="398" r:id="rId8"/>
    <p:sldId id="405" r:id="rId9"/>
    <p:sldId id="399" r:id="rId10"/>
    <p:sldId id="400" r:id="rId11"/>
    <p:sldId id="358" r:id="rId12"/>
    <p:sldId id="406" r:id="rId13"/>
    <p:sldId id="362" r:id="rId14"/>
    <p:sldId id="363" r:id="rId15"/>
    <p:sldId id="395" r:id="rId16"/>
    <p:sldId id="408" r:id="rId17"/>
    <p:sldId id="40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31EB5-264C-4E7C-A299-3B443F3413C5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6FA77-CECC-438C-91C9-F173562C9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3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4000" b="1" u="sng" dirty="0">
              <a:solidFill>
                <a:srgbClr val="FF0066"/>
              </a:solidFill>
            </a:endParaRPr>
          </a:p>
          <a:p>
            <a:pPr algn="ctr" eaLnBrk="1" hangingPunct="1">
              <a:buFontTx/>
              <a:buNone/>
            </a:pPr>
            <a:endParaRPr lang="en-US" sz="4000" b="1" u="sng" dirty="0">
              <a:solidFill>
                <a:srgbClr val="FF0066"/>
              </a:solidFill>
            </a:endParaRPr>
          </a:p>
          <a:p>
            <a:pPr algn="ctr">
              <a:buNone/>
            </a:pPr>
            <a:endParaRPr lang="en-US" sz="4000" b="1" dirty="0">
              <a:solidFill>
                <a:srgbClr val="FF0066"/>
              </a:solidFill>
            </a:endParaRPr>
          </a:p>
          <a:p>
            <a:pPr algn="ctr">
              <a:buNone/>
            </a:pPr>
            <a:r>
              <a:rPr lang="en-US" sz="4000" b="1" dirty="0">
                <a:solidFill>
                  <a:srgbClr val="FF0066"/>
                </a:solidFill>
              </a:rPr>
              <a:t>AROMATIC AMINO ACIDS METABOLISM</a:t>
            </a:r>
          </a:p>
          <a:p>
            <a:pPr algn="ctr">
              <a:buNone/>
            </a:pPr>
            <a:r>
              <a:rPr lang="en-US" sz="4000" b="1" dirty="0">
                <a:solidFill>
                  <a:srgbClr val="FF0066"/>
                </a:solidFill>
              </a:rPr>
              <a:t>TRYPTOPHAN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algn="ctr" eaLnBrk="1" hangingPunct="1">
              <a:buFontTx/>
              <a:buNone/>
            </a:pPr>
            <a:endParaRPr lang="en-US" sz="4000" b="1" u="sng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43240" y="3929066"/>
            <a:ext cx="478632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Aromatic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Essential amino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Nonpolar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Indole ring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Glucogenic and Ketogenic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12042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7056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Protein rich diet- increase amino acids in blood.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Competition between all large neutral AA in brain cells for single transporter . 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Tryptophan bulkiest amino acid-taken up very slowly-less Tryptophan-less serotonin-less sleep.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However, when carbohydrate rich diet is taken, insulin secretion is increased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Insulin lowers amino acid concentration in blood. 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So tryptophan easily enters the brain cells. More Tryptophan-more serotonin-induce sleep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4770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Carcinoid Tumors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Site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Argentaffin cells of the gastrointestinal tract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Appendix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Bronchi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Symptoms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flushing 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fluctuating hypertension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sweating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diarrhea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Pellagra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Normally about 1% of tryptophan molecules are channeled to serotonin synthesis. But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carcinoid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tumors, up to 60% is diverted to serotonin. Therefore niacin deficiency (pellagra) may also be seen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carcinoid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syndrome.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Normal urinary excretion of 5-HIAA is less than 5 mg/day. This is increased up to 500mg/day. Serum levels of serotonin is also elevated.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HIAA estimation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Serotonin is found in some fruits like banana and tomato. For the HIAA estimation, patient is asked to abstain from such fruits and from drugs like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indomethacin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having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indole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ring. 24-hour urine sample is collected.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E7C5-1890-B0DB-1199-E3ED0C3A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88054-1CD8-CF1E-48CA-DA5C86797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D44316-87C3-9A45-C6D1-9BAEECF90957}"/>
              </a:ext>
            </a:extLst>
          </p:cNvPr>
          <p:cNvSpPr txBox="1"/>
          <p:nvPr/>
        </p:nvSpPr>
        <p:spPr>
          <a:xfrm>
            <a:off x="7452320" y="3068960"/>
            <a:ext cx="1691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Obermeyer test- indole group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94421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Power\Pictures\10239-Martin-Luther-King-Jr-Quote-If-you-can-t-fly-then-run-if-you-can-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477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Vitamin B6 deficiency can lead to pellagra.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Vitamin B6 deficiency can lead to Xanthurenic acid excretion in urine.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B6 is cofactor for kynureninase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kynureninase require for conversion of 3-OH Anthranilic acid to Niacin 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Niacin production decreases - Pellagra.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Accumulation of kynurenine.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Xanthurenic acid excretion in urine.</a:t>
            </a:r>
          </a:p>
          <a:p>
            <a:pPr eaLnBrk="1" hangingPunct="1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Maize eating population can develop pellagra. 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Tryptophan deficiency is absent in maize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97% molecules-Alanine &amp;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Acetoacetate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3% molecules- Niacin &amp;NAD+</a:t>
            </a:r>
          </a:p>
          <a:p>
            <a:pPr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1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12B20F-E38D-191D-DA9E-1182A597E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20072" y="2636912"/>
            <a:ext cx="392502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BE01FA-6B6A-1EB3-B540-262EE782E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20072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868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428992" y="6143644"/>
            <a:ext cx="5715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Formed in pineal gland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Diurnal variations, sleep wake cycles &amp; biological rhythms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en-US" sz="3600" b="1" dirty="0">
                <a:solidFill>
                  <a:srgbClr val="FF0000"/>
                </a:solidFill>
              </a:rPr>
              <a:t>Serotonin</a:t>
            </a: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Site of Synthesis &amp; Action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Brain- mood, sleep, appetite and temperature regulation, stimulator of cerebral activity, calming effect and anti depression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Gastrointestinal tract mucosa-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contraction of smooth muscles,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Increase motility, Diarrhea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Mast cells-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inflammation and allergic reactions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Vasoconstriction in injured vessels, vasodilatation at inflammation site/intact small 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Platelets- Aggregation</a:t>
            </a:r>
          </a:p>
          <a:p>
            <a:pPr marL="609600" indent="-609600">
              <a:buFont typeface="Wingdings" pitchFamily="2" charset="2"/>
              <a:buChar char="ü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SSRI in the treatment of depression.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IN" b="1" dirty="0"/>
          </a:p>
        </p:txBody>
      </p:sp>
      <p:pic>
        <p:nvPicPr>
          <p:cNvPr id="3077" name="Picture 5" descr="https://cdn.prod.website-files.com/621e95f9ac30687a56e4297e/64a8d65f994b58201f192fbb_V2_1643646974943_8ff9aa6f-aec5-4399-88d7-08aa0c2d1b4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5409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MAO Inhibitors in the treatment of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Action of MAO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Serotonin to 5-hydroxy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indole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acetic acid (HIAA) 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Epinephrine to VMA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Action of MAO Inhibitors</a:t>
            </a:r>
          </a:p>
          <a:p>
            <a:r>
              <a:rPr lang="en-US" dirty="0"/>
              <a:t>block the enzyme </a:t>
            </a:r>
            <a:r>
              <a:rPr lang="en-US" b="1" dirty="0"/>
              <a:t>monoamine oxidase</a:t>
            </a:r>
          </a:p>
          <a:p>
            <a:r>
              <a:rPr lang="en-US" dirty="0"/>
              <a:t>Prevent breaks down neurotransmitters like </a:t>
            </a:r>
            <a:r>
              <a:rPr lang="en-US" b="1" dirty="0"/>
              <a:t>serotonin, dopamine&amp; nor epinephrine</a:t>
            </a:r>
            <a:r>
              <a:rPr lang="en-US" dirty="0"/>
              <a:t>.</a:t>
            </a:r>
          </a:p>
          <a:p>
            <a:r>
              <a:rPr lang="en-US" b="1" dirty="0"/>
              <a:t>Increases</a:t>
            </a:r>
            <a:r>
              <a:rPr lang="en-US" dirty="0"/>
              <a:t> the levels of these neurotransmitters in the brain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Protein rich food causes alertness, carbohydrate rich diet causes sleepiness</a:t>
            </a:r>
            <a:endParaRPr lang="en-IN" b="1" dirty="0"/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</TotalTime>
  <Words>441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SSRI in the treatment of depression. </vt:lpstr>
      <vt:lpstr>MAO Inhibitors in the treatment of depression</vt:lpstr>
      <vt:lpstr>Protein rich food causes alertness, carbohydrate rich diet causes sleepiness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Ramandeep</dc:creator>
  <cp:lastModifiedBy>GMECB_07</cp:lastModifiedBy>
  <cp:revision>133</cp:revision>
  <dcterms:created xsi:type="dcterms:W3CDTF">2006-08-16T00:00:00Z</dcterms:created>
  <dcterms:modified xsi:type="dcterms:W3CDTF">2026-02-18T04:29:04Z</dcterms:modified>
</cp:coreProperties>
</file>