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7" r:id="rId2"/>
    <p:sldId id="258" r:id="rId3"/>
    <p:sldId id="259" r:id="rId4"/>
    <p:sldId id="262" r:id="rId5"/>
    <p:sldId id="261" r:id="rId6"/>
    <p:sldId id="268" r:id="rId7"/>
    <p:sldId id="269" r:id="rId8"/>
    <p:sldId id="270" r:id="rId9"/>
    <p:sldId id="271" r:id="rId10"/>
    <p:sldId id="265" r:id="rId11"/>
    <p:sldId id="266" r:id="rId12"/>
    <p:sldId id="26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1EB5-264C-4E7C-A299-3B443F3413C5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FA77-CECC-438C-91C9-F173562C9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2D65D-5E2A-4528-855D-A434D691C1DE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71958-984A-49FE-A0D6-4AC3E510B301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0A655-07D9-4BAE-854B-7FC33660A1F1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9CC90-EC4E-49BB-893D-7EF5CC50E0AA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F2611-A6BD-4144-A1AD-F3603792DC4D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u="sng" dirty="0">
              <a:solidFill>
                <a:srgbClr val="FF0066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FF0066"/>
                </a:solidFill>
              </a:rPr>
              <a:t>SULPHUR CONTAINING AMINO ACIDS METABOLISM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FF0066"/>
                </a:solidFill>
              </a:rPr>
              <a:t>METHIONINE &amp; CYSTEINE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algn="ctr" eaLnBrk="1" hangingPunct="1">
              <a:buFontTx/>
              <a:buNone/>
            </a:pPr>
            <a:endParaRPr lang="en-US" sz="4000" b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IN" dirty="0"/>
              <a:t>Cystine Hexagonal crystals</a:t>
            </a:r>
          </a:p>
        </p:txBody>
      </p:sp>
      <p:pic>
        <p:nvPicPr>
          <p:cNvPr id="36866" name="Picture 2" descr="C:\Users\Pow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98" cy="570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Cystinosis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storage disease)</a:t>
            </a:r>
          </a:p>
          <a:p>
            <a:pPr>
              <a:buFontTx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Deposition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crystals in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accumulates in liver, spleen, bone marrow, WBC, kidneys, cornea and lymph nodes.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89297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Cyanide-</a:t>
            </a:r>
            <a:r>
              <a:rPr lang="en-US" b="1" dirty="0" err="1"/>
              <a:t>nitroprusside</a:t>
            </a:r>
            <a:r>
              <a:rPr lang="en-US" b="1" dirty="0"/>
              <a:t> Test</a:t>
            </a:r>
          </a:p>
          <a:p>
            <a:r>
              <a:rPr lang="en-US" dirty="0"/>
              <a:t>It is a screening test. Urine is made alkaline with ammonium hydroxide and sodium cyanide is added.</a:t>
            </a:r>
          </a:p>
          <a:p>
            <a:r>
              <a:rPr lang="en-US" dirty="0" err="1"/>
              <a:t>Cystine</a:t>
            </a:r>
            <a:r>
              <a:rPr lang="en-US" dirty="0"/>
              <a:t>, if present, is reduced to cysteine. Then add sodium nitroprusside to get a magenta-red </a:t>
            </a:r>
            <a:r>
              <a:rPr lang="en-US" dirty="0" err="1"/>
              <a:t>coloured</a:t>
            </a:r>
            <a:r>
              <a:rPr lang="en-US" dirty="0"/>
              <a:t> complex. The intensity of colour is proportional to free –SH  content.</a:t>
            </a:r>
          </a:p>
          <a:p>
            <a:r>
              <a:rPr lang="en-US" dirty="0"/>
              <a:t>Specific aminoaciduria may be confirmed by chromatography.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media.cheggcdn.com/study/26b/26b1fa93-82a1-45ce-bb71-82ac3587f14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86314" y="4214818"/>
            <a:ext cx="4114800" cy="2286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4200" b="1" dirty="0"/>
              <a:t>Non Essential</a:t>
            </a:r>
          </a:p>
          <a:p>
            <a:pPr>
              <a:buNone/>
            </a:pPr>
            <a:r>
              <a:rPr lang="en-IN" sz="4200" b="1" dirty="0"/>
              <a:t>Thio Alcohol Linkage</a:t>
            </a:r>
          </a:p>
          <a:p>
            <a:pPr>
              <a:buNone/>
            </a:pPr>
            <a:r>
              <a:rPr lang="en-IN" sz="4200" b="1" dirty="0"/>
              <a:t>Polar</a:t>
            </a:r>
          </a:p>
          <a:p>
            <a:pPr>
              <a:buNone/>
            </a:pPr>
            <a:r>
              <a:rPr lang="en-IN" sz="4200" b="1" dirty="0"/>
              <a:t>Glucogenic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0010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57158" y="4143380"/>
            <a:ext cx="3900486" cy="242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Essential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Thio ether Linkage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Polar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Glucogenic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e-books\e books\Jaypee (E)\Photo\Ch-16\16-3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Minus 2"/>
          <p:cNvSpPr/>
          <p:nvPr/>
        </p:nvSpPr>
        <p:spPr>
          <a:xfrm>
            <a:off x="2357422" y="4572008"/>
            <a:ext cx="1071570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Minus 3"/>
          <p:cNvSpPr/>
          <p:nvPr/>
        </p:nvSpPr>
        <p:spPr>
          <a:xfrm>
            <a:off x="1928794" y="2857496"/>
            <a:ext cx="1357322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286116" y="4817764"/>
            <a:ext cx="5318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Cystathionine Beta Synthase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4143380"/>
            <a:ext cx="259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Classical/type 1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5643578"/>
            <a:ext cx="263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Cystathioninuria</a:t>
            </a:r>
            <a:endParaRPr lang="en-IN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9124" y="5857892"/>
            <a:ext cx="2269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Cystathionase</a:t>
            </a:r>
            <a:endParaRPr lang="en-IN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1F7CD-837D-3C0C-1684-DB5F3980FA17}"/>
              </a:ext>
            </a:extLst>
          </p:cNvPr>
          <p:cNvSpPr/>
          <p:nvPr/>
        </p:nvSpPr>
        <p:spPr>
          <a:xfrm>
            <a:off x="1268529" y="4796366"/>
            <a:ext cx="1313814" cy="298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Serine</a:t>
            </a:r>
            <a:endParaRPr lang="en-IN" sz="2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5610FB-C10E-EEF8-E41A-71CE14F0CF1D}"/>
              </a:ext>
            </a:extLst>
          </p:cNvPr>
          <p:cNvCxnSpPr>
            <a:cxnSpLocks/>
          </p:cNvCxnSpPr>
          <p:nvPr/>
        </p:nvCxnSpPr>
        <p:spPr>
          <a:xfrm>
            <a:off x="2899219" y="6015740"/>
            <a:ext cx="659261" cy="365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FCD1DCB-0BDA-FFF4-3D00-71784290832B}"/>
              </a:ext>
            </a:extLst>
          </p:cNvPr>
          <p:cNvSpPr/>
          <p:nvPr/>
        </p:nvSpPr>
        <p:spPr>
          <a:xfrm>
            <a:off x="3637036" y="6381112"/>
            <a:ext cx="1584176" cy="331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Homoserine</a:t>
            </a:r>
            <a:endParaRPr lang="en-IN" sz="20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191A44-A653-70A8-D190-556C2975F6F9}"/>
              </a:ext>
            </a:extLst>
          </p:cNvPr>
          <p:cNvCxnSpPr/>
          <p:nvPr/>
        </p:nvCxnSpPr>
        <p:spPr>
          <a:xfrm>
            <a:off x="2635273" y="4869160"/>
            <a:ext cx="257934" cy="179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e-books\e books\Jaypee (E)\Photo\Ch-16\16-2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922972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HOMOCYSTINEMIAS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Increase Homocysteine level in blood.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Causes :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Vitamin B12 or B6 or B9 deficiency,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Tobacco smokers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Alcoholics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Hypothyroidism.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Large amounts of homocysteine are excreted in urine.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2144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Elevated Homocysteine increased risk for coronary artery diseases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Interfere with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lysyl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residual of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collagen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tissue.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Collegen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cross liking is affected. 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Collegen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tissue of blood vessels are damage easily.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Homocysteine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thiolectone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is a highly reactive free radical  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thiolate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LDL 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Increase oxidized LDL 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Increase tendency for atherosclerosis. </a:t>
            </a:r>
          </a:p>
          <a:p>
            <a:pPr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It activate Hageman’s factor 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More chance of platelet aggregation.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00166" y="0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Homocystinemia Lens dislocation 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232</Words>
  <Application>Microsoft Office PowerPoint</Application>
  <PresentationFormat>On-screen Show (4:3)</PresentationFormat>
  <Paragraphs>60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Elevated Homocysteine increased risk for coronary artery diseases</vt:lpstr>
      <vt:lpstr>PowerPoint Presentation</vt:lpstr>
      <vt:lpstr>PowerPoint Presentation</vt:lpstr>
      <vt:lpstr>PowerPoint Presentation</vt:lpstr>
      <vt:lpstr>Cystine Hexagonal crystals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Ramandeep</dc:creator>
  <cp:lastModifiedBy>GMECB_07</cp:lastModifiedBy>
  <cp:revision>140</cp:revision>
  <dcterms:created xsi:type="dcterms:W3CDTF">2006-08-16T00:00:00Z</dcterms:created>
  <dcterms:modified xsi:type="dcterms:W3CDTF">2026-02-18T04:55:12Z</dcterms:modified>
</cp:coreProperties>
</file>