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6" r:id="rId3"/>
    <p:sldId id="337" r:id="rId4"/>
    <p:sldId id="340" r:id="rId5"/>
    <p:sldId id="338" r:id="rId6"/>
    <p:sldId id="304" r:id="rId7"/>
    <p:sldId id="339" r:id="rId8"/>
    <p:sldId id="261" r:id="rId9"/>
    <p:sldId id="329" r:id="rId10"/>
    <p:sldId id="331" r:id="rId11"/>
    <p:sldId id="298" r:id="rId12"/>
    <p:sldId id="266" r:id="rId13"/>
    <p:sldId id="268" r:id="rId14"/>
    <p:sldId id="270" r:id="rId15"/>
    <p:sldId id="341" r:id="rId16"/>
    <p:sldId id="269" r:id="rId17"/>
    <p:sldId id="342" r:id="rId18"/>
    <p:sldId id="271" r:id="rId19"/>
    <p:sldId id="343" r:id="rId20"/>
    <p:sldId id="344" r:id="rId21"/>
    <p:sldId id="275" r:id="rId22"/>
    <p:sldId id="276" r:id="rId23"/>
    <p:sldId id="345" r:id="rId24"/>
    <p:sldId id="347" r:id="rId25"/>
    <p:sldId id="346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2667000"/>
          </a:xfrm>
        </p:spPr>
        <p:txBody>
          <a:bodyPr/>
          <a:lstStyle/>
          <a:p>
            <a:r>
              <a:rPr lang="en-US" b="1" dirty="0" smtClean="0"/>
              <a:t>HEMOGLOBIN (Globin chain) VARIANTS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HEMOGLOBINOPATHIES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3581400"/>
            <a:ext cx="2895600" cy="1752600"/>
          </a:xfrm>
        </p:spPr>
        <p:txBody>
          <a:bodyPr>
            <a:normAutofit/>
          </a:bodyPr>
          <a:lstStyle/>
          <a:p>
            <a:pPr algn="l"/>
            <a:r>
              <a:rPr lang="en-IN" sz="1800" dirty="0" smtClean="0"/>
              <a:t>Dr Sapna Patel</a:t>
            </a:r>
          </a:p>
          <a:p>
            <a:pPr algn="l"/>
            <a:r>
              <a:rPr lang="en-IN" sz="1800" dirty="0" smtClean="0"/>
              <a:t>Assistant Professor,</a:t>
            </a:r>
          </a:p>
          <a:p>
            <a:pPr algn="l"/>
            <a:r>
              <a:rPr lang="en-IN" sz="1800" dirty="0" smtClean="0"/>
              <a:t>Dept of Biochemistry,</a:t>
            </a:r>
          </a:p>
          <a:p>
            <a:pPr algn="l"/>
            <a:r>
              <a:rPr lang="en-IN" sz="1800" dirty="0" smtClean="0"/>
              <a:t>GMC Bhavnagar.</a:t>
            </a:r>
            <a:endParaRPr lang="en-IN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HbA</a:t>
            </a:r>
            <a:r>
              <a:rPr lang="en-US" sz="3600" dirty="0" smtClean="0"/>
              <a:t> and </a:t>
            </a:r>
            <a:r>
              <a:rPr lang="en-US" sz="3600" dirty="0" err="1" smtClean="0"/>
              <a:t>HbF</a:t>
            </a:r>
            <a:r>
              <a:rPr lang="en-US" sz="3600" dirty="0" smtClean="0"/>
              <a:t> will prevent </a:t>
            </a:r>
            <a:r>
              <a:rPr lang="en-US" sz="3600" dirty="0" err="1" smtClean="0"/>
              <a:t>sickling</a:t>
            </a:r>
            <a:r>
              <a:rPr lang="en-US" sz="3600" dirty="0" smtClean="0"/>
              <a:t>, because they do not co-polymerize with </a:t>
            </a:r>
            <a:r>
              <a:rPr lang="en-US" sz="3600" dirty="0" err="1" smtClean="0"/>
              <a:t>HbS</a:t>
            </a:r>
            <a:r>
              <a:rPr lang="en-US" sz="3600" dirty="0" smtClean="0"/>
              <a:t>. </a:t>
            </a:r>
          </a:p>
          <a:p>
            <a:r>
              <a:rPr lang="en-US" sz="3600" dirty="0" smtClean="0"/>
              <a:t>The </a:t>
            </a:r>
            <a:r>
              <a:rPr lang="en-US" sz="3600" dirty="0" err="1" smtClean="0"/>
              <a:t>sickling</a:t>
            </a:r>
            <a:r>
              <a:rPr lang="en-US" sz="3600" dirty="0" smtClean="0"/>
              <a:t> occurs under deoxygenated state.</a:t>
            </a:r>
          </a:p>
          <a:p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data:image/jpeg;base64,/9j/4AAQSkZJRgABAQAAAQABAAD/2wCEAAoGCBATEBASExAXGBcXEBcaFxgXEBcXGRcXGhkYIBcXFxobHyskGhwpHRkYJDUkKSwxMjIyGSE5PDcwOysxMi4BCwsLDg4PHREQGTEoHyk7LjkxMTExMTExMTMxMTE7OTExMS4xMTExMS4xOjExMTExMTExMzExMTExMTE5MTExMf/AABEIAOEA4QMBIgACEQEDEQH/xAAcAAACAgMBAQAAAAAAAAAAAAAAAQUGAwQHAgj/xABJEAACAQMCAwQGBAoIBAcAAAABAgMABBEFEhMhMQYiQVEHFDJhcYEjQnKRCBUzUpKUobLR0iRDU1Ric5OxFkRjgnSDoqOzwcL/xAAWAQEBAQAAAAAAAAAAAAAAAAAAAQL/xAAWEQEBAQAAAAAAAAAAAAAAAAAAEQH/2gAMAwEAAhEDEQA/AOy0UU6BUUUUBRRRQFFFFAUUUUATRXCe3l5cydp7eCVn4Qu7VEjJbY0bNHuO3owJLAnxxjwrsenzET3EI5ogjK887S4bMfyAVseAfyxQSdFFOgVFOlQYLq6jiXdJIqDOMu4UZ8smvcUiuoZWDKehBBB+BFfOvpI7TzX+pRxPGyRQz7EjYEE98Au6n6xx08By867ldFLeeEx4BlYK0Kjm3/VVR0K/WPQjqchaCcop0UCop0UCop0UCop0UCop0UCop0UCooooCiiigKKKKAp0qdBFdqGu1tJzZqpnCfRhsYz8+ROM4B5ZrjRu+2e48rjOf7GHH3bcV3mnQfNgm1O51rTotRaQSrcwgZjSN1TiAkqUUeRwfCu6wWUVuDEslwckuSC8jZYnm74LE/E9AB0Arm/a2dW7YWAz7HBU+5jvIH/qFdW0/wDLXef7VCPs8KPH7Q1BGzcYPEbeSdiZUDJIv0ewn6RmZ03KQuSNp5kAYwTVirVvZpVA4cJc+51XH6VRmoazNBDNPJZsEiiZ3KzRsdqAlsDPM4FBL3JbY+wAvtO0E4BbHIH3ZxXCdT1XtijkOLjOf6u2jZflsQgiu2wXkjIrervzUEd+PoRn86ncX4jgknmXhrGjM25lOFUZzlSRQfNmq6lqdzd2kN+ziQTJt4lukUih2AyCEDEcvHlyrudvo8Vo5Qahdb5AzcxHK7AEbjuMLMFBK+OBkVwhtZe91uG5f+sv4iB+agkUIg+C4FfSespt4c46xMS3vjYYkB92MN8UFBFXhkjXiQ3lxI4IxG0CMsv+A4jUrn84MMfDlVmHSiigdFKigdFKigdFKigdFKigdFFFAqdKnQFKnRQKiiigdFFFAV4kcAEk4ABJPkB1r3WlrULyW1xHGcM0Mir9oqQP20Hz92cWfUu0L3UZ5JdG4JOcCKNwUTI8SoVRXellAvAB0lttwOeRMbD/AHEo+6qZ6Guxc+nx3MlyFEk21QobdtRc5yRyySen+EVY9GsblHhjlXIt5JOHKGBEkLKRGjDO4OMqDkYPDznnQWSoTtym7TNQXzs5R96NU3UV2rXNjeDztpP3TQSFuuEQeSgfcKo/prtr6XTWitYi6lwZgvNuGvMBV6t3gCceVXysV1u4cmz2tjbftYOP20HyX2ZGL6z/APFw/wDyLX1dqN7DEgaWRVVmCDcfaZvZRR9Zj4KOZrlfol9H8iy3U+p2ilshY1lCvliSXk28x+aAfjV+SERlbd4ZHVblXgIjLKq7gQC3RNhLDmfZC4z0oJfTIGjiVGbO3IBxz25OwHmckLgZ8cVt0UUBRRRQFFFFAqdFFAUUUUBRRRQKiiigKKKKAop0UCp0qKB0iaKrnpFvZYtOuDArNLIFijCg5DSsE3dOWAxPyFBuWXaOxlhmuI7lWiiZhI/MBCntZyB9/j4Zrz2b7S2V+HNrNxNhAb6N0I3DIOHUHB865fpunPa+t2d7ZSQ29zp0e7gMZzxINqtKNi4DncGIx4c81aPRVqNzJLdQ8SSa1jjTg3ElsYXJPWM5Hf2jx93voOg1H9pBmzuf8iT901IVodoT/RLn/If900EhSp0UGFpkDBC4DEEhSwyQOpA6msbXsQkERmQOeiF1DH4L1ri/afWnfUptSWG4ZbS8ijikSF2h4MRdboPIO6N+4/L41t6ncWltqbXavZ3wnv4zsLA3cDtjbw8E5VcDwx0HKg7PSp0qB0qdKgdKnSoCinSoHRSooHRSooHSp0UBXh2AGSQB5k4Fe6ge28avaBGXKvdWisCMgqbmLII8j0+dBMesR/2i/pj+NehKv5w+8VofiGx/uUH6vH/LR+IbH+5Qfq8f8tBI7h5j76eajRoNj/c4P1eP+FM6HZf3SH/Qj/hQSNFRh7PWB/5OH/QT+FQcegWB1KSL1aPC2Mb7QuBlpZRux59zGaC30Cotez1kOlug+AP8a9jRLX+xH6TfxoJGoztS2LOf3pt/SIH/AN16/Ett/Zf+4/8AGsdx2fs5FZHgDKwwyszlSPIgnBoJaioJOyenL7Nsq/ZZ1/2NZf8Ahy08EcfC4mH/AO6DdFlDw3i4SbH3bk2ja27JbK9Dkk5rCmjWglE4tohKBgSCFN4HhhsZrD/w9bf9X5XU389NdAtx4y/rc/8APQS1FVgaXF6/w98u31MNt9amxu4hBb2+uMCpT8SQecv6zN/PQSdFRv4lg85f1mb+el+JYfOX9Zm/noJOio38TQ+cn6zL/NRJpcQViDJ7J/5iXy+1QSVKozstcGWxs5CxYvbRMSTkklBkn51KUCoop0CooooHSoooHWC5gSRQrrkb0bH+JGVlPyZQflWauKekv0oXcd3LbWLiNYnKvIY0dnce0AHBAUHl0zyoO2UVTvRR2lk1DTxLNjiRymN2CgByApDYHIZDDOOWc1cKAooooCtUWUYnM+O+YhGT5orMyj5Fm+81Hdse0UGn2r3Ex9yIPakcg4Rfu5nwANUj0Va9qWpi6lkvSvDmQrGIYRGVbcTGxEe/HQZ3Z5eNB1KitLTL5JlYryKSMkinqjqe8p/3B6EEEda3aAp0qKAp0qKB0Uq19Qu0hiklc4WONnY+5Rk0C9TTjcfB38LZ15bdxbp8TW1VD9H/AG4l1NrpxbKkcO3A4haRs7vDGM4FXa2mSREkRgVdAykeKsMg/dQZqVFFA68OuQR5jFeqi9Qu5WkEEBHEwGd2XckSeG4AjLt4Lnpk+HMNvTLRIYYoU9mONUXPXCgAf7Vs1DGe4gZWnkR4ioDOsZThPk95huOYyMDP1SMnkSRM0BTpUUBRRRQOoXtjrgsLOW6MTSbMd1OuScZJ8FHiamq8sARgjIoOLx+nB897TVx7ro5/bHzrmnazUobq8muIoTGJG3MhcNhz7ZBAHInn8zX1UdOt/wCwj/0l/hXzV6WLOKHV7uOJFVNykKqhVUlFJAA5Dn/vQT/Y30mx6dZx20Wn7yCWdzcbd7n2mwEOB0AHkKu3Yf0qpfXUds9o0bPkKyycQZAJ73dBAwOtY/QlollLpCPLawyM00m4yQI55HABLA8sVftO0Wzt2LQWkMTEYJigSMkeRKgUEhVQ7fdu7bS2iSSKSR3UsFQAAKDjJZuXXwFXCo3V9FtLoKLi2jl2528SNWK5xnaSMjOB08hQcb7XekLSdRiWO5sLgbCTG8cqBlJGDjPIj3EEcq9+hT17g362KxYM8W55pGVwne9hVRlL7c8ycA+Bqf8AS7pekWWnOVsYBLK2yHZGEYN1Z8jnhR+0geNan4Nf5G//AMyL91qDommW0sKMEgUszbnZ7ks0j4ALM3D5nAA6AAAAACtnTL95HljkgaN02kgurqytnayMp6ZDDBAPLpUVouiQ4lRzLvSZwWF5cKWUndGxxIPqMo+INTWn6fDCG4aYLHLMWZ3Y+BZ2JZvmaDcp0qdAqdFFBXu1va+x04R+syMC+diKhZiFxk8uQHMdTVWv/Sloc8MsMjTBZI2RvoD0YYOME86uXaDs3Y3u03NskhUEKxBDAHqAw5491QF36LtGdSotin+JJXBH3k0FA9Cl/NEdRitLdrhiybGDRxqq5cK7iRwceO0ZNdc0VHt7aGEQStw4lXcTCCxA5nHE5ZOTXL/wdk2TapzztSMZ89rSV1W0smKIzTy7mUE4cYyRk4BGAPdQZbLUkkd4yjxyIAWR1AO05wykEqw5HmCceOK360rWwjR2k7zOwALuxY4HRRnkq554GOdb1BE22riQyCKGVwjshbYqKWVirBTIy7wCCMgEe+oqc31uZZLa0klEk294pJYFILYDGOXicuQztYHpgEDAqZj0tFL7JZVDOzFRKSoZiS20NnaMknAwOdebGNhPIBLIyIoUhmDDe2G5HGchceP16CGvLvUZ90TadNFEUwxWe0aV8+0gzIVRccieZOTjb1rdXVJ41VfxXcBFUAbJLZ9oAwO6Jtx5eVSGuiTgOY3ZSpViVxkqrKXUZB6qGHzrzJYB1/LzYI+rLtyD5FRn7qDY0+6SaJJEztYZG5SrDzDK3MEHIwa2qwWsKxoqLnCjAyxY/MnmT7zWegVFFFA6VOlQOvlPtVcSX+o308SFwzySd0ZxFGPbPkNig19KdsLpotPvJVBLLbSEYGTnacYxXMvQD2fJgvbiWMgSpwkLLjchGXZc9RzXn05e6g2/wcNR3Wt5bnrHMrj7MikYHwKH9KutVw70JWc1rrN7bOjLthdWyMexINre8HwPQ13GgVFFFB82embtC13qcqK30VuTEg94/KN8S2R8FFXX8Gv8jf8A+ZF+61YPwi7O3RLSRYVEzysGkAwWRV9lse1zI5nnyqf9GvZ2XS7LjNIG4wheWMxkGMHAJVt31Vbccj6p6UFyvn4VxBIBylPCfHicM0bfIhx/3+6pSomwhHrVyznc4KFCTnZGyAbVHRcsj5x18alqAp0qdAUUUUBUb2l1AW1nc3B/q4Xb5gd39uKkq5x+EFePHpKovSW6jRvshXfH3ov7aCqfg3yj1i/jJ9qBCB5hWIP7wrsmisTBGD1TMbfajJQn5lc/Oud+iSyWw0UXsi85JeK5IGVgyEzn80LmSr1o92rXF5ErAgGKUY6bZUOCD45MbH50ExRRRQaeqXYhieTGSMBV/OdiFRB7yxA+detOtuHGqk5PMsfN2JLt8yTTurZJUKuoYHB+BByCD1BB5gjpUNBfTRwSbfpWN40UAd8MQrbW4jgc9pSU5xnao6nmQsJFRmiyBWlts84SpX/Kfdwvu2sn/l1gjvbktLDJHGkvALxFHLq3Mgg7lHMHb+kK2tFSPhJImTxFV2Zjl2JA9o+Y6Y6CgkKdFFAqKdFAUqdKgCKQAHICoztVqy2llc3Lf1cTEDzbog+bEVzfsB2tFvBqKT3vrJjtlulffuO51AkiGfKQoMdMt76DrW0ZzgZx1xzr3XLfQ7r7vPPbS3nHaW3juVO/dw3fPGi59NpKcugwa6jQFFFFBp6lptvOFE8EcoVtyiSNXCt5jcDg1syICCpAIIwQRkEeIIqk+lvV+FDbWq3Qt2uZwrTbivDiUEu2RzBJ2r8zVcF9f6lpenSwtJIkTvHexwziKaRkChWV/gQ2PHcKDqNhYQxAiOMLk8+pJx0BJ54HgOg8K26gOwV/DNp8DwtKyAMv07bpQysQyu3iQeWfhU/QFOlToCiiigK0Na0q3uomhniWRCQSreY6EHqD7xW/UH221n1KwuLjluWPCA+MjckHv7xFBKrbxiMRBFCBNuzaNu3GNuOmMcsVraVpNvbKVghWMHGQMnkPZHM8gPAdB4Vz637R6sdLvYw3Evra5WOR4o0duE+1uIkYAVmALLjH1c1ZvRxqnrFvITftcsspBLwLDJHyH0bovjkNz/hQWuiiigKj49LhWYzhTuOfrtsBPJmWPO1XI5FgMnn5mpCuaHtBeJrLxXV49rF6yqwRmzRoZ4sezxsZDk+OeWflQX6/sI5du4MCpyrI7RsueuHQggHxGedZ7aBI0REXCqoAHkB061zjQ9fvTqzQ3t49uTdOsNs1mvCmh24j4c2M78nOc+GPHA6bQFFFFAqKKKB0qdKg0Na0qC6iEU6b04iPt3EAlSCM46jI6VGa12N065eN5bcZQYGwmMEblbDBcBhlR1rV7RWWqNdGS2lxHttwY2kKjKyu0jrjpy2qR9ZWPkKwW6a80Z3OiNlcZWIk5eIOWxyGF4xXHXuZ55oJ46DaesQ3KwqskSuqFO4MOBuBC4DdPHpUtVJxr/0IJQgum8gRggHg8QNz6AcbBXnnbVn0KKRLW3SYkyLCgkJbcS4UbiW8eeedBvUUUUEbd6LbS3CXMkQeRImjUt3lCsQT3Tyzy61DX3YDTJWZjCyM0rSZjmdMMyhW2hThQQBkCsOq2OpevXEkBdo2WIpxJysaOmzuxor81OHLZUHPiwOBpvZ62zsdzBXW2PflRWWSOVWkyIzgRlQRheZyM5oLfoumQWsMcEEYSNBhVGT8SSeZJPPJreqG7KG+MB9d28TecbQuNuB+acEbt2OhxjNTNAU6VOgKKKKAqE7U9nob9II5i3DjnEpQY2yYVgFb3d7NTdVXthZX0k0TWxkwIZVZRNw49zKdrttcMXBxjkRzPTrQa57BQRPLJZzyWheNFIh27dyMSGIYHOc4I91SXZLs2lkbiTjPNLPIrSyyBQWKghQAoAAGT95qFubfW2kVgTheKjqJEClGK8Mx88lgACWfmO/jqKleya6kskqXe3hqiCMggkkciS2ck4xnI69DQWWiiigKp+pdi+PcLJPfzyQrciZbdtmwOudo3YzsGTy8q8azY6mb6R4C7RMYSOJcFI02OhIjRH7wIDbtyg+9gcDVNprbSK25gjCHcGlRWEkcoZ+UZ2iIoGGF5nK58aDebsYXuopp7+eaOKcyxQybNqyc8ZYLkgZ5CrfVNjh1eTT2WflN6whZYZFjdoAU4ixyKe6xPEwe6cYHI86072z1qRZYk3JGIsQ5n+lH0LKu+UMWZ9x7xJPPBBoL9RWG1VgiBuoRQeeeeBnnWagKKVFA6rPaqy1GRybWYIvqzKQfrSb0I2ncNh2hu9zqzUqClRwa8zENMqLxW5qkJ7m+MALkHK7DIQSA2QM1pX1zr8UbySEEBYweFHG7dYwTGu0niZ4u7d3MbdvPNdDooOeRW2vPCO9t4sG5wWRSJHhQOG5boyGztCYw2c8qzx2evcMYlCvjaGYxM+xUlKhwBw9xk4QyBnb45zV7p0GOLdtG7rgZx0z44qK7WW88kAWHcfpkMiJLw3eIHvoj5G1iPePiOtTFFBz7VdO1uUSxqdiBsxLxl3KvBkVVMgO9myy7t2eYyDiprW9MvGuopreVkG1Vc8UlR3u+eExKE7eWcftqz0UFCjsNdkMRlm2FZRuZXjHc32pcKFGCncmxuG7GAepq+0UUBTpU6AooooNHW453trhYGCytC4iYnAWQqdhJwcYbHgap1zYawU4UCNFEYSCslwJZOIS29jKzllydhXaSB3sgcqv9FBUNU0q+a2tRE7CaOSUt/SGUEFZTHuwcOOJwuR8M+Ga17qy1pndDNlBjZJmJTkYw4CgHdjcSD3c9BirvRQaekxyJBCsrFnWJQ7HGWYKNxOOXWtyiigh+1lvcSW+2DcW40RZUl4bNGJFMiK+RtJQMM5HWqzFZa9Ht4boSQc75FcY2Nw1dmG4le6CVHeIyT536igoJTtHhO+v5J8nbb53bZdhcdN+/heyduM58qmOy41XjSeuFeHwU2hQhxJhd2GXBJ9rORjONvKrNRQFFFFAqKKKB0qdKgdFFKgKp3pT1cwWsUSTNE9zOsfEXdvjjHelkULzyFGOX5wq41oas9tEvrM+xREpxIwH0YbAOD1GeQ5UHKr/tFcT2NhcteuqxwSC5ihvktrkyIwUyqG/KADnsPXPvrrWm3Cywwyru2yRI67hhsMoI3DwODzqH1S10dY47ieG22PKrJI8SENI+MMCRzY4HP3VYUxgY6eFA61FvVMzRbJMhc7jC4jPTkHxtJ59M1t06Cm3tvwby6cTXBEViJ1ja9mKFw8xIK78FTsA29MVj1jtNdwRbzwnZLZZpESCUja5O1GffiLkCAx3biD3RirJPLaEXMjmP6OMpOxA7qBd5Vz+btfdj/FXm70izmCtJbxuOGFG6MEFPqrg9Rz5D30w1D6fe3D6giCQCL+m70O5ixjliVSGLd3G4YGMDveYx51i/lL3AErRqL62tiQ2NiPw2d1/NduLs3eHI1YhYQb1k4Sh1Z2VgoBBf2zn3+Na72cBmnRiG48ILxMAVYJ3S+D5hlU/ZWgi7ydbPipHdO7twgsUrS3DIXLjcgyZHLBT3NwHcJ5c61bTtFdyKuFiUiO7aQtG/P1eRFAVA/cLBsnJOMeNTcOlWREsKwRkB1Z1Cj28ZQseuQMY8hitiDS7ZBhII1G1hhY1Aw+N45DoxAz54oKzNr11GQWVGkkhtNoQScNDNJKPyZfvlQOoKl8Dpyxt6Zq95LPDA8aR5jmaRirbmWJ4lGxQ/0ZYSZ5k7Svjmp2bToHVlaFCCioQUHNEJKL8ASSPLNYrCztkyIY0QxhkysYBXftdhnxydrHzOKDH2YuXktxvJZkkkjLHq/DkZA595C5PxqWqN0vgRQtGkgIhyJGJ5h9ody/8AiIcMftVvxuGAIOQQCD5g9DQe6KKw3M6RozuwVVUlmPQAdSaDNRWpFfQu2xXUtlxjPjGQHHxBYffW3QFFFFAUUUUCop0UBSp0qB0qdFAqqXpHsLy5S1t7eFHU3KyS8RyseyLvKkhGWwzbeg+rVtqtdue0TWEULLErGWcR7pJeFFH3SdzvtOBywPj15UFCbs3rE9va2ElpFstRON8sp4UgdSkOxlBclFdsZA5qK6V2O9Y9RtVuUKzLEEkBIJLJ3d+R13Y3fOq/qPbWWO4s4BbwhpbdZWZ75VjO5yvDhl2bZW5Z8M5FXgUBWqyz8YEPHwtvNeG3E3c+Yfftx05bfPnW1RQU7WY51/GsK20rm7Q8J0UGPc8CxbXbPcwy5JPgeWa05dOu1upBHFIxZHQswZQi+rbVaOVZNjR7wBw2XcGJbwzViuNcK299PwgfV5JFC7/b2Acycd3OffXo9orYSNGWcFWdCxhcJxI1LNGHxtL7VY4B6A1BWrz1uQFhbTbPVrONhIshw6SSmVuFG6tIBlAQCN3vArd7G2NyksTTRuoWO8Ubhjaj3EbQqBubaNg5Lk4Ax4VN3Wv2yAZZiTHE6qsbMzLKzLHtUDJJKty91NNctzG8m5gEg4zho2VljBcHcpGQQUYY68q0IM2LzScNlY7dYkacBioMTQScLfgjcm0wjHmB5VoT6fdBHVop3YW5S0ZXJEUolmwznd3TtMR3tyKjHuNln123SR1CtvIYBjE6pI8aF9glK4LBQ3L3N5Gs51X+j20uzLz8IIm760gBPPHRV3MTjopqCJ7b2s0iW+xXYqJMhY2kjLlV271R0cHIO1wcKc58K0JbS4Mha5gmeEzEtEjtIQxtoApwGyyBxMPtEH31KWXaJ5Ll4RHF3Z3jaM3O24VFZlExjZRlDjIwfZIIJ6VtW3aKBuCDuLOqElI5HROIcR7324Tcem7FBXLXTLxZZnaGQxyF1WMyBmjc2kSrLIwb6UEqY/HB5+JNKy069FzEX4oIktihWLcFiWKMSRtJxAqruEgZSuTnIzyqase1KSwwyKgLs8CuoYlYzM4XBfbgsAd23kcEZxkVIadrtvPJsjZslSyFo2VZFUgM8TEYdQSOY/OHmKYajO0Nu5uizwTSpwUEIicrslDsXLEEbCQUw55YVhnngwR0u+YXIZZDI0V0HxFhJA27hDiGUhxzUqFUFcYOKt0vaC1WSRGdlCbg0hjcRBkXcycTG3cFycZ8D4itWbtPFhOGjFjJtZJFeJ1UxSyI+1lyVPDIB+PiMUGpFbyJJApUh21WaRf8rbJub7JUgfFhVsqH0jUxO0e6MKzWkcqHO7KSAb1BwCNrBc+eVPwmKSFp0UUUBRRRQKiiigdKnSoHSoooContLpk1xGqRXTQkN3iIYpQ4IxhlkUipaigo1z6Pw1rDZLfSC2SMK8RhhcuQ5Ysrsu6MkkdD0Aq7RoFVVHQAAfAV7ooCtZbKMSmYJ3yuC2T05csZx4Ctmigrl92fldp0W5CwTy75YzCC/Rd6xybhtVtvPKk8zgis0/Z5XAUyHHrks5wo/rI5EKfISE591TtFBVD2WlZW4lwjngQxANaqYzHC7su5CxJJ3nJBHMDGKH7KScJo1usCS2eGUtEX7jO7ARZbKBeIyjJbljxGatdOgqknZItOJWnBxLI6kw5kw8bpw2ct7Ch+QAHQZzUheaa6wWQj7zWzxEDpuVUMb/PYzEe8Cpuigrs2gSSSJxLgPHHciVMxfSgh96pxd3sA93pkryJpafoEkBQRXO1SsQl+iBZ+EMAqScJuUBTyPuwedWOigqmm9j44Y0ijkxHuhd1EYAeWJwTJ15M6gK32Qeuc5+z3ZlbV1YMhVEZE226rIVJHOSTJLEBQOW3PU5OMWSigrd52deRZ4TclbeZpWaNYxv3ShtylyT3NzFsAA5wM45Vituy2MFnjDB8/RWqxAgRSJz5kk/Sk9ccuQHOrTRQQelaY8cyE+xDZRwRnxc5BkYjwHcjA/wC6pyiigKKKKAooooFRRRQOiiigKKKKAooooClRRQFFFFAUUUUBRRRQOlRRQFFFFA6VFFAU6KKBUUUUBRRRQOiiigVFF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5059" name="Picture 3" descr="C:\Users\Power\Downloads\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382000" cy="4495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38400" y="152400"/>
            <a:ext cx="34196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Sickle Cell Trait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7150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Heterozygous state is very common in Central and West Africa, East and Central India.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1722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Sickle Cell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Heterozygotes</a:t>
            </a:r>
            <a:r>
              <a:rPr lang="en-US" dirty="0" smtClean="0"/>
              <a:t> </a:t>
            </a:r>
            <a:r>
              <a:rPr lang="en-US" dirty="0"/>
              <a:t>(AS) </a:t>
            </a:r>
            <a:r>
              <a:rPr lang="en-US" dirty="0" smtClean="0"/>
              <a:t>- 50</a:t>
            </a:r>
            <a:r>
              <a:rPr lang="en-US" dirty="0"/>
              <a:t>% of </a:t>
            </a:r>
            <a:r>
              <a:rPr lang="en-US" dirty="0" err="1"/>
              <a:t>Hb</a:t>
            </a:r>
            <a:r>
              <a:rPr lang="en-US" dirty="0"/>
              <a:t> </a:t>
            </a:r>
            <a:r>
              <a:rPr lang="en-US" dirty="0" smtClean="0"/>
              <a:t>normal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Does </a:t>
            </a:r>
            <a:r>
              <a:rPr lang="en-US" dirty="0"/>
              <a:t>not produce </a:t>
            </a:r>
            <a:r>
              <a:rPr lang="en-US" dirty="0" smtClean="0"/>
              <a:t>clinical symptoms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Hypoxia at </a:t>
            </a:r>
            <a:r>
              <a:rPr lang="en-US" dirty="0"/>
              <a:t>higher </a:t>
            </a:r>
            <a:r>
              <a:rPr lang="en-US" dirty="0" smtClean="0"/>
              <a:t>altitudes</a:t>
            </a:r>
          </a:p>
          <a:p>
            <a:r>
              <a:rPr lang="en-US" dirty="0" smtClean="0"/>
              <a:t>Chronic lung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39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29"/>
            <a:ext cx="8382000" cy="12990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Sickle </a:t>
            </a:r>
            <a:r>
              <a:rPr lang="en-US" b="1" dirty="0" smtClean="0"/>
              <a:t>Cell Trait Protects </a:t>
            </a:r>
            <a:r>
              <a:rPr lang="en-US" b="1" dirty="0"/>
              <a:t>from </a:t>
            </a:r>
            <a:r>
              <a:rPr lang="en-US" b="1" dirty="0" smtClean="0"/>
              <a:t>Malaria</a:t>
            </a:r>
            <a:endParaRPr lang="en-US" b="1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1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61180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1" y="0"/>
            <a:ext cx="7115629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Electrophoresis at pH 8.6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304800"/>
            <a:ext cx="412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Electrophoresis</a:t>
            </a:r>
            <a:endParaRPr lang="en-IN" sz="3600" dirty="0">
              <a:solidFill>
                <a:srgbClr val="FF0000"/>
              </a:solidFill>
            </a:endParaRPr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62088"/>
            <a:ext cx="75438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360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Electrophoresis</a:t>
            </a:r>
            <a:endParaRPr lang="en-IN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010400" cy="914400"/>
          </a:xfrm>
        </p:spPr>
        <p:txBody>
          <a:bodyPr>
            <a:normAutofit/>
          </a:bodyPr>
          <a:lstStyle/>
          <a:p>
            <a:r>
              <a:rPr lang="en-US" b="1" dirty="0"/>
              <a:t>Electrophoresis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373563"/>
          </a:xfrm>
        </p:spPr>
        <p:txBody>
          <a:bodyPr>
            <a:normAutofit/>
          </a:bodyPr>
          <a:lstStyle/>
          <a:p>
            <a:r>
              <a:rPr lang="en-IN" dirty="0" smtClean="0"/>
              <a:t>Lack of Carboxyl group of Glutamic acid in </a:t>
            </a:r>
            <a:r>
              <a:rPr lang="en-IN" dirty="0" err="1" smtClean="0"/>
              <a:t>HbS</a:t>
            </a:r>
            <a:r>
              <a:rPr lang="en-IN" dirty="0" smtClean="0"/>
              <a:t> </a:t>
            </a:r>
          </a:p>
          <a:p>
            <a:r>
              <a:rPr lang="en-IN" dirty="0" smtClean="0"/>
              <a:t>Lack of Negative charge Glutamic acid. </a:t>
            </a:r>
          </a:p>
          <a:p>
            <a:r>
              <a:rPr lang="en-IN" dirty="0" err="1" smtClean="0"/>
              <a:t>HbS</a:t>
            </a:r>
            <a:r>
              <a:rPr lang="en-IN" dirty="0" smtClean="0"/>
              <a:t> - less negatively charged </a:t>
            </a:r>
          </a:p>
          <a:p>
            <a:r>
              <a:rPr lang="en-IN" dirty="0" smtClean="0"/>
              <a:t>Decreases electrophoretic mobility </a:t>
            </a:r>
          </a:p>
          <a:p>
            <a:r>
              <a:rPr lang="en-IN" dirty="0" smtClean="0"/>
              <a:t> </a:t>
            </a:r>
            <a:r>
              <a:rPr lang="en-IN" dirty="0" err="1" smtClean="0"/>
              <a:t>HbS</a:t>
            </a:r>
            <a:r>
              <a:rPr lang="en-IN" dirty="0" smtClean="0"/>
              <a:t> move slower than </a:t>
            </a:r>
            <a:r>
              <a:rPr lang="en-IN" dirty="0" err="1" smtClean="0"/>
              <a:t>HbA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14588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62"/>
            <a:ext cx="8915400" cy="68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Dithionite test-</a:t>
            </a:r>
            <a:r>
              <a:rPr lang="en-US" b="1" dirty="0" err="1" smtClean="0"/>
              <a:t>Sickling</a:t>
            </a:r>
            <a:r>
              <a:rPr lang="en-US" b="1" dirty="0" smtClean="0"/>
              <a:t> </a:t>
            </a:r>
            <a:r>
              <a:rPr lang="en-US" b="1" dirty="0"/>
              <a:t>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953000" cy="5715000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/>
              <a:t>Inexpensive &amp; Rapid </a:t>
            </a:r>
          </a:p>
          <a:p>
            <a:r>
              <a:rPr lang="en-IN" dirty="0" smtClean="0"/>
              <a:t>Use for Screening </a:t>
            </a:r>
          </a:p>
          <a:p>
            <a:r>
              <a:rPr lang="en-IN" dirty="0" smtClean="0"/>
              <a:t>Less Sensitive </a:t>
            </a:r>
          </a:p>
          <a:p>
            <a:r>
              <a:rPr lang="en-IN" dirty="0" smtClean="0"/>
              <a:t>The reagent consists </a:t>
            </a:r>
          </a:p>
          <a:p>
            <a:r>
              <a:rPr lang="en-IN" dirty="0" err="1" smtClean="0"/>
              <a:t>Saponin</a:t>
            </a:r>
            <a:r>
              <a:rPr lang="en-IN" dirty="0" smtClean="0"/>
              <a:t> - Make RBC Haemolysis </a:t>
            </a:r>
          </a:p>
          <a:p>
            <a:r>
              <a:rPr lang="en-IN" dirty="0" smtClean="0"/>
              <a:t>Na-dithionite - Make </a:t>
            </a:r>
            <a:r>
              <a:rPr lang="en-IN" dirty="0" err="1" smtClean="0"/>
              <a:t>Hb</a:t>
            </a:r>
            <a:r>
              <a:rPr lang="en-IN" dirty="0" smtClean="0"/>
              <a:t> deoxygenates </a:t>
            </a:r>
          </a:p>
          <a:p>
            <a:r>
              <a:rPr lang="en-IN" dirty="0" smtClean="0"/>
              <a:t>Principle : </a:t>
            </a:r>
          </a:p>
          <a:p>
            <a:r>
              <a:rPr lang="en-IN" dirty="0" smtClean="0"/>
              <a:t>Reagent make </a:t>
            </a:r>
            <a:r>
              <a:rPr lang="en-IN" dirty="0" err="1" smtClean="0"/>
              <a:t>Hb</a:t>
            </a:r>
            <a:r>
              <a:rPr lang="en-IN" dirty="0" smtClean="0"/>
              <a:t> deoxygenated and causes </a:t>
            </a:r>
            <a:r>
              <a:rPr lang="en-IN" dirty="0" err="1" smtClean="0"/>
              <a:t>polymerazition</a:t>
            </a:r>
            <a:r>
              <a:rPr lang="en-IN" dirty="0" smtClean="0"/>
              <a:t> of </a:t>
            </a:r>
            <a:r>
              <a:rPr lang="en-IN" dirty="0" err="1" smtClean="0"/>
              <a:t>HbS</a:t>
            </a:r>
            <a:r>
              <a:rPr lang="en-IN" dirty="0" smtClean="0"/>
              <a:t> and Turbidity of Sample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0668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85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8391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0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 :- 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Sequence of AA in Globin chain- Qualitative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Number of Globin chain- Quantitative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33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Hemoglobinopathies</a:t>
            </a:r>
            <a:endParaRPr lang="en-I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96240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Adult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HbA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) = 2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 + 2 β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chains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Fetal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HbF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) = 2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 + 2γ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chains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HbA2 = 2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 + 2δ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chains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8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715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b="1" dirty="0" err="1" smtClean="0"/>
              <a:t>Hydroxyurea</a:t>
            </a:r>
            <a:r>
              <a:rPr lang="en-IN" b="1" dirty="0" smtClean="0"/>
              <a:t> </a:t>
            </a:r>
          </a:p>
          <a:p>
            <a:r>
              <a:rPr lang="en-IN" dirty="0" smtClean="0"/>
              <a:t>Induce gene for gamma </a:t>
            </a:r>
            <a:r>
              <a:rPr lang="en-IN" dirty="0" err="1" smtClean="0"/>
              <a:t>globin</a:t>
            </a:r>
            <a:r>
              <a:rPr lang="en-IN" dirty="0" smtClean="0"/>
              <a:t> chain </a:t>
            </a:r>
          </a:p>
          <a:p>
            <a:r>
              <a:rPr lang="en-IN" dirty="0" smtClean="0"/>
              <a:t>5 to 10 % fetal </a:t>
            </a:r>
            <a:r>
              <a:rPr lang="en-IN" dirty="0" err="1" smtClean="0"/>
              <a:t>Hb</a:t>
            </a:r>
            <a:r>
              <a:rPr lang="en-IN" dirty="0" smtClean="0"/>
              <a:t> synthesis </a:t>
            </a:r>
          </a:p>
          <a:p>
            <a:r>
              <a:rPr lang="en-IN" dirty="0" smtClean="0"/>
              <a:t>Interfere with polymerization of </a:t>
            </a:r>
            <a:r>
              <a:rPr lang="en-IN" dirty="0" err="1" smtClean="0"/>
              <a:t>deoxy</a:t>
            </a:r>
            <a:r>
              <a:rPr lang="en-IN" dirty="0" smtClean="0"/>
              <a:t> </a:t>
            </a:r>
            <a:r>
              <a:rPr lang="en-IN" dirty="0" err="1" smtClean="0"/>
              <a:t>HbS</a:t>
            </a:r>
            <a:r>
              <a:rPr lang="en-IN" dirty="0" smtClean="0"/>
              <a:t> </a:t>
            </a:r>
          </a:p>
          <a:p>
            <a:r>
              <a:rPr lang="en-IN" dirty="0" smtClean="0"/>
              <a:t>Prevent crisis and improve oxygenation 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Oxygenation Sickle Cell Disease </a:t>
            </a:r>
          </a:p>
          <a:p>
            <a:r>
              <a:rPr lang="en-IN" dirty="0" smtClean="0"/>
              <a:t>Decrease concentration of deoxygenated </a:t>
            </a:r>
            <a:r>
              <a:rPr lang="en-IN" dirty="0" err="1" smtClean="0"/>
              <a:t>Hb</a:t>
            </a:r>
            <a:r>
              <a:rPr lang="en-IN" dirty="0" smtClean="0"/>
              <a:t> </a:t>
            </a:r>
          </a:p>
          <a:p>
            <a:r>
              <a:rPr lang="en-IN" dirty="0" smtClean="0"/>
              <a:t>Decrease in polymerization &amp; Decrease lysis of RBC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Hydration </a:t>
            </a:r>
          </a:p>
          <a:p>
            <a:r>
              <a:rPr lang="en-IN" dirty="0" smtClean="0"/>
              <a:t>Increase in body fluid </a:t>
            </a:r>
          </a:p>
          <a:p>
            <a:r>
              <a:rPr lang="en-IN" dirty="0" smtClean="0"/>
              <a:t>Increase in circulation </a:t>
            </a:r>
          </a:p>
          <a:p>
            <a:r>
              <a:rPr lang="en-IN" dirty="0" smtClean="0"/>
              <a:t>Increase in oxygenation &amp; Decrease polymerization </a:t>
            </a:r>
          </a:p>
          <a:p>
            <a:r>
              <a:rPr lang="en-IN" dirty="0" smtClean="0"/>
              <a:t>Decrease in lysis of RBC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2" y="914400"/>
            <a:ext cx="8460518" cy="51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1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1" y="61554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77888" algn="l"/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888" algn="l"/>
                <a:tab pos="160020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Important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Hemoglobinopathies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56"/>
          <p:cNvGraphicFramePr>
            <a:graphicFrameLocks/>
          </p:cNvGraphicFramePr>
          <p:nvPr/>
        </p:nvGraphicFramePr>
        <p:xfrm>
          <a:off x="152400" y="838199"/>
          <a:ext cx="8763000" cy="5867402"/>
        </p:xfrm>
        <a:graphic>
          <a:graphicData uri="http://schemas.openxmlformats.org/drawingml/2006/table">
            <a:tbl>
              <a:tblPr/>
              <a:tblGrid>
                <a:gridCol w="2190750"/>
                <a:gridCol w="2190750"/>
                <a:gridCol w="2190750"/>
                <a:gridCol w="2190750"/>
              </a:tblGrid>
              <a:tr h="14182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Point mutation 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Amino acid substitution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Codon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base substitution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Beta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Glu→Val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GAG→GUG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Beta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Glu→Lys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GAG→AAG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Beta 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Glu→Lys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 →AAG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HbD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-Punjab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Beta 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Glu→Gln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GAG →CAG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14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HbM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Proximal or distal histidine in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or </a:t>
                      </a:r>
                      <a:r>
                        <a:rPr kumimoji="0" 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chains</a:t>
                      </a:r>
                      <a:endParaRPr kumimoji="0" 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His→Tyr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CAC →UAC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33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 14 years male child comes in an emergency with a complaint of Acute abdominal pain and Acute hip joint pain. Paediatrician asked for ICU admission and for following investigation</a:t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Hemoglobin 6.5 gm% 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3.4 mg% 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Billirubin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0.8 mg% 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Indirect 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Billirubin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2.6 mg% 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S. ALP-950 IU/L 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S.LDH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-2000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IU/L 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Peripheral Smear examination-Sickle shape RBC.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Pediatrician diagnosed the case as a Sickle cell crisis and ask to collect the blood sample for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electrophoresis for confirmation of diagnosis, before starting the following Treatment</a:t>
            </a:r>
          </a:p>
          <a:p>
            <a:pPr fontAlgn="base"/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Oxygen inhalation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Inj Normal Saline(Hydration) 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Inj Whole Blood 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Tab </a:t>
            </a:r>
            <a:r>
              <a:rPr lang="en-IN" sz="3200" dirty="0" err="1" smtClean="0">
                <a:latin typeface="Times New Roman" pitchFamily="18" charset="0"/>
                <a:cs typeface="Times New Roman" pitchFamily="18" charset="0"/>
              </a:rPr>
              <a:t>Hydroxyurea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IN" sz="3200" dirty="0" smtClean="0">
                <a:latin typeface="Times New Roman" pitchFamily="18" charset="0"/>
                <a:cs typeface="Times New Roman" pitchFamily="18" charset="0"/>
              </a:rPr>
            </a:b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What is molecular abnormality in sickle cell disease?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What is the reason for Acute abdominal and Hip joint pain? 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What is the reason for decreased Hemoglobin in this case?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What is the type of jaundice in this case? Justify.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Explain biochemical reasons for High level of ALP and LDH.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What could be a pattern in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electrophoresis for differentiation of type of sickle cell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anemia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Why blood sample should be collected before blood transfusion for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electrophoresis?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What is a biochemical mechanism of using </a:t>
            </a:r>
            <a:r>
              <a:rPr lang="en-IN" sz="2600" dirty="0" err="1" smtClean="0">
                <a:latin typeface="Times New Roman" pitchFamily="18" charset="0"/>
                <a:cs typeface="Times New Roman" pitchFamily="18" charset="0"/>
              </a:rPr>
              <a:t>hydroxyurea</a:t>
            </a: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 in this case?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What is the biochemical significance of oxygen inhalation?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What is the biochemical significance of hydrating the patient?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How does this disease give protection against malaria?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Which is the screening test that can be performed at the Primary health center?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IN" sz="2600" dirty="0" smtClean="0">
                <a:latin typeface="Times New Roman" pitchFamily="18" charset="0"/>
                <a:cs typeface="Times New Roman" pitchFamily="18" charset="0"/>
              </a:rPr>
              <a:t>Name the confirmatory test for sickle cell disease.</a:t>
            </a:r>
            <a:endParaRPr lang="en-IN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C:\Users\Power\Downloads\thank-you-from-christian-vision-alli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416" y="1371600"/>
            <a:ext cx="631758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26" y="0"/>
            <a:ext cx="8731674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8195" name="Picture 2" descr="C:\Users\Admin\Desktop\sickle 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8610600" cy="617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25FD-E6C7-495D-9F65-F80513670F1C}" type="datetime12">
              <a:rPr lang="en-US" smtClean="0"/>
              <a:pPr/>
              <a:t>12:14 AM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3052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74"/>
            <a:ext cx="6934200" cy="67842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Sickle Cell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Point mutation(Substitution) in the </a:t>
            </a:r>
            <a:r>
              <a:rPr lang="en-US" b="1" dirty="0" smtClean="0"/>
              <a:t>6th position of beta </a:t>
            </a:r>
            <a:r>
              <a:rPr lang="en-US" dirty="0" smtClean="0"/>
              <a:t>chain </a:t>
            </a:r>
          </a:p>
          <a:p>
            <a:pPr algn="l"/>
            <a:r>
              <a:rPr lang="en-US" dirty="0" smtClean="0"/>
              <a:t>The glutamic acid of </a:t>
            </a:r>
            <a:r>
              <a:rPr lang="en-US" dirty="0" err="1" smtClean="0"/>
              <a:t>HbA</a:t>
            </a:r>
            <a:r>
              <a:rPr lang="en-US" dirty="0" smtClean="0"/>
              <a:t> </a:t>
            </a:r>
            <a:r>
              <a:rPr lang="en-US" dirty="0"/>
              <a:t>is changed to valine in </a:t>
            </a:r>
            <a:r>
              <a:rPr lang="en-US" dirty="0" err="1"/>
              <a:t>HbS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Glutamic acid = </a:t>
            </a:r>
            <a:r>
              <a:rPr lang="en-IN" dirty="0" smtClean="0"/>
              <a:t>Hydrophilic &amp; Negative Charge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valine = </a:t>
            </a:r>
            <a:r>
              <a:rPr lang="en-IN" dirty="0" smtClean="0"/>
              <a:t>Hydrophobic &amp; Neutral Charge</a:t>
            </a:r>
          </a:p>
          <a:p>
            <a:r>
              <a:rPr lang="en-IN" dirty="0" err="1" smtClean="0"/>
              <a:t>HbS</a:t>
            </a:r>
            <a:r>
              <a:rPr lang="en-IN" dirty="0" smtClean="0"/>
              <a:t> can bind and transport O2.</a:t>
            </a:r>
            <a:endParaRPr lang="en-US" dirty="0" smtClean="0"/>
          </a:p>
          <a:p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51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6294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deoxygenated </a:t>
            </a:r>
            <a:r>
              <a:rPr lang="en-US" altLang="en-US" dirty="0" err="1" smtClean="0"/>
              <a:t>HbS</a:t>
            </a:r>
            <a:r>
              <a:rPr lang="en-US" altLang="en-US" dirty="0" smtClean="0"/>
              <a:t> -protrusion on one side and a cavity on the other side</a:t>
            </a:r>
          </a:p>
          <a:p>
            <a:r>
              <a:rPr lang="en-US" altLang="en-US" dirty="0" smtClean="0"/>
              <a:t>Polymerization of hemoglobin </a:t>
            </a:r>
          </a:p>
          <a:p>
            <a:r>
              <a:rPr lang="en-US" altLang="en-US" dirty="0" smtClean="0"/>
              <a:t>Long insoluble fibers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RBCs.</a:t>
            </a:r>
          </a:p>
          <a:p>
            <a:r>
              <a:rPr lang="en-US" altLang="en-US" dirty="0" smtClean="0"/>
              <a:t>Rigidity of membrane, Distortion of RBS shapes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RBC Stuck in fine capillaries leading 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Blockage in organs (spleen, brain, liver, kidneys, bones, joints, fingers, toes etc.)</a:t>
            </a:r>
          </a:p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This leads to hypoxia and is the cause of painful episodes.</a:t>
            </a:r>
          </a:p>
          <a:p>
            <a:r>
              <a:rPr lang="en-IN" dirty="0" err="1" smtClean="0"/>
              <a:t>Splenic</a:t>
            </a:r>
            <a:r>
              <a:rPr lang="en-IN" dirty="0" smtClean="0"/>
              <a:t> Infarct &amp; </a:t>
            </a:r>
            <a:r>
              <a:rPr lang="en-IN" dirty="0" err="1" smtClean="0"/>
              <a:t>Avascular</a:t>
            </a:r>
            <a:r>
              <a:rPr lang="en-IN" dirty="0" smtClean="0"/>
              <a:t> Necrosis of Femur Head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6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559</Words>
  <Application>Microsoft Office PowerPoint</Application>
  <PresentationFormat>On-screen Show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HEMOGLOBIN (Globin chain) VARIANTS  HEMOGLOBINOPATHIES</vt:lpstr>
      <vt:lpstr>Slide 2</vt:lpstr>
      <vt:lpstr>Slide 3</vt:lpstr>
      <vt:lpstr>Slide 4</vt:lpstr>
      <vt:lpstr>Slide 5</vt:lpstr>
      <vt:lpstr>Slide 6</vt:lpstr>
      <vt:lpstr>Slide 7</vt:lpstr>
      <vt:lpstr>Sickle Cell Disease</vt:lpstr>
      <vt:lpstr>Slide 9</vt:lpstr>
      <vt:lpstr>Slide 10</vt:lpstr>
      <vt:lpstr>Slide 11</vt:lpstr>
      <vt:lpstr>Sickle Cell Trait</vt:lpstr>
      <vt:lpstr>Sickle Cell Trait Protects from Malaria</vt:lpstr>
      <vt:lpstr>Electrophoresis at pH 8.6</vt:lpstr>
      <vt:lpstr>Electrophoresis</vt:lpstr>
      <vt:lpstr>Electrophoresis</vt:lpstr>
      <vt:lpstr>Slide 17</vt:lpstr>
      <vt:lpstr>Dithionite test-Sickling Test</vt:lpstr>
      <vt:lpstr>Slide 19</vt:lpstr>
      <vt:lpstr>Management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Power</dc:creator>
  <cp:lastModifiedBy>Power</cp:lastModifiedBy>
  <cp:revision>35</cp:revision>
  <dcterms:created xsi:type="dcterms:W3CDTF">2006-08-16T00:00:00Z</dcterms:created>
  <dcterms:modified xsi:type="dcterms:W3CDTF">2026-02-22T18:48:02Z</dcterms:modified>
</cp:coreProperties>
</file>