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75" r:id="rId4"/>
    <p:sldId id="263" r:id="rId5"/>
    <p:sldId id="288" r:id="rId6"/>
    <p:sldId id="337" r:id="rId7"/>
    <p:sldId id="258" r:id="rId8"/>
    <p:sldId id="34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758D-70C0-42EE-95F8-779FCA82A76D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06567-2715-4555-A2BD-1AB1B2D9679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90776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>
            <a:extLst>
              <a:ext uri="{FF2B5EF4-FFF2-40B4-BE49-F238E27FC236}">
                <a16:creationId xmlns="" xmlns:a16="http://schemas.microsoft.com/office/drawing/2014/main" id="{49AD8E70-923E-056D-139B-46AD3232F6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fld id="{93FF2480-B5A5-41DF-AAA9-02162EEEBBEC}" type="slidenum">
              <a:rPr lang="en-US" altLang="en-US" sz="1000">
                <a:latin typeface="Times New Roman" panose="02020603050405020304" pitchFamily="18" charset="0"/>
              </a:rPr>
              <a:pPr/>
              <a:t>2</a:t>
            </a:fld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="" xmlns:a16="http://schemas.microsoft.com/office/drawing/2014/main" id="{18D39D95-AD4F-8E06-F568-8ABAA900EA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="" xmlns:a16="http://schemas.microsoft.com/office/drawing/2014/main" id="{6FC1929E-C64B-6E7B-A39D-1F756F0A22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>
            <a:extLst>
              <a:ext uri="{FF2B5EF4-FFF2-40B4-BE49-F238E27FC236}">
                <a16:creationId xmlns="" xmlns:a16="http://schemas.microsoft.com/office/drawing/2014/main" id="{6A84D32C-5313-23DA-B2E2-D3FA09CA85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fld id="{794CC1A4-C65E-489C-8839-FC4C41922294}" type="slidenum">
              <a:rPr lang="en-US" altLang="en-US" sz="1000">
                <a:latin typeface="Times New Roman" panose="02020603050405020304" pitchFamily="18" charset="0"/>
              </a:rPr>
              <a:pPr/>
              <a:t>5</a:t>
            </a:fld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="" xmlns:a16="http://schemas.microsoft.com/office/drawing/2014/main" id="{8B02FB8B-7DDE-A46C-6CD3-E616A5F38A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cap="flat"/>
        </p:spPr>
      </p:sp>
      <p:sp>
        <p:nvSpPr>
          <p:cNvPr id="44036" name="Rectangle 3">
            <a:extLst>
              <a:ext uri="{FF2B5EF4-FFF2-40B4-BE49-F238E27FC236}">
                <a16:creationId xmlns="" xmlns:a16="http://schemas.microsoft.com/office/drawing/2014/main" id="{664CC799-C781-DD5D-929E-5BF3CBD7A4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6C7FBA-69AC-56E4-DB4F-FED527CCF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7528A7E-99F6-A73C-C9A3-5A3E56994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246BAAB-EFF2-011E-133D-C62B3540E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BBBDDF6-B6AA-1A10-82EA-46440723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3D56515-0ACE-E141-0082-70DEE640D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986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AA3A1B-539C-205B-019C-55543DFCF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395A24F-042A-3B14-DFF5-1FA47C0874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A54C48-F549-68A9-4ACE-653A5F12E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4E4C9DB-4CD4-615E-FCEA-9670CFE6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7A113CB-A4F8-C98E-9410-C8A50DB3F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77304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4085180-81C1-F7C4-D128-F717BE545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F6D4422-D70D-DCEE-F028-243ACB36E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603E7A6-4968-2C4F-9972-63C2DE264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0A12304-5BBA-0D92-CF97-55C04005D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FD0C658-C361-BAC6-9ABC-024297FE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13656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828800" y="476250"/>
            <a:ext cx="9448800" cy="1276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09957328-91E5-192E-DEA2-D2F0EE8D53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="" xmlns:a16="http://schemas.microsoft.com/office/drawing/2014/main" id="{5ADA5739-5673-7102-D15D-3C0C905BE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3F622049-3BD5-1703-9334-D3E234E55F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FFB0B1-140C-4172-A215-B9346E86D0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14798620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76250"/>
            <a:ext cx="9448800" cy="1276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97BD054-970E-C2A3-AF64-E8403ED8F9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88635940-5CA1-72A6-6994-76CBE26D7A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D7D4AA0B-C9E2-3CB7-AB86-2E27432346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972238-D432-4BA4-86F0-5915CD9FC4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84057355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BBB554-D7E5-0596-A864-49C5AC753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FA9251-8322-5862-DF6D-82E11BCBD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8BAB880-20C1-8541-CB8D-91DF35236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F67C702-E3AD-03FD-47DF-AF9673013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715A85A-C4D7-D740-36A8-A8D20A518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190134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E3A6BF-F4F3-D9C5-D3A8-D535DF533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F22D09D-51D5-1C7E-ABA1-087F6B470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DAB7BA3-FBB5-29D6-6604-5733876D6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6911F71-AA44-C71E-285F-8F09C5F93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C2DCAF-3F85-D202-5125-7415E61B8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492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5B6B08-423E-81EE-A73B-25EA325C8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0BD61D5-C7F2-C496-10CA-778723ACA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7EA4220-5441-C476-89CB-FA87FC49E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4E7266D-BBEA-B3FD-282D-00E4431B3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0C86630-CF16-614B-539F-A49E89D4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A00FE83-AB2B-3AFC-964D-70A7C051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4709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E1132C-36EC-3BC3-EAC7-2EA6082E3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3BE08CF-0110-07D4-6A75-8DB6F36AB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8181A49-D42A-211C-A0E3-5EBD6A295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18949BA-7575-F0C3-D864-8775E6652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782A769-4B9D-BBAB-2385-43018AA4AC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17ACB6D-9EF3-ABD6-6B7A-CD44530C3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DC90854-83CC-25A1-6306-D2F1E164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2BABFE3-3F29-83BB-C16D-215D46E04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15336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CCE5036-A74A-7FFA-215A-D483BBD4C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3D712EB-496C-306B-9C43-BED5B2B87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53673D7-68EE-5725-665F-8F93BBA62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7C48665-DAD8-4076-CC39-AAD1D059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4082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CBAE027-7E2F-7620-AE84-FAFA3FE09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88E6079-A8F1-A7F8-B8C6-92734EBA2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BE7775D-58C4-C796-52E1-5B07CB001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07748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DA3213-752A-E074-675D-DF391806F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2432F98-AABA-34CC-8483-C4ABE75EA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80D31D9-2ABE-64A6-5E5E-EC3C56AFC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CC934B0-8579-76B5-8E1F-C200E9C89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7432259-796A-8904-1C18-357FB39B3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600309A-EE9E-A093-366A-B82CACFE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6373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81048D9-9E58-C45E-C74C-57DAA25EC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B939FF7-26C1-1CA1-58F0-23406057A1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67B76B6-250D-033A-0B02-A86A4FB680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545CB81-21CA-8151-8D7F-1911D8B6F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F862998-24ED-E8C4-5C49-9E6D2280E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FAA51C3-B250-1EC3-288B-55E051E5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10690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8D40736-9ADE-F62A-6B39-0D9E9A29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3EF3885-9032-E422-6A36-1A6756FCF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FD6A90-DC38-9F5F-B831-5E096E3EC2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3457C-74C4-433E-8BB6-50CF2D359AF6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B78364D-0D39-EC19-0575-2E08719A6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0BCA323-2DE8-E3DE-B134-B01A5D33D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AAF04-C78C-48EE-AC4F-BD7D746E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59727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AE6BB4-7045-E369-61E3-5988362A24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/>
              <a:t>Fire management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988084A-E14A-3CA0-5E06-414CD4AF3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7926" y="4263220"/>
            <a:ext cx="3108961" cy="1655762"/>
          </a:xfrm>
        </p:spPr>
        <p:txBody>
          <a:bodyPr>
            <a:normAutofit/>
          </a:bodyPr>
          <a:lstStyle/>
          <a:p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Dr. Sapna Patel</a:t>
            </a:r>
            <a:br>
              <a:rPr lang="en-IN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IN" sz="1800" baseline="30000" dirty="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 Year Resident Doctor,</a:t>
            </a:r>
            <a:br>
              <a:rPr lang="en-IN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Biochemistry Department,</a:t>
            </a:r>
            <a:br>
              <a:rPr lang="en-IN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Government Medical College,</a:t>
            </a:r>
            <a:br>
              <a:rPr lang="en-IN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Bhavnagar.</a:t>
            </a:r>
            <a:endParaRPr lang="en-IN" sz="1800" dirty="0" smtClean="0"/>
          </a:p>
          <a:p>
            <a:endParaRPr lang="en-IN" sz="1800" dirty="0"/>
          </a:p>
        </p:txBody>
      </p:sp>
    </p:spTree>
    <p:extLst>
      <p:ext uri="{BB962C8B-B14F-4D97-AF65-F5344CB8AC3E}">
        <p14:creationId xmlns="" xmlns:p14="http://schemas.microsoft.com/office/powerpoint/2010/main" val="3245915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="" xmlns:a16="http://schemas.microsoft.com/office/drawing/2014/main" id="{1D5E8F12-C0D7-B01E-7D69-AF413741F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fld id="{58BC2C86-5C89-4B1E-8380-42B0DF29F723}" type="slidenum">
              <a:rPr lang="en-US" altLang="en-US" sz="1400">
                <a:latin typeface="Times New Roman" panose="02020603050405020304" pitchFamily="18" charset="0"/>
              </a:rPr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122" name="Rectangle 2">
            <a:extLst>
              <a:ext uri="{FF2B5EF4-FFF2-40B4-BE49-F238E27FC236}">
                <a16:creationId xmlns="" xmlns:a16="http://schemas.microsoft.com/office/drawing/2014/main" id="{7A36A2A1-228D-517F-D971-8E193ED41E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6794" y="451339"/>
            <a:ext cx="7315200" cy="11664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dirty="0"/>
              <a:t>Chemistry of Fire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9220" name="Rectangle 3">
            <a:extLst>
              <a:ext uri="{FF2B5EF4-FFF2-40B4-BE49-F238E27FC236}">
                <a16:creationId xmlns="" xmlns:a16="http://schemas.microsoft.com/office/drawing/2014/main" id="{7BE29FE7-1260-195A-6738-25E26B530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87394" y="1849901"/>
            <a:ext cx="2438400" cy="1981200"/>
          </a:xfrm>
          <a:noFill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n-US" sz="3600" b="1" dirty="0"/>
              <a:t>Fuel</a:t>
            </a:r>
          </a:p>
          <a:p>
            <a:pPr>
              <a:lnSpc>
                <a:spcPct val="90000"/>
              </a:lnSpc>
            </a:pPr>
            <a:r>
              <a:rPr lang="en-US" altLang="en-US" sz="3600" b="1" dirty="0"/>
              <a:t>Heat</a:t>
            </a:r>
          </a:p>
          <a:p>
            <a:pPr>
              <a:lnSpc>
                <a:spcPct val="90000"/>
              </a:lnSpc>
            </a:pPr>
            <a:r>
              <a:rPr lang="en-US" altLang="en-US" sz="3600" b="1" dirty="0"/>
              <a:t>Oxygen</a:t>
            </a:r>
            <a:br>
              <a:rPr lang="en-US" altLang="en-US" sz="3600" b="1" dirty="0"/>
            </a:br>
            <a:endParaRPr lang="en-US" altLang="en-US" sz="3600" b="1" dirty="0"/>
          </a:p>
        </p:txBody>
      </p:sp>
      <p:sp>
        <p:nvSpPr>
          <p:cNvPr id="9221" name="Text Box 5">
            <a:extLst>
              <a:ext uri="{FF2B5EF4-FFF2-40B4-BE49-F238E27FC236}">
                <a16:creationId xmlns="" xmlns:a16="http://schemas.microsoft.com/office/drawing/2014/main" id="{0BFDEE5F-3D9A-379C-00A5-8892721E0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26" y="4776788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222" name="Text Box 6">
            <a:extLst>
              <a:ext uri="{FF2B5EF4-FFF2-40B4-BE49-F238E27FC236}">
                <a16:creationId xmlns="" xmlns:a16="http://schemas.microsoft.com/office/drawing/2014/main" id="{1E72D01F-8F63-4B13-B751-C6155E55B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920" y="4586068"/>
            <a:ext cx="810768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/>
              <a:t>By removing any one element a fire can not occur, or a fire will not be able to sustain combustion.</a:t>
            </a:r>
          </a:p>
        </p:txBody>
      </p:sp>
      <p:pic>
        <p:nvPicPr>
          <p:cNvPr id="9223" name="Picture 7" descr="Fire Triangle">
            <a:extLst>
              <a:ext uri="{FF2B5EF4-FFF2-40B4-BE49-F238E27FC236}">
                <a16:creationId xmlns="" xmlns:a16="http://schemas.microsoft.com/office/drawing/2014/main" id="{79F63779-ADB1-AA36-A296-C57A890B8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9618" y="1261402"/>
            <a:ext cx="4079631" cy="2888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="" xmlns:a16="http://schemas.microsoft.com/office/drawing/2014/main" id="{72B5C76D-C9FE-1586-0EBB-94CBE520BA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9489" y="1825625"/>
            <a:ext cx="11044311" cy="4351338"/>
          </a:xfrm>
        </p:spPr>
        <p:txBody>
          <a:bodyPr>
            <a:no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3600" dirty="0"/>
              <a:t>"Class A fire" -combustible materials such as paper, wood, cloth, and some rubber and plastic materials.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3600" dirty="0"/>
              <a:t>Class B fire" - flammable or combustible liquids, flammable gases, greases and similar materials, and some rubber and plastic materials.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3600" dirty="0"/>
              <a:t>"Class C fire" - electrical equipment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3600" dirty="0"/>
              <a:t>"Class D fire" - combustible metals such as magnesium, titanium, zirconium, sodium, lithium and potassium.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altLang="en-US" sz="36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alt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995B85B-8AE3-9CA6-337A-51744F63B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4029"/>
          </a:xfrm>
        </p:spPr>
        <p:txBody>
          <a:bodyPr/>
          <a:lstStyle/>
          <a:p>
            <a:r>
              <a:rPr lang="en-US" dirty="0"/>
              <a:t>Classes of fire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="" xmlns:a16="http://schemas.microsoft.com/office/drawing/2014/main" id="{E251E704-2E3D-7370-5F3B-09C7B8CDB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en-US" b="1">
                <a:solidFill>
                  <a:srgbClr val="C00000"/>
                </a:solidFill>
              </a:rPr>
              <a:t>Important Safety Elements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="" xmlns:a16="http://schemas.microsoft.com/office/drawing/2014/main" id="{DCD73FE9-58BE-8149-D1C6-9899AD78B7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09666" y="1528997"/>
            <a:ext cx="10844134" cy="4647966"/>
          </a:xfrm>
        </p:spPr>
        <p:txBody>
          <a:bodyPr>
            <a:normAutofit lnSpcReduction="10000"/>
          </a:bodyPr>
          <a:lstStyle/>
          <a:p>
            <a:r>
              <a:rPr lang="en-US" altLang="en-US" sz="3200" dirty="0"/>
              <a:t>Alarms</a:t>
            </a:r>
          </a:p>
          <a:p>
            <a:pPr lvl="1"/>
            <a:r>
              <a:rPr lang="en-US" altLang="en-US" sz="3200" dirty="0"/>
              <a:t>Smoke</a:t>
            </a:r>
          </a:p>
          <a:p>
            <a:pPr lvl="1"/>
            <a:r>
              <a:rPr lang="en-US" altLang="en-US" sz="3200" dirty="0"/>
              <a:t>Carbon Monoxide</a:t>
            </a:r>
          </a:p>
          <a:p>
            <a:pPr lvl="1"/>
            <a:endParaRPr lang="en-US" altLang="en-US" sz="3200" dirty="0"/>
          </a:p>
          <a:p>
            <a:r>
              <a:rPr lang="en-US" altLang="en-US" sz="3200" dirty="0"/>
              <a:t>Fire extinguishers</a:t>
            </a:r>
          </a:p>
          <a:p>
            <a:pPr lvl="1"/>
            <a:endParaRPr lang="en-US" altLang="en-US" sz="3200" dirty="0"/>
          </a:p>
          <a:p>
            <a:r>
              <a:rPr lang="en-US" altLang="en-US" sz="3200" dirty="0"/>
              <a:t>Residential Fire Sprinkler Systems</a:t>
            </a:r>
          </a:p>
          <a:p>
            <a:endParaRPr lang="en-US" altLang="en-US" sz="3200" dirty="0"/>
          </a:p>
          <a:p>
            <a:r>
              <a:rPr lang="en-IN" sz="3200" dirty="0"/>
              <a:t>Call fire brigade- 101</a:t>
            </a:r>
            <a:endParaRPr lang="en-US" altLang="en-US" sz="3200" dirty="0"/>
          </a:p>
          <a:p>
            <a:pPr lvl="1"/>
            <a:endParaRPr lang="en-US" altLang="en-US" dirty="0"/>
          </a:p>
        </p:txBody>
      </p:sp>
      <p:pic>
        <p:nvPicPr>
          <p:cNvPr id="19460" name="Picture 17" descr="\\ts-fp-cluster\RAWhite$\Scans,Music, Picures, Videos\My Pictures\Microsoft Clip Organizer\j0341770.jpg">
            <a:extLst>
              <a:ext uri="{FF2B5EF4-FFF2-40B4-BE49-F238E27FC236}">
                <a16:creationId xmlns="" xmlns:a16="http://schemas.microsoft.com/office/drawing/2014/main" id="{7C576508-BC45-7D01-5C4F-035BABC75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1" y="1143000"/>
            <a:ext cx="2143125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8" descr="residential-fire-sprinklers.jpg">
            <a:extLst>
              <a:ext uri="{FF2B5EF4-FFF2-40B4-BE49-F238E27FC236}">
                <a16:creationId xmlns="" xmlns:a16="http://schemas.microsoft.com/office/drawing/2014/main" id="{117C92D3-EBC0-F302-89FE-E7581D7CC9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1" y="4953001"/>
            <a:ext cx="2447925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10" descr="co alarm 2.jpg">
            <a:extLst>
              <a:ext uri="{FF2B5EF4-FFF2-40B4-BE49-F238E27FC236}">
                <a16:creationId xmlns="" xmlns:a16="http://schemas.microsoft.com/office/drawing/2014/main" id="{50EFB1E4-E202-88D3-1866-22711FF1EB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905001"/>
            <a:ext cx="142875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advTm="25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="" xmlns:a16="http://schemas.microsoft.com/office/drawing/2014/main" id="{CC58BA46-1472-6DA8-E3A0-CBD9C91DF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fld id="{D575151D-4860-47A4-928F-0FCBEEFEA883}" type="slidenum">
              <a:rPr lang="en-US" altLang="en-US" sz="1400">
                <a:latin typeface="Times New Roman" panose="02020603050405020304" pitchFamily="18" charset="0"/>
              </a:rPr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="" xmlns:a16="http://schemas.microsoft.com/office/drawing/2014/main" id="{3A9C9457-3B15-6718-F825-9F83BA0250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66750"/>
            <a:ext cx="7086600" cy="12763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5400"/>
              <a:t>P.A.S.S. for Fire Extinguisher Use...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="" xmlns:a16="http://schemas.microsoft.com/office/drawing/2014/main" id="{CDFCD1B6-06ED-D9A9-76F6-843DC6571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2571750"/>
            <a:ext cx="78867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altLang="en-US" sz="4000" b="1">
                <a:solidFill>
                  <a:schemeClr val="hlink"/>
                </a:solidFill>
              </a:rPr>
              <a:t>P</a:t>
            </a:r>
            <a:r>
              <a:rPr lang="en-US" altLang="en-US" sz="3600"/>
              <a:t>ull the pin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altLang="en-US" sz="4000" b="1">
                <a:solidFill>
                  <a:schemeClr val="hlink"/>
                </a:solidFill>
              </a:rPr>
              <a:t>A</a:t>
            </a:r>
            <a:r>
              <a:rPr lang="en-US" altLang="en-US" sz="3600"/>
              <a:t>im at base of the fire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altLang="en-US" sz="4000" b="1">
                <a:solidFill>
                  <a:schemeClr val="hlink"/>
                </a:solidFill>
              </a:rPr>
              <a:t>S</a:t>
            </a:r>
            <a:r>
              <a:rPr lang="en-US" altLang="en-US" sz="3600"/>
              <a:t>queeze the handles together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altLang="en-US" sz="4000" b="1">
                <a:solidFill>
                  <a:schemeClr val="hlink"/>
                </a:solidFill>
              </a:rPr>
              <a:t>S</a:t>
            </a:r>
            <a:r>
              <a:rPr lang="en-US" altLang="en-US" sz="3600"/>
              <a:t>weep from side to side</a:t>
            </a:r>
          </a:p>
        </p:txBody>
      </p:sp>
      <p:pic>
        <p:nvPicPr>
          <p:cNvPr id="16389" name="Picture 4" descr="FIREEX">
            <a:extLst>
              <a:ext uri="{FF2B5EF4-FFF2-40B4-BE49-F238E27FC236}">
                <a16:creationId xmlns="" xmlns:a16="http://schemas.microsoft.com/office/drawing/2014/main" id="{60546003-871C-6141-DD04-B44311F90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1" y="2514600"/>
            <a:ext cx="152082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C013C5-7E0C-79F2-4B5E-1C40C80E5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800" b="1" dirty="0"/>
              <a:t>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11D1F63-EA3D-45CB-0399-2B64F7D15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Que 1. which classes of fire extinguisher should not be used in electric fire?</a:t>
            </a:r>
          </a:p>
          <a:p>
            <a:pPr marL="0" indent="0">
              <a:buNone/>
            </a:pPr>
            <a:r>
              <a:rPr lang="en-IN" dirty="0"/>
              <a:t>Que 2. Fire due to electricity is under which class of fire?</a:t>
            </a:r>
          </a:p>
          <a:p>
            <a:pPr marL="0" indent="0">
              <a:buNone/>
            </a:pPr>
            <a:r>
              <a:rPr lang="en-IN" dirty="0"/>
              <a:t>Que 3. Where will you aim extinguisher nozzle</a:t>
            </a:r>
          </a:p>
          <a:p>
            <a:pPr marL="0" indent="0">
              <a:buNone/>
            </a:pPr>
            <a:r>
              <a:rPr lang="en-IN" dirty="0"/>
              <a:t>Que 4. Emergency contact number for fire brigade is____</a:t>
            </a:r>
          </a:p>
          <a:p>
            <a:pPr marL="0" indent="0">
              <a:buNone/>
            </a:pPr>
            <a:r>
              <a:rPr lang="en-IN" dirty="0"/>
              <a:t>Que 5. what are the examples of fire protection measures?</a:t>
            </a:r>
          </a:p>
        </p:txBody>
      </p:sp>
    </p:spTree>
    <p:extLst>
      <p:ext uri="{BB962C8B-B14F-4D97-AF65-F5344CB8AC3E}">
        <p14:creationId xmlns="" xmlns:p14="http://schemas.microsoft.com/office/powerpoint/2010/main" val="267058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1828800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       </a:t>
            </a:r>
          </a:p>
          <a:p>
            <a:r>
              <a:rPr lang="en-US" sz="7200" b="1" dirty="0">
                <a:solidFill>
                  <a:srgbClr val="FF0000"/>
                </a:solidFill>
              </a:rPr>
              <a:t>      Thank you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228</Words>
  <Application>Microsoft Office PowerPoint</Application>
  <PresentationFormat>Custom</PresentationFormat>
  <Paragraphs>39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Fire management </vt:lpstr>
      <vt:lpstr>Chemistry of Fire  </vt:lpstr>
      <vt:lpstr>Classes of fire</vt:lpstr>
      <vt:lpstr>Important Safety Elements</vt:lpstr>
      <vt:lpstr>P.A.S.S. for Fire Extinguisher Use...</vt:lpstr>
      <vt:lpstr>Slide 6</vt:lpstr>
      <vt:lpstr>Questions 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Power</cp:lastModifiedBy>
  <cp:revision>13</cp:revision>
  <dcterms:created xsi:type="dcterms:W3CDTF">2023-03-27T07:06:05Z</dcterms:created>
  <dcterms:modified xsi:type="dcterms:W3CDTF">2023-06-11T15:58:31Z</dcterms:modified>
</cp:coreProperties>
</file>