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76" r:id="rId4"/>
    <p:sldId id="288" r:id="rId5"/>
    <p:sldId id="282" r:id="rId6"/>
    <p:sldId id="289" r:id="rId7"/>
    <p:sldId id="280" r:id="rId8"/>
    <p:sldId id="273" r:id="rId9"/>
    <p:sldId id="271" r:id="rId10"/>
    <p:sldId id="285" r:id="rId11"/>
    <p:sldId id="286" r:id="rId12"/>
    <p:sldId id="275" r:id="rId13"/>
    <p:sldId id="291" r:id="rId14"/>
    <p:sldId id="262" r:id="rId15"/>
    <p:sldId id="279" r:id="rId16"/>
    <p:sldId id="290" r:id="rId17"/>
    <p:sldId id="283" r:id="rId18"/>
  </p:sldIdLst>
  <p:sldSz cx="9906000" cy="6858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53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-1314" y="-96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6E8EE-4A5A-45CC-9441-95759624AE93}" type="datetimeFigureOut">
              <a:rPr lang="en-IN" smtClean="0"/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715F8-03DA-4370-9A83-077CB2ED2806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6E8EE-4A5A-45CC-9441-95759624AE93}" type="datetimeFigureOut">
              <a:rPr lang="en-IN" smtClean="0"/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715F8-03DA-4370-9A83-077CB2ED2806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6E8EE-4A5A-45CC-9441-95759624AE93}" type="datetimeFigureOut">
              <a:rPr lang="en-IN" smtClean="0"/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715F8-03DA-4370-9A83-077CB2ED2806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6E8EE-4A5A-45CC-9441-95759624AE93}" type="datetimeFigureOut">
              <a:rPr lang="en-IN" smtClean="0"/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715F8-03DA-4370-9A83-077CB2ED2806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80" y="1709739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80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6E8EE-4A5A-45CC-9441-95759624AE93}" type="datetimeFigureOut">
              <a:rPr lang="en-IN" smtClean="0"/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715F8-03DA-4370-9A83-077CB2ED2806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6E8EE-4A5A-45CC-9441-95759624AE93}" type="datetimeFigureOut">
              <a:rPr lang="en-IN" smtClean="0"/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715F8-03DA-4370-9A83-077CB2ED2806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9" y="365126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6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4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4" y="2505076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6E8EE-4A5A-45CC-9441-95759624AE93}" type="datetimeFigureOut">
              <a:rPr lang="en-IN" smtClean="0"/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715F8-03DA-4370-9A83-077CB2ED2806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6E8EE-4A5A-45CC-9441-95759624AE93}" type="datetimeFigureOut">
              <a:rPr lang="en-IN" smtClean="0"/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715F8-03DA-4370-9A83-077CB2ED2806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6E8EE-4A5A-45CC-9441-95759624AE93}" type="datetimeFigureOut">
              <a:rPr lang="en-IN" smtClean="0"/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715F8-03DA-4370-9A83-077CB2ED2806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9" y="457200"/>
            <a:ext cx="3194942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1" y="987426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9" y="2057400"/>
            <a:ext cx="3194942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6E8EE-4A5A-45CC-9441-95759624AE93}" type="datetimeFigureOut">
              <a:rPr lang="en-IN" smtClean="0"/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715F8-03DA-4370-9A83-077CB2ED2806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9" y="457200"/>
            <a:ext cx="3194942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1341" y="987426"/>
            <a:ext cx="5014913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9" y="2057400"/>
            <a:ext cx="3194942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6E8EE-4A5A-45CC-9441-95759624AE93}" type="datetimeFigureOut">
              <a:rPr lang="en-IN" smtClean="0"/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715F8-03DA-4370-9A83-077CB2ED2806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9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9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86E8EE-4A5A-45CC-9441-95759624AE93}" type="datetimeFigureOut">
              <a:rPr lang="en-IN" smtClean="0"/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0715F8-03DA-4370-9A83-077CB2ED2806}" type="slidenum">
              <a:rPr lang="en-IN" smtClean="0"/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38250" y="389745"/>
            <a:ext cx="7429500" cy="3120219"/>
          </a:xfrm>
        </p:spPr>
        <p:txBody>
          <a:bodyPr/>
          <a:lstStyle/>
          <a:p>
            <a:r>
              <a:rPr lang="en-US" b="1" dirty="0"/>
              <a:t>EQAS evaluation</a:t>
            </a:r>
            <a:endParaRPr lang="en-IN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IN" sz="1800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Dr.</a:t>
            </a:r>
            <a:r>
              <a:rPr lang="en-IN" sz="18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IN" sz="18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 Gopala krishnan</a:t>
            </a:r>
            <a:br>
              <a:rPr lang="en-IN" sz="18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18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IN" sz="1800" cap="none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rd</a:t>
            </a:r>
            <a:r>
              <a:rPr lang="en-IN" sz="18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Year Resident Doctor,</a:t>
            </a:r>
            <a:br>
              <a:rPr lang="en-IN" sz="18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18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Biochemistry Department,</a:t>
            </a:r>
            <a:br>
              <a:rPr lang="en-IN" sz="18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18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Government Medical College,</a:t>
            </a:r>
            <a:br>
              <a:rPr lang="en-IN" sz="18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18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Bhavnagar.</a:t>
            </a:r>
            <a:endParaRPr lang="en-IN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Graph showing % Deviation vs. Concentration</a:t>
            </a:r>
            <a:endParaRPr lang="en-IN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 bwMode="auto">
          <a:xfrm>
            <a:off x="1055077" y="1825624"/>
            <a:ext cx="7807569" cy="4673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9" y="365127"/>
            <a:ext cx="8543925" cy="774127"/>
          </a:xfrm>
        </p:spPr>
        <p:txBody>
          <a:bodyPr>
            <a:normAutofit fontScale="90000"/>
          </a:bodyPr>
          <a:lstStyle/>
          <a:p>
            <a:r>
              <a:rPr lang="en-IN" dirty="0"/>
              <a:t>Graph showing % Deviation vs sample number</a:t>
            </a:r>
            <a:endParaRPr lang="en-IN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 bwMode="auto">
          <a:xfrm>
            <a:off x="1406768" y="1688123"/>
            <a:ext cx="7104185" cy="4488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9" y="284815"/>
            <a:ext cx="8543925" cy="1184223"/>
          </a:xfrm>
        </p:spPr>
        <p:txBody>
          <a:bodyPr>
            <a:normAutofit fontScale="90000"/>
          </a:bodyPr>
          <a:lstStyle/>
          <a:p>
            <a:r>
              <a:rPr lang="en-IN" dirty="0"/>
              <a:t>Graph of Target score vs Sample number</a:t>
            </a:r>
            <a:endParaRPr lang="en-IN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128" y="1575582"/>
            <a:ext cx="6966044" cy="5307005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Acceptable criteria for performance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Target Score &gt; 50</a:t>
            </a:r>
            <a:endParaRPr lang="en-US" dirty="0"/>
          </a:p>
          <a:p>
            <a:r>
              <a:rPr lang="en-US" dirty="0"/>
              <a:t>SDI &lt; ±2</a:t>
            </a:r>
            <a:endParaRPr lang="en-US" dirty="0"/>
          </a:p>
          <a:p>
            <a:r>
              <a:rPr lang="en-US" dirty="0"/>
              <a:t>% Deviation within the “acceptable limits” set.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IN" sz="4800" b="1" dirty="0">
              <a:latin typeface="Algerian" panose="04020705040A02060702" pitchFamily="82" charset="0"/>
            </a:endParaRPr>
          </a:p>
          <a:p>
            <a:pPr marL="0" indent="0" algn="ctr">
              <a:buNone/>
            </a:pPr>
            <a:r>
              <a:rPr lang="en-IN" sz="4800" b="1" dirty="0">
                <a:latin typeface="Algerian" panose="04020705040A02060702" pitchFamily="82" charset="0"/>
              </a:rPr>
              <a:t>THANK YOU</a:t>
            </a:r>
            <a:endParaRPr lang="en-IN" sz="4800" b="1" dirty="0">
              <a:latin typeface="Algerian" panose="04020705040A02060702" pitchFamily="82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%Deviation = participant’s result  - mean for comparison  x 100                				    mean for comparison </a:t>
            </a:r>
            <a:endParaRPr lang="en-US" dirty="0"/>
          </a:p>
          <a:p>
            <a:endParaRPr lang="en-IN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SDI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039" y="1825625"/>
            <a:ext cx="8543925" cy="4667250"/>
          </a:xfrm>
        </p:spPr>
        <p:txBody>
          <a:bodyPr/>
          <a:lstStyle/>
          <a:p>
            <a:r>
              <a:rPr lang="en-IN" dirty="0"/>
              <a:t>SDI= lab mean- mean for comparison</a:t>
            </a:r>
            <a:endParaRPr lang="en-IN" dirty="0"/>
          </a:p>
          <a:p>
            <a:pPr marL="2286000" lvl="5" indent="0">
              <a:buNone/>
            </a:pPr>
            <a:r>
              <a:rPr lang="en-IN" sz="2800" dirty="0"/>
              <a:t>SDPA</a:t>
            </a:r>
            <a:endParaRPr lang="en-IN" sz="2800" dirty="0"/>
          </a:p>
          <a:p>
            <a:pPr marL="2286000" lvl="5" indent="0">
              <a:buNone/>
            </a:pPr>
            <a:endParaRPr lang="en-IN" sz="2800" dirty="0"/>
          </a:p>
          <a:p>
            <a:pPr marL="2286000" lvl="5" indent="0">
              <a:buNone/>
            </a:pPr>
            <a:r>
              <a:rPr lang="en-IN" sz="2800" dirty="0"/>
              <a:t>SDPA= CVPA X mean for comparison</a:t>
            </a:r>
            <a:endParaRPr lang="en-IN" sz="2800" dirty="0"/>
          </a:p>
          <a:p>
            <a:pPr marL="2286000" lvl="5" indent="0">
              <a:buNone/>
            </a:pPr>
            <a:r>
              <a:rPr lang="en-IN" sz="2800" dirty="0"/>
              <a:t>			100</a:t>
            </a:r>
            <a:endParaRPr lang="en-IN" sz="2800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1583337" y="2278505"/>
            <a:ext cx="37147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2500287" y="3050142"/>
            <a:ext cx="5907061" cy="113599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8" name="Straight Connector 7"/>
          <p:cNvCxnSpPr/>
          <p:nvPr/>
        </p:nvCxnSpPr>
        <p:spPr>
          <a:xfrm>
            <a:off x="3440713" y="3627620"/>
            <a:ext cx="33067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2813467" y="4579495"/>
            <a:ext cx="5089003" cy="116173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" name="TextBox 12"/>
          <p:cNvSpPr txBox="1"/>
          <p:nvPr/>
        </p:nvSpPr>
        <p:spPr>
          <a:xfrm>
            <a:off x="3325514" y="4834269"/>
            <a:ext cx="406491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800" dirty="0"/>
              <a:t>CVPA= TDPA/1.64</a:t>
            </a:r>
            <a:endParaRPr lang="en-US" sz="2800" dirty="0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9" y="250619"/>
            <a:ext cx="8543925" cy="873644"/>
          </a:xfrm>
        </p:spPr>
        <p:txBody>
          <a:bodyPr/>
          <a:lstStyle/>
          <a:p>
            <a:pPr algn="ctr"/>
            <a:r>
              <a:rPr lang="en-IN" b="1" dirty="0"/>
              <a:t>Terminology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1924" y="1336431"/>
            <a:ext cx="9305144" cy="5106572"/>
          </a:xfrm>
        </p:spPr>
        <p:txBody>
          <a:bodyPr>
            <a:normAutofit/>
          </a:bodyPr>
          <a:lstStyle/>
          <a:p>
            <a:r>
              <a:rPr lang="en-IN" b="1" dirty="0"/>
              <a:t>Percentage Deviation Score (%Dev) </a:t>
            </a:r>
            <a:endParaRPr lang="en-IN" b="1" dirty="0"/>
          </a:p>
          <a:p>
            <a:pPr marL="0" indent="0"/>
            <a:r>
              <a:rPr lang="en-US" b="1" dirty="0"/>
              <a:t> RM% Dev</a:t>
            </a:r>
            <a:endParaRPr lang="en-US" b="1" dirty="0"/>
          </a:p>
          <a:p>
            <a:r>
              <a:rPr lang="en-US" b="1" dirty="0"/>
              <a:t>ORM% Dev</a:t>
            </a:r>
            <a:endParaRPr lang="en-US" b="1" dirty="0"/>
          </a:p>
          <a:p>
            <a:r>
              <a:rPr lang="en-US" b="1" dirty="0"/>
              <a:t>SDI</a:t>
            </a:r>
            <a:endParaRPr lang="en-US" b="1" dirty="0"/>
          </a:p>
          <a:p>
            <a:r>
              <a:rPr lang="en-US" b="1" dirty="0"/>
              <a:t>RMSDI</a:t>
            </a:r>
            <a:endParaRPr lang="en-US" b="1" dirty="0"/>
          </a:p>
          <a:p>
            <a:r>
              <a:rPr lang="en-US" b="1" dirty="0"/>
              <a:t>ORMSDI</a:t>
            </a:r>
            <a:endParaRPr lang="en-US" b="1" dirty="0"/>
          </a:p>
          <a:p>
            <a:r>
              <a:rPr lang="en-US" b="1" dirty="0"/>
              <a:t>TS</a:t>
            </a:r>
            <a:endParaRPr lang="en-US" b="1" dirty="0"/>
          </a:p>
          <a:p>
            <a:r>
              <a:rPr lang="en-US" b="1" dirty="0"/>
              <a:t>RMTS</a:t>
            </a:r>
            <a:endParaRPr lang="en-US" b="1" dirty="0"/>
          </a:p>
          <a:p>
            <a:r>
              <a:rPr lang="en-US" b="1" dirty="0"/>
              <a:t>ORMTS</a:t>
            </a:r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pPr marL="2743200" lvl="6" indent="0">
              <a:buNone/>
            </a:pPr>
            <a:endParaRPr lang="en-IN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220" y="1435100"/>
            <a:ext cx="8543925" cy="4297680"/>
          </a:xfrm>
        </p:spPr>
        <p:txBody>
          <a:bodyPr>
            <a:normAutofit fontScale="90000"/>
          </a:bodyPr>
          <a:lstStyle/>
          <a:p>
            <a:pPr marL="0" indent="0">
              <a:lnSpc>
                <a:spcPct val="100000"/>
              </a:lnSpc>
            </a:pPr>
            <a:br>
              <a:rPr lang="en-IN" b="1" dirty="0"/>
            </a:br>
            <a:r>
              <a:rPr lang="en-IN" b="1" dirty="0"/>
              <a:t>Target scoring system</a:t>
            </a:r>
            <a:r>
              <a:rPr lang="en-US" b="1" dirty="0"/>
              <a:t> </a:t>
            </a:r>
            <a:br>
              <a:rPr lang="en-US" b="1" dirty="0"/>
            </a:br>
            <a:r>
              <a:rPr lang="en-US" sz="2700" dirty="0">
                <a:latin typeface="+mn-lt"/>
                <a:ea typeface="+mn-ea"/>
                <a:cs typeface="+mn-cs"/>
              </a:rPr>
              <a:t>&lt;40 - Unacceptable  </a:t>
            </a:r>
            <a:br>
              <a:rPr lang="en-US" sz="2700" dirty="0">
                <a:latin typeface="+mn-lt"/>
                <a:ea typeface="+mn-ea"/>
                <a:cs typeface="+mn-cs"/>
              </a:rPr>
            </a:br>
            <a:r>
              <a:rPr lang="en-US" sz="2700" dirty="0">
                <a:latin typeface="+mn-lt"/>
                <a:ea typeface="+mn-ea"/>
                <a:cs typeface="+mn-cs"/>
              </a:rPr>
              <a:t>41 - 50 Need for improvement  </a:t>
            </a:r>
            <a:br>
              <a:rPr lang="en-US" sz="2700" dirty="0">
                <a:latin typeface="+mn-lt"/>
                <a:ea typeface="+mn-ea"/>
                <a:cs typeface="+mn-cs"/>
              </a:rPr>
            </a:br>
            <a:r>
              <a:rPr lang="en-US" sz="2700" dirty="0">
                <a:latin typeface="+mn-lt"/>
                <a:ea typeface="+mn-ea"/>
                <a:cs typeface="+mn-cs"/>
              </a:rPr>
              <a:t>51 - 70 Acceptable  </a:t>
            </a:r>
            <a:br>
              <a:rPr lang="en-US" sz="2700" dirty="0">
                <a:latin typeface="+mn-lt"/>
                <a:ea typeface="+mn-ea"/>
                <a:cs typeface="+mn-cs"/>
              </a:rPr>
            </a:br>
            <a:r>
              <a:rPr lang="en-US" sz="2700" dirty="0">
                <a:latin typeface="+mn-lt"/>
                <a:ea typeface="+mn-ea"/>
                <a:cs typeface="+mn-cs"/>
              </a:rPr>
              <a:t>71 - 100 Good  </a:t>
            </a:r>
            <a:br>
              <a:rPr lang="en-US" sz="2700" dirty="0">
                <a:latin typeface="+mn-lt"/>
                <a:ea typeface="+mn-ea"/>
                <a:cs typeface="+mn-cs"/>
              </a:rPr>
            </a:br>
            <a:r>
              <a:rPr lang="en-US" sz="2700" dirty="0">
                <a:latin typeface="+mn-lt"/>
                <a:ea typeface="+mn-ea"/>
                <a:cs typeface="+mn-cs"/>
              </a:rPr>
              <a:t>101 - 120 Excellent </a:t>
            </a:r>
            <a:br>
              <a:rPr lang="en-IN" sz="2700" dirty="0">
                <a:latin typeface="+mn-lt"/>
                <a:ea typeface="+mn-ea"/>
                <a:cs typeface="+mn-cs"/>
              </a:rPr>
            </a:br>
            <a:r>
              <a:rPr lang="en-IN" sz="2700" dirty="0">
                <a:latin typeface="+mn-lt"/>
                <a:ea typeface="+mn-ea"/>
                <a:cs typeface="+mn-cs"/>
              </a:rPr>
              <a:t>TDPA-</a:t>
            </a:r>
            <a:r>
              <a:rPr lang="en-US" sz="2700" dirty="0">
                <a:latin typeface="+mn-lt"/>
                <a:ea typeface="+mn-ea"/>
                <a:cs typeface="+mn-cs"/>
              </a:rPr>
              <a:t>set so that only 10% laboratories achieve TS less than 50. </a:t>
            </a:r>
            <a:br>
              <a:rPr lang="en-IN" sz="2700" dirty="0"/>
            </a:br>
            <a:endParaRPr lang="en-IN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9" y="267287"/>
            <a:ext cx="8543925" cy="769168"/>
          </a:xfrm>
        </p:spPr>
        <p:txBody>
          <a:bodyPr>
            <a:normAutofit/>
          </a:bodyPr>
          <a:lstStyle/>
          <a:p>
            <a:pPr algn="ctr"/>
            <a:r>
              <a:rPr lang="en-IN" b="1" dirty="0"/>
              <a:t>Text section</a:t>
            </a:r>
            <a:endParaRPr lang="en-IN" b="1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970671" y="1195388"/>
            <a:ext cx="7934177" cy="527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 bwMode="auto">
          <a:xfrm>
            <a:off x="731521" y="643500"/>
            <a:ext cx="8032652" cy="5824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9" y="365126"/>
            <a:ext cx="8543925" cy="894049"/>
          </a:xfrm>
        </p:spPr>
        <p:txBody>
          <a:bodyPr/>
          <a:lstStyle/>
          <a:p>
            <a:pPr algn="ctr"/>
            <a:r>
              <a:rPr lang="en-US" b="1" dirty="0"/>
              <a:t>Text section</a:t>
            </a:r>
            <a:endParaRPr lang="en-IN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858129" y="1350498"/>
            <a:ext cx="8117059" cy="5134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9" y="209863"/>
            <a:ext cx="8543925" cy="1094282"/>
          </a:xfrm>
        </p:spPr>
        <p:txBody>
          <a:bodyPr/>
          <a:lstStyle/>
          <a:p>
            <a:r>
              <a:rPr lang="en-IN" dirty="0"/>
              <a:t>Graph of SD vs Sample number</a:t>
            </a:r>
            <a:endParaRPr lang="en-IN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 bwMode="auto">
          <a:xfrm>
            <a:off x="998806" y="1294227"/>
            <a:ext cx="7906043" cy="531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Graph showing % Deviation vs Concentration</a:t>
            </a:r>
            <a:endParaRPr lang="en-IN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421" y="1684026"/>
            <a:ext cx="6781841" cy="466725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Graph showing % Deviation vs. Concentration</a:t>
            </a:r>
            <a:endParaRPr lang="en-IN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 bwMode="auto">
          <a:xfrm>
            <a:off x="1377635" y="1882246"/>
            <a:ext cx="6584679" cy="451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990</Words>
  <Application>WPS Presentation</Application>
  <PresentationFormat>A4 Paper (210x297 mm)</PresentationFormat>
  <Paragraphs>58</Paragraphs>
  <Slides>16</Slides>
  <Notes>0</Notes>
  <HiddenSlides>1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6" baseType="lpstr">
      <vt:lpstr>Arial</vt:lpstr>
      <vt:lpstr>SimSun</vt:lpstr>
      <vt:lpstr>Wingdings</vt:lpstr>
      <vt:lpstr>Times New Roman</vt:lpstr>
      <vt:lpstr>Algerian</vt:lpstr>
      <vt:lpstr>Calibri Light</vt:lpstr>
      <vt:lpstr>Calibri</vt:lpstr>
      <vt:lpstr>Microsoft YaHei</vt:lpstr>
      <vt:lpstr>Arial Unicode MS</vt:lpstr>
      <vt:lpstr>Office Theme</vt:lpstr>
      <vt:lpstr>EQAS evaluation</vt:lpstr>
      <vt:lpstr>Terminology</vt:lpstr>
      <vt:lpstr> Target scoring system  &lt;40 - Unacceptable   41 - 50 Need for improvement   51 - 70 Acceptable   71 - 100 Good   101 - 120 Excellent  TDPA-set so that only 10% laboratories achieve TS less than 50.  </vt:lpstr>
      <vt:lpstr>Text section</vt:lpstr>
      <vt:lpstr>PowerPoint 演示文稿</vt:lpstr>
      <vt:lpstr>Text section</vt:lpstr>
      <vt:lpstr>Graph of SD vs Sample number</vt:lpstr>
      <vt:lpstr>Graph showing % Deviation vs Concentration</vt:lpstr>
      <vt:lpstr>Graph showing % Deviation vs. Concentration</vt:lpstr>
      <vt:lpstr>Graph showing % Deviation vs. Concentration</vt:lpstr>
      <vt:lpstr>Graph showing % Deviation vs sample number</vt:lpstr>
      <vt:lpstr>Graph of Target score vs Sample number</vt:lpstr>
      <vt:lpstr>Acceptable criteria for performance</vt:lpstr>
      <vt:lpstr>PowerPoint 演示文稿</vt:lpstr>
      <vt:lpstr>PowerPoint 演示文稿</vt:lpstr>
      <vt:lpstr>SDI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gopala krishnan</cp:lastModifiedBy>
  <cp:revision>44</cp:revision>
  <dcterms:created xsi:type="dcterms:W3CDTF">2023-03-24T02:08:00Z</dcterms:created>
  <dcterms:modified xsi:type="dcterms:W3CDTF">2024-10-23T04:11:10Z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74516D86A99A4A0FAE759F38722132C7_12</vt:lpwstr>
  </property>
  <property fmtid="{D5CDD505-2E9C-101B-9397-08002B2CF9AE}" pid="3" name="KSOProductBuildVer">
    <vt:lpwstr>1033-12.2.0.18586</vt:lpwstr>
  </property>
</Properties>
</file>