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63" r:id="rId6"/>
    <p:sldId id="259" r:id="rId7"/>
    <p:sldId id="260" r:id="rId8"/>
    <p:sldId id="261" r:id="rId9"/>
    <p:sldId id="262" r:id="rId10"/>
    <p:sldId id="270" r:id="rId11"/>
    <p:sldId id="278" r:id="rId12"/>
    <p:sldId id="271" r:id="rId13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image" Target="../media/image2.png"/><Relationship Id="rId22" Type="http://schemas.openxmlformats.org/officeDocument/2006/relationships/image" Target="../media/image21.jpeg"/><Relationship Id="rId21" Type="http://schemas.openxmlformats.org/officeDocument/2006/relationships/image" Target="../media/image20.png"/><Relationship Id="rId20" Type="http://schemas.openxmlformats.org/officeDocument/2006/relationships/image" Target="../media/image19.jpeg"/><Relationship Id="rId2" Type="http://schemas.openxmlformats.org/officeDocument/2006/relationships/image" Target="../media/image1.jpeg"/><Relationship Id="rId19" Type="http://schemas.openxmlformats.org/officeDocument/2006/relationships/image" Target="../media/image18.png"/><Relationship Id="rId18" Type="http://schemas.openxmlformats.org/officeDocument/2006/relationships/image" Target="../media/image17.jpe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5" Type="http://schemas.openxmlformats.org/officeDocument/2006/relationships/image" Target="../media/image14.png"/><Relationship Id="rId14" Type="http://schemas.openxmlformats.org/officeDocument/2006/relationships/image" Target="../media/image13.png"/><Relationship Id="rId13" Type="http://schemas.openxmlformats.org/officeDocument/2006/relationships/image" Target="../media/image12.png"/><Relationship Id="rId12" Type="http://schemas.openxmlformats.org/officeDocument/2006/relationships/image" Target="../media/image11.png"/><Relationship Id="rId11" Type="http://schemas.openxmlformats.org/officeDocument/2006/relationships/image" Target="../media/image10.png"/><Relationship Id="rId10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7104" y="6169152"/>
            <a:ext cx="4151376" cy="99974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520" y="4398264"/>
            <a:ext cx="1176527" cy="58521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728472"/>
            <a:ext cx="2880360" cy="6858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0615" y="6016752"/>
            <a:ext cx="548640" cy="48158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12208" y="5702807"/>
            <a:ext cx="82296" cy="35052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12792" y="5699759"/>
            <a:ext cx="91439" cy="34442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12208" y="5175503"/>
            <a:ext cx="82296" cy="347472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812792" y="5166359"/>
            <a:ext cx="91439" cy="35052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547615" y="3444240"/>
            <a:ext cx="246888" cy="77114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812791" y="3429000"/>
            <a:ext cx="256031" cy="77724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282440" y="2660903"/>
            <a:ext cx="512063" cy="576072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812792" y="2654807"/>
            <a:ext cx="512063" cy="57607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294888" y="1941576"/>
            <a:ext cx="713231" cy="673608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590032" y="1914144"/>
            <a:ext cx="740663" cy="658368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837688" y="536448"/>
            <a:ext cx="1033272" cy="320040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772911" y="536448"/>
            <a:ext cx="1746504" cy="164592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929127" y="2462783"/>
            <a:ext cx="3749040" cy="17983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303264" y="6717792"/>
            <a:ext cx="588263" cy="112776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365248" y="2276855"/>
            <a:ext cx="4422647" cy="198120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157727" y="1295400"/>
            <a:ext cx="347472" cy="9753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746248" y="1898904"/>
            <a:ext cx="4050791" cy="3444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4475" y="953515"/>
            <a:ext cx="802944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21739" y="1749475"/>
            <a:ext cx="7680959" cy="5372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8494" y="2937762"/>
            <a:ext cx="46577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45" dirty="0"/>
              <a:t>Von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Gierke's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disease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76800" y="5073015"/>
            <a:ext cx="3838575" cy="1472565"/>
          </a:xfrm>
          <a:prstGeom prst="rect">
            <a:avLst/>
          </a:prstGeom>
        </p:spPr>
        <p:txBody>
          <a:bodyPr vert="horz" wrap="square" lIns="0" tIns="12065" rIns="0" bIns="0" rtlCol="0">
            <a:no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 sz="2500">
                <a:latin typeface="Calibri" panose="020F0502020204030204"/>
                <a:cs typeface="Calibri" panose="020F0502020204030204"/>
              </a:rPr>
              <a:t>Dr KR Gopala krishnan</a:t>
            </a:r>
            <a:endParaRPr lang="en-IN" altLang="en-US" sz="25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 sz="2500">
                <a:latin typeface="Calibri" panose="020F0502020204030204"/>
                <a:cs typeface="Calibri" panose="020F0502020204030204"/>
              </a:rPr>
              <a:t>3rd year PG resident</a:t>
            </a:r>
            <a:endParaRPr lang="en-IN" altLang="en-US" sz="25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 sz="2500">
                <a:latin typeface="Calibri" panose="020F0502020204030204"/>
                <a:cs typeface="Calibri" panose="020F0502020204030204"/>
              </a:rPr>
              <a:t>Biochemistry Department</a:t>
            </a:r>
            <a:endParaRPr lang="en-IN" altLang="en-US" sz="25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IN" altLang="en-US" sz="2500">
                <a:latin typeface="Calibri" panose="020F0502020204030204"/>
                <a:cs typeface="Calibri" panose="020F0502020204030204"/>
              </a:rPr>
              <a:t>GMC Bhavnagar</a:t>
            </a:r>
            <a:endParaRPr lang="en-IN" altLang="en-US" sz="25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75" y="953515"/>
            <a:ext cx="8029448" cy="615315"/>
          </a:xfrm>
        </p:spPr>
        <p:txBody>
          <a:bodyPr/>
          <a:p>
            <a:r>
              <a:rPr lang="en-IN" altLang="en-US"/>
              <a:t>Treatment</a:t>
            </a:r>
            <a:endParaRPr lang="en-I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0390" y="1749425"/>
            <a:ext cx="9124315" cy="4716145"/>
          </a:xfrm>
        </p:spPr>
        <p:txBody>
          <a:bodyPr wrap="square">
            <a:no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Diet and lifestyle changes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Fasting should be avoided, and frequent small feeds</a:t>
            </a:r>
            <a:r>
              <a:rPr lang="en-IN" altLang="en-US"/>
              <a:t>          (2-3hrly)</a:t>
            </a:r>
            <a:r>
              <a:rPr lang="en-US"/>
              <a:t> rich in complex carbohydrates along with fiber is recommended.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Carbohydrates should make up for 60% to 70% calories.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Fructose and galactose are not metabolized 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1.6 gm of cornstarch per kg body weight every 3 to 4 hours is recommended</a:t>
            </a:r>
            <a:r>
              <a:rPr lang="en-IN" altLang="en-US">
                <a:sym typeface="+mn-ea"/>
              </a:rPr>
              <a:t>.</a:t>
            </a:r>
            <a:endParaRPr lang="en-IN" altLang="en-US"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Oral citrate or bicarbonate </a:t>
            </a:r>
            <a:r>
              <a:rPr lang="en-IN" altLang="en-US">
                <a:sym typeface="+mn-ea"/>
              </a:rPr>
              <a:t>- </a:t>
            </a:r>
            <a:r>
              <a:rPr lang="en-US">
                <a:sym typeface="+mn-ea"/>
              </a:rPr>
              <a:t>persistent lactic acidosis. 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sym typeface="+mn-ea"/>
              </a:rPr>
              <a:t>Allopurinol reduces uric acid levels 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Statins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86555" y="3810000"/>
            <a:ext cx="1603375" cy="430530"/>
          </a:xfrm>
        </p:spPr>
        <p:txBody>
          <a:bodyPr wrap="square"/>
          <a:p>
            <a:r>
              <a:rPr lang="en-IN" altLang="en-US"/>
              <a:t>Thank You</a:t>
            </a:r>
            <a:endParaRPr lang="en-I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9685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Glucose</a:t>
            </a:r>
            <a:r>
              <a:rPr sz="4400" spc="-2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25" dirty="0"/>
              <a:t>-</a:t>
            </a:r>
            <a:r>
              <a:rPr sz="4400" spc="-10" dirty="0"/>
              <a:t>6-Phosphatase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39" y="2064511"/>
            <a:ext cx="8460740" cy="4260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16141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IN" altLang="en-US" sz="3200" dirty="0">
                <a:latin typeface="Calibri" panose="020F0502020204030204"/>
                <a:cs typeface="Calibri" panose="020F0502020204030204"/>
              </a:rPr>
              <a:t>G6PC gene mutation</a:t>
            </a:r>
            <a:endParaRPr lang="en-IN" altLang="en-US" sz="3200" dirty="0">
              <a:latin typeface="Calibri" panose="020F0502020204030204"/>
              <a:cs typeface="Calibri" panose="020F0502020204030204"/>
            </a:endParaRPr>
          </a:p>
          <a:p>
            <a:pPr marL="354965" marR="116141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</a:rPr>
              <a:t>Glucose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6</a:t>
            </a:r>
            <a:r>
              <a:rPr sz="32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Phosphatase</a:t>
            </a:r>
            <a:r>
              <a:rPr sz="32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is</a:t>
            </a:r>
            <a:r>
              <a:rPr sz="320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require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</a:rPr>
              <a:t>in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gluconeogenesis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well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glycogenolysis.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</a:rPr>
              <a:t>It</a:t>
            </a:r>
            <a:r>
              <a:rPr sz="32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convert</a:t>
            </a:r>
            <a:r>
              <a:rPr sz="320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Calibri" panose="020F0502020204030204"/>
                <a:cs typeface="Calibri" panose="020F0502020204030204"/>
              </a:rPr>
              <a:t>Glucose-6-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phosphate</a:t>
            </a:r>
            <a:r>
              <a:rPr sz="32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into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glucose.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54965" marR="92075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spc="-10" dirty="0">
                <a:latin typeface="Calibri" panose="020F0502020204030204"/>
                <a:cs typeface="Calibri" panose="020F0502020204030204"/>
              </a:rPr>
              <a:t>Physiologically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,Glucose-</a:t>
            </a:r>
            <a:r>
              <a:rPr sz="3200" spc="-20" dirty="0">
                <a:latin typeface="Calibri" panose="020F0502020204030204"/>
                <a:cs typeface="Calibri" panose="020F0502020204030204"/>
              </a:rPr>
              <a:t>6-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phosphatase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is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absent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in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muscle.</a:t>
            </a:r>
            <a:r>
              <a:rPr sz="32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It</a:t>
            </a:r>
            <a:r>
              <a:rPr sz="32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is</a:t>
            </a:r>
            <a:r>
              <a:rPr sz="32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only</a:t>
            </a:r>
            <a:r>
              <a:rPr sz="32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present</a:t>
            </a:r>
            <a:r>
              <a:rPr sz="320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in</a:t>
            </a:r>
            <a:r>
              <a:rPr sz="32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Liver.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54965" marR="508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</a:rPr>
              <a:t>Hense,</a:t>
            </a:r>
            <a:r>
              <a:rPr sz="320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liver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help</a:t>
            </a:r>
            <a:r>
              <a:rPr sz="32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to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provide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glucose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Calibri" panose="020F0502020204030204"/>
                <a:cs typeface="Calibri" panose="020F0502020204030204"/>
              </a:rPr>
              <a:t>from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glycogen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well</a:t>
            </a:r>
            <a:r>
              <a:rPr sz="32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5" dirty="0">
                <a:latin typeface="Calibri" panose="020F0502020204030204"/>
                <a:cs typeface="Calibri" panose="020F0502020204030204"/>
              </a:rPr>
              <a:t>substrate</a:t>
            </a:r>
            <a:r>
              <a:rPr sz="32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of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gluconeogenesis.</a:t>
            </a:r>
            <a:endParaRPr sz="32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75" y="953515"/>
            <a:ext cx="8029448" cy="615315"/>
          </a:xfrm>
        </p:spPr>
        <p:txBody>
          <a:bodyPr/>
          <a:p>
            <a:r>
              <a:rPr dirty="0">
                <a:sym typeface="+mn-ea"/>
              </a:rPr>
              <a:t>Glucose</a:t>
            </a:r>
            <a:r>
              <a:rPr spc="-225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pc="-25" dirty="0">
                <a:sym typeface="+mn-ea"/>
              </a:rPr>
              <a:t>-</a:t>
            </a:r>
            <a:r>
              <a:rPr spc="-10" dirty="0">
                <a:sym typeface="+mn-ea"/>
              </a:rPr>
              <a:t>6-Phosphatase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62200"/>
            <a:ext cx="8764905" cy="5355590"/>
          </a:xfrm>
        </p:spPr>
        <p:txBody>
          <a:bodyPr>
            <a:noAutofit/>
          </a:bodyPr>
          <a:p>
            <a:pPr marL="457200" marR="1161415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en-IN" altLang="en-US"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G6PC gene mutation</a:t>
            </a:r>
            <a:endParaRPr lang="en-IN" altLang="en-US" sz="3200" dirty="0">
              <a:latin typeface="Calibri" panose="020F0502020204030204" charset="0"/>
              <a:cs typeface="Calibri" panose="020F0502020204030204" charset="0"/>
            </a:endParaRPr>
          </a:p>
          <a:p>
            <a:pPr marL="457200" marR="1161415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Glucose</a:t>
            </a:r>
            <a:r>
              <a:rPr sz="3200" spc="-13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6</a:t>
            </a:r>
            <a:r>
              <a:rPr sz="3200" spc="-140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Phosphatase</a:t>
            </a:r>
            <a:r>
              <a:rPr sz="3200" spc="-114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is</a:t>
            </a:r>
            <a:r>
              <a:rPr sz="3200" spc="-130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require</a:t>
            </a:r>
            <a:r>
              <a:rPr sz="3200" spc="-14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25" dirty="0">
                <a:latin typeface="Calibri" panose="020F0502020204030204" charset="0"/>
                <a:cs typeface="Calibri" panose="020F0502020204030204" charset="0"/>
                <a:sym typeface="+mn-ea"/>
              </a:rPr>
              <a:t>in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gluconeogenesis</a:t>
            </a:r>
            <a:r>
              <a:rPr sz="3200" spc="-12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as</a:t>
            </a:r>
            <a:r>
              <a:rPr sz="3200" spc="-10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well</a:t>
            </a:r>
            <a:r>
              <a:rPr sz="3200" spc="-12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as</a:t>
            </a:r>
            <a:r>
              <a:rPr sz="3200" spc="-100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glycogenolysis.</a:t>
            </a:r>
            <a:endParaRPr sz="3200">
              <a:latin typeface="Calibri" panose="020F0502020204030204" charset="0"/>
              <a:cs typeface="Calibri" panose="020F0502020204030204" charset="0"/>
            </a:endParaRPr>
          </a:p>
          <a:p>
            <a:pPr marL="457200" indent="-45720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It</a:t>
            </a:r>
            <a:r>
              <a:rPr sz="3200" spc="-140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convert</a:t>
            </a:r>
            <a:r>
              <a:rPr sz="3200" spc="-15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20" dirty="0">
                <a:latin typeface="Calibri" panose="020F0502020204030204" charset="0"/>
                <a:cs typeface="Calibri" panose="020F0502020204030204" charset="0"/>
                <a:sym typeface="+mn-ea"/>
              </a:rPr>
              <a:t>Glucose-6-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phosphate</a:t>
            </a:r>
            <a:r>
              <a:rPr sz="3200" spc="-114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into</a:t>
            </a:r>
            <a:r>
              <a:rPr sz="3200" spc="-13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glucose.</a:t>
            </a:r>
            <a:endParaRPr sz="3200">
              <a:latin typeface="Calibri" panose="020F0502020204030204" charset="0"/>
              <a:cs typeface="Calibri" panose="020F0502020204030204" charset="0"/>
            </a:endParaRPr>
          </a:p>
          <a:p>
            <a:pPr marL="457200" marR="92075" indent="-457200">
              <a:lnSpc>
                <a:spcPct val="100000"/>
              </a:lnSpc>
              <a:spcBef>
                <a:spcPts val="770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Physiologically</a:t>
            </a:r>
            <a:r>
              <a:rPr sz="3200" spc="-14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,Glucose-</a:t>
            </a:r>
            <a:r>
              <a:rPr sz="3200" spc="-20" dirty="0">
                <a:latin typeface="Calibri" panose="020F0502020204030204" charset="0"/>
                <a:cs typeface="Calibri" panose="020F0502020204030204" charset="0"/>
                <a:sym typeface="+mn-ea"/>
              </a:rPr>
              <a:t>6-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phosphatase</a:t>
            </a:r>
            <a:r>
              <a:rPr sz="3200" spc="-12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is</a:t>
            </a:r>
            <a:r>
              <a:rPr sz="3200" spc="-13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absent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in</a:t>
            </a:r>
            <a:r>
              <a:rPr sz="3200" spc="-12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muscle.</a:t>
            </a:r>
            <a:r>
              <a:rPr sz="3200" spc="-10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It</a:t>
            </a:r>
            <a:r>
              <a:rPr sz="3200" spc="-10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is</a:t>
            </a:r>
            <a:r>
              <a:rPr sz="3200" spc="-114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only</a:t>
            </a:r>
            <a:r>
              <a:rPr sz="3200" spc="-105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present</a:t>
            </a:r>
            <a:r>
              <a:rPr sz="3200" spc="-130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dirty="0">
                <a:latin typeface="Calibri" panose="020F0502020204030204" charset="0"/>
                <a:cs typeface="Calibri" panose="020F0502020204030204" charset="0"/>
                <a:sym typeface="+mn-ea"/>
              </a:rPr>
              <a:t>in</a:t>
            </a:r>
            <a:r>
              <a:rPr sz="3200" spc="-114" dirty="0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sz="3200" spc="-10" dirty="0">
                <a:latin typeface="Calibri" panose="020F0502020204030204" charset="0"/>
                <a:cs typeface="Calibri" panose="020F0502020204030204" charset="0"/>
                <a:sym typeface="+mn-ea"/>
              </a:rPr>
              <a:t>Liver.</a:t>
            </a:r>
            <a:endParaRPr sz="3200">
              <a:latin typeface="Calibri" panose="020F0502020204030204" charset="0"/>
              <a:cs typeface="Calibri" panose="020F0502020204030204" charset="0"/>
            </a:endParaRPr>
          </a:p>
          <a:p>
            <a:endParaRPr lang="en-US" sz="32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221739" y="1749475"/>
            <a:ext cx="7680959" cy="430530"/>
          </a:xfrm>
        </p:spPr>
        <p:txBody>
          <a:bodyPr/>
          <a:p>
            <a:endParaRPr lang="en-US"/>
          </a:p>
        </p:txBody>
      </p:sp>
      <p:pic>
        <p:nvPicPr>
          <p:cNvPr id="4" name="Content Placeholder 3" descr="Glycolysis-and-gluconeogenesis-pathway-Adapted-from-Lehninger-et-al-2005 (1)"/>
          <p:cNvPicPr>
            <a:picLocks noChangeAspect="1"/>
          </p:cNvPicPr>
          <p:nvPr>
            <p:ph sz="half" idx="4294967295"/>
          </p:nvPr>
        </p:nvPicPr>
        <p:blipFill>
          <a:blip r:embed="rId1"/>
          <a:stretch>
            <a:fillRect/>
          </a:stretch>
        </p:blipFill>
        <p:spPr>
          <a:xfrm>
            <a:off x="685800" y="595630"/>
            <a:ext cx="8531860" cy="693039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6085">
              <a:lnSpc>
                <a:spcPct val="100000"/>
              </a:lnSpc>
              <a:spcBef>
                <a:spcPts val="100"/>
              </a:spcBef>
            </a:pPr>
            <a:r>
              <a:rPr sz="4400" spc="-45" dirty="0"/>
              <a:t>Von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Gierke's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disease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40" y="1967865"/>
            <a:ext cx="7839710" cy="4514215"/>
          </a:xfrm>
          <a:prstGeom prst="rect">
            <a:avLst/>
          </a:prstGeom>
        </p:spPr>
        <p:txBody>
          <a:bodyPr vert="horz" wrap="square" lIns="0" tIns="109855" rIns="0" bIns="0" rtlCol="0">
            <a:noAutofit/>
          </a:bodyPr>
          <a:lstStyle/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</a:rPr>
              <a:t>Deficiency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of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Calibri" panose="020F0502020204030204"/>
                <a:cs typeface="Calibri" panose="020F0502020204030204"/>
              </a:rPr>
              <a:t>Glucose-6-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phosphatase</a:t>
            </a:r>
            <a:r>
              <a:rPr sz="32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enzyme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354965" marR="90551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latin typeface="Calibri" panose="020F0502020204030204"/>
                <a:cs typeface="Calibri" panose="020F0502020204030204"/>
              </a:rPr>
              <a:t>Inability</a:t>
            </a:r>
            <a:r>
              <a:rPr sz="32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of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liver</a:t>
            </a:r>
            <a:r>
              <a:rPr sz="320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to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provide</a:t>
            </a:r>
            <a:r>
              <a:rPr sz="32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glucose</a:t>
            </a:r>
            <a:r>
              <a:rPr sz="320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Calibri" panose="020F0502020204030204"/>
                <a:cs typeface="Calibri" panose="020F0502020204030204"/>
              </a:rPr>
              <a:t>from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glycogen</a:t>
            </a:r>
            <a:r>
              <a:rPr sz="320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well</a:t>
            </a:r>
            <a:r>
              <a:rPr sz="32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Calibri" panose="020F0502020204030204"/>
                <a:cs typeface="Calibri" panose="020F0502020204030204"/>
              </a:rPr>
              <a:t>as</a:t>
            </a:r>
            <a:r>
              <a:rPr sz="32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gluconeogenesis.</a:t>
            </a:r>
            <a:endParaRPr sz="3200" spc="-10" dirty="0">
              <a:latin typeface="Calibri" panose="020F0502020204030204"/>
              <a:cs typeface="Calibri" panose="020F0502020204030204"/>
            </a:endParaRPr>
          </a:p>
          <a:p>
            <a:pPr marL="354965" marR="90551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IN" altLang="en-US" sz="3200">
                <a:latin typeface="Calibri" panose="020F0502020204030204"/>
                <a:cs typeface="Calibri" panose="020F0502020204030204"/>
              </a:rPr>
              <a:t>Liver, Kidney, Intestine</a:t>
            </a:r>
            <a:endParaRPr lang="en-IN" altLang="en-US" sz="3200">
              <a:latin typeface="Calibri" panose="020F0502020204030204"/>
              <a:cs typeface="Calibri" panose="020F0502020204030204"/>
            </a:endParaRPr>
          </a:p>
          <a:p>
            <a:pPr marL="354965" marR="90551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IN" altLang="en-US" sz="3200">
                <a:latin typeface="Calibri" panose="020F0502020204030204"/>
                <a:cs typeface="Calibri" panose="020F0502020204030204"/>
              </a:rPr>
              <a:t>starts 3-4 months phase</a:t>
            </a:r>
            <a:endParaRPr lang="en-IN" altLang="en-US" sz="3200">
              <a:latin typeface="Calibri" panose="020F0502020204030204"/>
              <a:cs typeface="Calibri" panose="020F0502020204030204"/>
            </a:endParaRPr>
          </a:p>
          <a:p>
            <a:pPr marL="354965" marR="90551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endParaRPr lang="en-IN" altLang="en-US" sz="3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مرض-داء-فون-جيريك (1)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5638800" y="3657600"/>
            <a:ext cx="3267075" cy="35909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8494" y="491743"/>
            <a:ext cx="46577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45" dirty="0"/>
              <a:t>Von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Gierke's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disease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39" y="1354319"/>
            <a:ext cx="5251450" cy="376555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9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spc="-25" dirty="0">
                <a:latin typeface="Calibri" panose="020F0502020204030204"/>
                <a:cs typeface="Calibri" panose="020F0502020204030204"/>
              </a:rPr>
              <a:t>Substrate</a:t>
            </a:r>
            <a:r>
              <a:rPr sz="3200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Calibri" panose="020F0502020204030204"/>
                <a:cs typeface="Calibri" panose="020F0502020204030204"/>
              </a:rPr>
              <a:t>Accumulated</a:t>
            </a:r>
            <a:endParaRPr sz="3200">
              <a:latin typeface="Calibri" panose="020F0502020204030204"/>
              <a:cs typeface="Calibri" panose="020F0502020204030204"/>
            </a:endParaRPr>
          </a:p>
          <a:p>
            <a:pPr marL="754380" lvl="1" indent="-285115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4380" algn="l"/>
              </a:tabLst>
            </a:pPr>
            <a:r>
              <a:rPr sz="2800" dirty="0">
                <a:latin typeface="Calibri" panose="020F0502020204030204"/>
                <a:cs typeface="Calibri" panose="020F0502020204030204"/>
              </a:rPr>
              <a:t>Increase</a:t>
            </a:r>
            <a:r>
              <a:rPr sz="28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Glucose</a:t>
            </a:r>
            <a:r>
              <a:rPr sz="28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Calibri" panose="020F0502020204030204"/>
                <a:cs typeface="Calibri" panose="020F0502020204030204"/>
              </a:rPr>
              <a:t>6</a:t>
            </a:r>
            <a:r>
              <a:rPr sz="28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Calibri" panose="020F0502020204030204"/>
                <a:cs typeface="Calibri" panose="020F0502020204030204"/>
              </a:rPr>
              <a:t>Phosphate</a:t>
            </a:r>
            <a:endParaRPr sz="28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HMP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Ribose</a:t>
            </a:r>
            <a:r>
              <a:rPr sz="24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5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Phosphate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PRPP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Nucleic</a:t>
            </a:r>
            <a:r>
              <a:rPr sz="2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acid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Break</a:t>
            </a:r>
            <a:r>
              <a:rPr sz="24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down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of</a:t>
            </a:r>
            <a:r>
              <a:rPr sz="24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Nucleic</a:t>
            </a:r>
            <a:r>
              <a:rPr sz="2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acid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1537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Uric</a:t>
            </a:r>
            <a:r>
              <a:rPr sz="24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acid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6085">
              <a:lnSpc>
                <a:spcPct val="100000"/>
              </a:lnSpc>
              <a:spcBef>
                <a:spcPts val="100"/>
              </a:spcBef>
            </a:pPr>
            <a:r>
              <a:rPr sz="4400" spc="-45" dirty="0"/>
              <a:t>Von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Gierke's</a:t>
            </a:r>
            <a:r>
              <a:rPr sz="4400" spc="-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spc="-10" dirty="0"/>
              <a:t>disease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221739" y="1749475"/>
            <a:ext cx="7680959" cy="541147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297815" indent="-285115">
              <a:lnSpc>
                <a:spcPct val="100000"/>
              </a:lnSpc>
              <a:spcBef>
                <a:spcPts val="800"/>
              </a:spcBef>
              <a:buFont typeface="Arial MT"/>
              <a:buChar char="–"/>
              <a:tabLst>
                <a:tab pos="297815" algn="l"/>
              </a:tabLst>
            </a:pPr>
            <a:r>
              <a:rPr dirty="0"/>
              <a:t>Increase</a:t>
            </a:r>
            <a:r>
              <a:rPr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Pyruvic</a:t>
            </a:r>
            <a:r>
              <a:rPr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20" dirty="0"/>
              <a:t>acid</a:t>
            </a:r>
            <a:endParaRPr spc="-20" dirty="0"/>
          </a:p>
          <a:p>
            <a:pPr marL="696595" lvl="1" indent="-227330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Acetyl</a:t>
            </a:r>
            <a:r>
              <a:rPr sz="240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CoA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696595" lvl="1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TCA</a:t>
            </a:r>
            <a:r>
              <a:rPr sz="24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cycle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696595" lvl="1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dirty="0">
                <a:latin typeface="Calibri" panose="020F0502020204030204"/>
                <a:cs typeface="Calibri" panose="020F0502020204030204"/>
              </a:rPr>
              <a:t>More</a:t>
            </a:r>
            <a:r>
              <a:rPr sz="24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formation</a:t>
            </a:r>
            <a:r>
              <a:rPr sz="24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of</a:t>
            </a:r>
            <a:r>
              <a:rPr sz="24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Cholesterol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,</a:t>
            </a:r>
            <a:r>
              <a:rPr sz="24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Fatty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Acid</a:t>
            </a:r>
            <a:r>
              <a:rPr sz="24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,</a:t>
            </a:r>
            <a:r>
              <a:rPr sz="24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Ketone</a:t>
            </a:r>
            <a:r>
              <a:rPr sz="24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Calibri" panose="020F0502020204030204"/>
                <a:cs typeface="Calibri" panose="020F0502020204030204"/>
              </a:rPr>
              <a:t>body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299085">
              <a:lnSpc>
                <a:spcPct val="100000"/>
              </a:lnSpc>
              <a:spcBef>
                <a:spcPts val="645"/>
              </a:spcBef>
            </a:pPr>
            <a:r>
              <a:rPr dirty="0"/>
              <a:t>Increase</a:t>
            </a:r>
            <a:r>
              <a:rPr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Lactic</a:t>
            </a:r>
            <a:r>
              <a:rPr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20" dirty="0"/>
              <a:t>acid</a:t>
            </a:r>
            <a:endParaRPr spc="-20" dirty="0"/>
          </a:p>
          <a:p>
            <a:pPr marL="696595" lvl="1" indent="-227330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Metabolic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acidosis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696595" lvl="1" indent="-22733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96595" algn="l"/>
              </a:tabLst>
            </a:pPr>
            <a:r>
              <a:rPr lang="en-IN" sz="2400" dirty="0">
                <a:latin typeface="Calibri" panose="020F0502020204030204"/>
                <a:cs typeface="Calibri" panose="020F0502020204030204"/>
              </a:rPr>
              <a:t>Decreased excretion of </a:t>
            </a:r>
            <a:r>
              <a:rPr sz="2400" dirty="0">
                <a:latin typeface="Calibri" panose="020F0502020204030204"/>
                <a:cs typeface="Calibri" panose="020F0502020204030204"/>
              </a:rPr>
              <a:t>uric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acid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505"/>
              </a:spcBef>
              <a:buFont typeface="Arial MT"/>
              <a:buChar char="–"/>
              <a:tabLst>
                <a:tab pos="1153795" algn="l"/>
              </a:tabLst>
            </a:pPr>
            <a:r>
              <a:rPr sz="2000" spc="-10" dirty="0">
                <a:latin typeface="Calibri" panose="020F0502020204030204"/>
                <a:cs typeface="Calibri" panose="020F0502020204030204"/>
              </a:rPr>
              <a:t>Increase</a:t>
            </a:r>
            <a:r>
              <a:rPr sz="20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Calibri" panose="020F0502020204030204"/>
                <a:cs typeface="Calibri" panose="020F0502020204030204"/>
              </a:rPr>
              <a:t>Uric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Calibri" panose="020F0502020204030204"/>
                <a:cs typeface="Calibri" panose="020F0502020204030204"/>
              </a:rPr>
              <a:t>acid</a:t>
            </a:r>
            <a:r>
              <a:rPr sz="20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Calibri" panose="020F0502020204030204"/>
                <a:cs typeface="Calibri" panose="020F0502020204030204"/>
              </a:rPr>
              <a:t>precipitation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L="1153795" lvl="2" indent="-227330">
              <a:lnSpc>
                <a:spcPct val="100000"/>
              </a:lnSpc>
              <a:spcBef>
                <a:spcPts val="480"/>
              </a:spcBef>
              <a:buFont typeface="Arial MT"/>
              <a:buChar char="–"/>
              <a:tabLst>
                <a:tab pos="1153795" algn="l"/>
              </a:tabLst>
            </a:pPr>
            <a:r>
              <a:rPr sz="2000" spc="-10" dirty="0">
                <a:latin typeface="Calibri" panose="020F0502020204030204"/>
                <a:cs typeface="Calibri" panose="020F0502020204030204"/>
              </a:rPr>
              <a:t>Increase</a:t>
            </a:r>
            <a:r>
              <a:rPr sz="20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Calibri" panose="020F0502020204030204"/>
                <a:cs typeface="Calibri" panose="020F0502020204030204"/>
              </a:rPr>
              <a:t>formation</a:t>
            </a:r>
            <a:r>
              <a:rPr sz="20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Calibri" panose="020F0502020204030204"/>
                <a:cs typeface="Calibri" panose="020F0502020204030204"/>
              </a:rPr>
              <a:t>Sodium</a:t>
            </a:r>
            <a:r>
              <a:rPr sz="20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latin typeface="Calibri" panose="020F0502020204030204"/>
                <a:cs typeface="Calibri" panose="020F0502020204030204"/>
              </a:rPr>
              <a:t>Urate</a:t>
            </a:r>
            <a:r>
              <a:rPr sz="20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Calibri" panose="020F0502020204030204"/>
                <a:cs typeface="Calibri" panose="020F0502020204030204"/>
              </a:rPr>
              <a:t>Crystal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L="297815" indent="-285115">
              <a:lnSpc>
                <a:spcPct val="100000"/>
              </a:lnSpc>
              <a:spcBef>
                <a:spcPts val="620"/>
              </a:spcBef>
              <a:buFont typeface="Arial MT"/>
              <a:buChar char="–"/>
              <a:tabLst>
                <a:tab pos="297815" algn="l"/>
              </a:tabLst>
            </a:pPr>
            <a:r>
              <a:rPr dirty="0"/>
              <a:t>Decrease</a:t>
            </a:r>
            <a:r>
              <a:rPr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Glycogen</a:t>
            </a:r>
            <a:r>
              <a:rPr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utilization</a:t>
            </a:r>
            <a:endParaRPr spc="-10" dirty="0"/>
          </a:p>
          <a:p>
            <a:pPr marL="696595" lvl="1" indent="-22733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Increase</a:t>
            </a:r>
            <a:r>
              <a:rPr sz="24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un-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utilized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glycogen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storage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marL="696595" lvl="1" indent="-22733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696595" algn="l"/>
              </a:tabLst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Glycogen</a:t>
            </a:r>
            <a:r>
              <a:rPr sz="2400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Storage</a:t>
            </a:r>
            <a:r>
              <a:rPr sz="2400" spc="-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Disease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Clinical</a:t>
            </a:r>
            <a:r>
              <a:rPr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20" dirty="0"/>
              <a:t>Feature</a:t>
            </a:r>
            <a:r>
              <a:rPr spc="-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dirty="0"/>
              <a:t>of</a:t>
            </a:r>
            <a:r>
              <a:rPr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45" dirty="0"/>
              <a:t>Von</a:t>
            </a:r>
            <a:r>
              <a:rPr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Gierke's</a:t>
            </a:r>
            <a:r>
              <a:rPr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pc="-10" dirty="0"/>
              <a:t>disease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569595" y="1493520"/>
            <a:ext cx="8950325" cy="6299835"/>
          </a:xfrm>
          <a:prstGeom prst="rect">
            <a:avLst/>
          </a:prstGeom>
        </p:spPr>
        <p:txBody>
          <a:bodyPr vert="horz" wrap="square" lIns="0" tIns="113664" rIns="0" bIns="0" rtlCol="0">
            <a:noAutofit/>
          </a:bodyPr>
          <a:lstStyle/>
          <a:p>
            <a:pPr marL="354965" indent="-342900" algn="l">
              <a:lnSpc>
                <a:spcPct val="100000"/>
              </a:lnSpc>
              <a:spcBef>
                <a:spcPts val="895"/>
              </a:spcBef>
              <a:buFont typeface="Arial MT"/>
              <a:buChar char="•"/>
              <a:tabLst>
                <a:tab pos="354965" algn="l"/>
                <a:tab pos="469265" algn="l"/>
              </a:tabLst>
            </a:pPr>
            <a:r>
              <a:rPr lang="en-IN" altLang="en-US" sz="2800" spc="-10" dirty="0">
                <a:latin typeface="Calibri" panose="020F0502020204030204" charset="0"/>
                <a:cs typeface="Calibri" panose="020F0502020204030204" charset="0"/>
              </a:rPr>
              <a:t> Doll like face-fat cheecks</a:t>
            </a:r>
            <a:endParaRPr lang="en-IN" altLang="en-US" sz="2800" spc="-10" dirty="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 algn="l">
              <a:lnSpc>
                <a:spcPct val="100000"/>
              </a:lnSpc>
              <a:spcBef>
                <a:spcPts val="895"/>
              </a:spcBef>
              <a:buFont typeface="Arial MT"/>
              <a:buChar char="•"/>
              <a:tabLst>
                <a:tab pos="354965" algn="l"/>
                <a:tab pos="469265" algn="l"/>
              </a:tabLst>
            </a:pPr>
            <a:r>
              <a:rPr lang="en-IN" altLang="en-US" sz="2800">
                <a:latin typeface="Calibri" panose="020F0502020204030204" charset="0"/>
                <a:cs typeface="Calibri" panose="020F0502020204030204" charset="0"/>
              </a:rPr>
              <a:t> thin extremities</a:t>
            </a:r>
            <a:endParaRPr lang="en-IN" altLang="en-US" sz="2800">
              <a:latin typeface="Calibri" panose="020F0502020204030204" charset="0"/>
              <a:cs typeface="Calibri" panose="020F0502020204030204" charset="0"/>
            </a:endParaRPr>
          </a:p>
          <a:p>
            <a:pPr marL="354965" indent="-342900" algn="l">
              <a:lnSpc>
                <a:spcPct val="100000"/>
              </a:lnSpc>
              <a:spcBef>
                <a:spcPts val="895"/>
              </a:spcBef>
              <a:buFont typeface="Arial MT"/>
              <a:buChar char="•"/>
              <a:tabLst>
                <a:tab pos="354965" algn="l"/>
                <a:tab pos="469265" algn="l"/>
              </a:tabLst>
            </a:pPr>
            <a:r>
              <a:rPr lang="en-IN" altLang="en-US" sz="2800">
                <a:latin typeface="Calibri" panose="020F0502020204030204" charset="0"/>
                <a:cs typeface="Calibri" panose="020F0502020204030204" charset="0"/>
              </a:rPr>
              <a:t> protuberent abdomen , enlargment of kidney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90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Hypoglycemia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marR="133985" lvl="0" indent="-457200" algn="l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56285" algn="l"/>
              </a:tabLst>
            </a:pPr>
            <a:r>
              <a:rPr sz="2800" spc="-25" dirty="0">
                <a:latin typeface="Calibri" panose="020F0502020204030204" charset="0"/>
                <a:cs typeface="Calibri" panose="020F0502020204030204" charset="0"/>
              </a:rPr>
              <a:t>Retard</a:t>
            </a:r>
            <a:r>
              <a:rPr sz="2800" spc="-120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growt</a:t>
            </a:r>
            <a:r>
              <a:rPr lang="en-IN" altLang="en-US" sz="2800" spc="-10" dirty="0">
                <a:latin typeface="Calibri" panose="020F0502020204030204" charset="0"/>
                <a:cs typeface="Calibri" panose="020F0502020204030204" charset="0"/>
              </a:rPr>
              <a:t>h</a:t>
            </a: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	</a:t>
            </a:r>
            <a:endParaRPr sz="2800" spc="-10" dirty="0">
              <a:latin typeface="Calibri" panose="020F0502020204030204" charset="0"/>
              <a:cs typeface="Calibri" panose="020F0502020204030204" charset="0"/>
            </a:endParaRPr>
          </a:p>
          <a:p>
            <a:pPr marL="469265" marR="133985" lvl="0" indent="-457200" algn="l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756285" algn="l"/>
              </a:tabLst>
            </a:pPr>
            <a:r>
              <a:rPr sz="2800" dirty="0">
                <a:latin typeface="Calibri" panose="020F0502020204030204" charset="0"/>
                <a:cs typeface="Calibri" panose="020F0502020204030204" charset="0"/>
              </a:rPr>
              <a:t>Lactic</a:t>
            </a:r>
            <a:r>
              <a:rPr sz="2800" spc="-125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acidosis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Ketosis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Hyperlipidemia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Hyperuricemia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70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dirty="0">
                <a:latin typeface="Calibri" panose="020F0502020204030204" charset="0"/>
                <a:cs typeface="Calibri" panose="020F0502020204030204" charset="0"/>
              </a:rPr>
              <a:t>Gouty</a:t>
            </a:r>
            <a:r>
              <a:rPr sz="2800" spc="-125" dirty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arthritis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  <a:p>
            <a:pPr marL="469265" lvl="0" indent="-457200" algn="l">
              <a:lnSpc>
                <a:spcPct val="100000"/>
              </a:lnSpc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754380" algn="l"/>
              </a:tabLst>
            </a:pPr>
            <a:r>
              <a:rPr sz="2800" spc="-10" dirty="0">
                <a:latin typeface="Calibri" panose="020F0502020204030204" charset="0"/>
                <a:cs typeface="Calibri" panose="020F0502020204030204" charset="0"/>
              </a:rPr>
              <a:t>Cirrhosis</a:t>
            </a:r>
            <a:endParaRPr sz="280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3" name="Content Placeholder 2" descr="IMG_8362"/>
          <p:cNvPicPr>
            <a:picLocks noChangeAspect="1"/>
          </p:cNvPicPr>
          <p:nvPr>
            <p:ph sz="half" idx="3"/>
          </p:nvPr>
        </p:nvPicPr>
        <p:blipFill>
          <a:blip r:embed="rId1"/>
          <a:stretch>
            <a:fillRect/>
          </a:stretch>
        </p:blipFill>
        <p:spPr>
          <a:xfrm>
            <a:off x="3854450" y="3268980"/>
            <a:ext cx="6197600" cy="4178300"/>
          </a:xfrm>
          <a:prstGeom prst="rect">
            <a:avLst/>
          </a:prstGeom>
        </p:spPr>
      </p:pic>
      <p:sp>
        <p:nvSpPr>
          <p:cNvPr id="7" name="Content Placeholder 6"/>
          <p:cNvSpPr/>
          <p:nvPr>
            <p:ph sz="half" idx="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75" y="953515"/>
            <a:ext cx="8029448" cy="615315"/>
          </a:xfrm>
        </p:spPr>
        <p:txBody>
          <a:bodyPr/>
          <a:p>
            <a:r>
              <a:rPr lang="en-IN" altLang="en-US"/>
              <a:t>Laboratory investigation</a:t>
            </a:r>
            <a:endParaRPr lang="en-I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91845" y="1749425"/>
            <a:ext cx="8110855" cy="4912995"/>
          </a:xfrm>
        </p:spPr>
        <p:txBody>
          <a:bodyPr>
            <a:noAutofit/>
          </a:bodyPr>
          <a:p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Blood test-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S. creatinine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Blood glucose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Liver enzymes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Triglyceride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Uric acid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Blood lactate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Urine organic acid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Imaging test-Ultrasound to measure liver and kidney 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IN" altLang="en-US" sz="3200">
                <a:latin typeface="Calibri" panose="020F0502020204030204" charset="0"/>
                <a:cs typeface="Calibri" panose="020F0502020204030204" charset="0"/>
              </a:rPr>
              <a:t>Genetic test or liver biopsy</a:t>
            </a:r>
            <a:endParaRPr lang="en-IN" altLang="en-US" sz="320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2285</Words>
  <Application>WPS Presentation</Application>
  <PresentationFormat>On-screen Show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Times New Roman</vt:lpstr>
      <vt:lpstr>Arial MT</vt:lpstr>
      <vt:lpstr>Calibri</vt:lpstr>
      <vt:lpstr>Microsoft YaHei</vt:lpstr>
      <vt:lpstr>Arial Unicode MS</vt:lpstr>
      <vt:lpstr>Office Theme</vt:lpstr>
      <vt:lpstr>Von Gierke's disease</vt:lpstr>
      <vt:lpstr>Glucose -6-Phosphatase</vt:lpstr>
      <vt:lpstr>Glucose -6-Phosphatase</vt:lpstr>
      <vt:lpstr>PowerPoint 演示文稿</vt:lpstr>
      <vt:lpstr>Von Gierke's disease</vt:lpstr>
      <vt:lpstr>Von Gierke's disease</vt:lpstr>
      <vt:lpstr>Von Gierke's disease</vt:lpstr>
      <vt:lpstr>Clinical Feature of Von Gierke's disease</vt:lpstr>
      <vt:lpstr>Laboratory investigation</vt:lpstr>
      <vt:lpstr>Treatment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Von Gierke's disease</dc:title>
  <dc:creator>Be Human</dc:creator>
  <cp:lastModifiedBy>GOPAL</cp:lastModifiedBy>
  <cp:revision>17</cp:revision>
  <dcterms:created xsi:type="dcterms:W3CDTF">2024-10-06T12:47:00Z</dcterms:created>
  <dcterms:modified xsi:type="dcterms:W3CDTF">2024-12-03T00:22:39Z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2019-05-07T03:30:00Z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2024-10-07T03:30:00Z</vt:filetime>
  </property>
  <property fmtid="{D5CDD505-2E9C-101B-9397-08002B2CF9AE}" pid="5" name="Producer">
    <vt:lpwstr>GPL Ghostscript 9.06</vt:lpwstr>
  </property>
  <property fmtid="{D5CDD505-2E9C-101B-9397-08002B2CF9AE}" pid="6" name="ICV">
    <vt:lpwstr>276DB5ED2B1A44139115F4D6B067C0A4_12</vt:lpwstr>
  </property>
  <property fmtid="{D5CDD505-2E9C-101B-9397-08002B2CF9AE}" pid="7" name="KSOProductBuildVer">
    <vt:lpwstr>1033-12.2.0.18607</vt:lpwstr>
  </property>
</Properties>
</file>