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69" r:id="rId5"/>
    <p:sldId id="263" r:id="rId6"/>
    <p:sldId id="259" r:id="rId7"/>
    <p:sldId id="260" r:id="rId8"/>
    <p:sldId id="261" r:id="rId9"/>
    <p:sldId id="262" r:id="rId10"/>
    <p:sldId id="270" r:id="rId11"/>
    <p:sldId id="278" r:id="rId12"/>
    <p:sldId id="271" r:id="rId13"/>
  </p:sldIdLst>
  <p:sldSz cx="10058400" cy="7772400"/>
  <p:notesSz cx="10058400" cy="77724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 varScale="1">
        <p:scale>
          <a:sx n="78" d="100"/>
          <a:sy n="78" d="100"/>
        </p:scale>
        <p:origin x="-1536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6" Type="http://schemas.openxmlformats.org/officeDocument/2006/relationships/tableStyles" Target="tableStyles.xml"/><Relationship Id="rId15" Type="http://schemas.openxmlformats.org/officeDocument/2006/relationships/viewProps" Target="viewProps.xml"/><Relationship Id="rId14" Type="http://schemas.openxmlformats.org/officeDocument/2006/relationships/presProps" Target="presProps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9" Type="http://schemas.openxmlformats.org/officeDocument/2006/relationships/image" Target="../media/image8.png"/><Relationship Id="rId8" Type="http://schemas.openxmlformats.org/officeDocument/2006/relationships/image" Target="../media/image7.png"/><Relationship Id="rId7" Type="http://schemas.openxmlformats.org/officeDocument/2006/relationships/image" Target="../media/image6.png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jpeg"/><Relationship Id="rId3" Type="http://schemas.openxmlformats.org/officeDocument/2006/relationships/image" Target="../media/image2.png"/><Relationship Id="rId22" Type="http://schemas.openxmlformats.org/officeDocument/2006/relationships/image" Target="../media/image21.jpeg"/><Relationship Id="rId21" Type="http://schemas.openxmlformats.org/officeDocument/2006/relationships/image" Target="../media/image20.png"/><Relationship Id="rId20" Type="http://schemas.openxmlformats.org/officeDocument/2006/relationships/image" Target="../media/image19.jpeg"/><Relationship Id="rId2" Type="http://schemas.openxmlformats.org/officeDocument/2006/relationships/image" Target="../media/image1.jpeg"/><Relationship Id="rId19" Type="http://schemas.openxmlformats.org/officeDocument/2006/relationships/image" Target="../media/image18.png"/><Relationship Id="rId18" Type="http://schemas.openxmlformats.org/officeDocument/2006/relationships/image" Target="../media/image17.jpeg"/><Relationship Id="rId17" Type="http://schemas.openxmlformats.org/officeDocument/2006/relationships/image" Target="../media/image16.png"/><Relationship Id="rId16" Type="http://schemas.openxmlformats.org/officeDocument/2006/relationships/image" Target="../media/image15.png"/><Relationship Id="rId15" Type="http://schemas.openxmlformats.org/officeDocument/2006/relationships/image" Target="../media/image14.png"/><Relationship Id="rId14" Type="http://schemas.openxmlformats.org/officeDocument/2006/relationships/image" Target="../media/image13.png"/><Relationship Id="rId13" Type="http://schemas.openxmlformats.org/officeDocument/2006/relationships/image" Target="../media/image12.png"/><Relationship Id="rId12" Type="http://schemas.openxmlformats.org/officeDocument/2006/relationships/image" Target="../media/image11.png"/><Relationship Id="rId11" Type="http://schemas.openxmlformats.org/officeDocument/2006/relationships/image" Target="../media/image10.png"/><Relationship Id="rId10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754380" y="2409444"/>
            <a:ext cx="8549640" cy="16322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000" b="0" i="0">
                <a:solidFill>
                  <a:schemeClr val="tx1"/>
                </a:solidFill>
                <a:latin typeface="Calibri" panose="020F0502020204030204"/>
                <a:cs typeface="Calibri" panose="020F0502020204030204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508760" y="4352544"/>
            <a:ext cx="7040880" cy="19431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 b="0" i="0">
                <a:solidFill>
                  <a:schemeClr val="tx1"/>
                </a:solidFill>
                <a:latin typeface="Calibri" panose="020F0502020204030204"/>
                <a:cs typeface="Calibri" panose="020F0502020204030204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0" i="0">
                <a:solidFill>
                  <a:schemeClr val="tx1"/>
                </a:solidFill>
                <a:latin typeface="Calibri" panose="020F0502020204030204"/>
                <a:cs typeface="Calibri" panose="020F0502020204030204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800" b="0" i="0">
                <a:solidFill>
                  <a:schemeClr val="tx1"/>
                </a:solidFill>
                <a:latin typeface="Calibri" panose="020F0502020204030204"/>
                <a:cs typeface="Calibri" panose="020F0502020204030204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0" i="0">
                <a:solidFill>
                  <a:schemeClr val="tx1"/>
                </a:solidFill>
                <a:latin typeface="Calibri" panose="020F0502020204030204"/>
                <a:cs typeface="Calibri" panose="020F0502020204030204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02920" y="1787652"/>
            <a:ext cx="4375404" cy="512978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5180076" y="1787652"/>
            <a:ext cx="4375404" cy="512978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0" i="0">
                <a:solidFill>
                  <a:schemeClr val="tx1"/>
                </a:solidFill>
                <a:latin typeface="Calibri" panose="020F0502020204030204"/>
                <a:cs typeface="Calibri" panose="020F0502020204030204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 showMasterSp="0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737104" y="6169152"/>
            <a:ext cx="4151376" cy="999744"/>
          </a:xfrm>
          <a:prstGeom prst="rect">
            <a:avLst/>
          </a:prstGeom>
        </p:spPr>
      </p:pic>
      <p:pic>
        <p:nvPicPr>
          <p:cNvPr id="17" name="bg object 1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541520" y="4398264"/>
            <a:ext cx="1176527" cy="585216"/>
          </a:xfrm>
          <a:prstGeom prst="rect">
            <a:avLst/>
          </a:prstGeom>
        </p:spPr>
      </p:pic>
      <p:pic>
        <p:nvPicPr>
          <p:cNvPr id="18" name="bg object 1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523488" y="728472"/>
            <a:ext cx="2880360" cy="685800"/>
          </a:xfrm>
          <a:prstGeom prst="rect">
            <a:avLst/>
          </a:prstGeom>
        </p:spPr>
      </p:pic>
      <p:pic>
        <p:nvPicPr>
          <p:cNvPr id="19" name="bg object 19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5690615" y="6016752"/>
            <a:ext cx="548640" cy="481583"/>
          </a:xfrm>
          <a:prstGeom prst="rect">
            <a:avLst/>
          </a:prstGeom>
        </p:spPr>
      </p:pic>
      <p:pic>
        <p:nvPicPr>
          <p:cNvPr id="20" name="bg object 20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4712208" y="5702807"/>
            <a:ext cx="82296" cy="350520"/>
          </a:xfrm>
          <a:prstGeom prst="rect">
            <a:avLst/>
          </a:prstGeom>
        </p:spPr>
      </p:pic>
      <p:pic>
        <p:nvPicPr>
          <p:cNvPr id="21" name="bg object 21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4812792" y="5699759"/>
            <a:ext cx="91439" cy="344424"/>
          </a:xfrm>
          <a:prstGeom prst="rect">
            <a:avLst/>
          </a:prstGeom>
        </p:spPr>
      </p:pic>
      <p:pic>
        <p:nvPicPr>
          <p:cNvPr id="22" name="bg object 22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4712208" y="5175503"/>
            <a:ext cx="82296" cy="347472"/>
          </a:xfrm>
          <a:prstGeom prst="rect">
            <a:avLst/>
          </a:prstGeom>
        </p:spPr>
      </p:pic>
      <p:pic>
        <p:nvPicPr>
          <p:cNvPr id="23" name="bg object 23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4812792" y="5166359"/>
            <a:ext cx="91439" cy="350520"/>
          </a:xfrm>
          <a:prstGeom prst="rect">
            <a:avLst/>
          </a:prstGeom>
        </p:spPr>
      </p:pic>
      <p:pic>
        <p:nvPicPr>
          <p:cNvPr id="24" name="bg object 24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4547615" y="3444240"/>
            <a:ext cx="246888" cy="771144"/>
          </a:xfrm>
          <a:prstGeom prst="rect">
            <a:avLst/>
          </a:prstGeom>
        </p:spPr>
      </p:pic>
      <p:pic>
        <p:nvPicPr>
          <p:cNvPr id="25" name="bg object 25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4812791" y="3429000"/>
            <a:ext cx="256031" cy="777240"/>
          </a:xfrm>
          <a:prstGeom prst="rect">
            <a:avLst/>
          </a:prstGeom>
        </p:spPr>
      </p:pic>
      <p:pic>
        <p:nvPicPr>
          <p:cNvPr id="26" name="bg object 26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4282440" y="2660903"/>
            <a:ext cx="512063" cy="576072"/>
          </a:xfrm>
          <a:prstGeom prst="rect">
            <a:avLst/>
          </a:prstGeom>
        </p:spPr>
      </p:pic>
      <p:pic>
        <p:nvPicPr>
          <p:cNvPr id="27" name="bg object 27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4812792" y="2654807"/>
            <a:ext cx="512063" cy="576072"/>
          </a:xfrm>
          <a:prstGeom prst="rect">
            <a:avLst/>
          </a:prstGeom>
        </p:spPr>
      </p:pic>
      <p:pic>
        <p:nvPicPr>
          <p:cNvPr id="28" name="bg object 28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3294888" y="1941576"/>
            <a:ext cx="713231" cy="673608"/>
          </a:xfrm>
          <a:prstGeom prst="rect">
            <a:avLst/>
          </a:prstGeom>
        </p:spPr>
      </p:pic>
      <p:pic>
        <p:nvPicPr>
          <p:cNvPr id="29" name="bg object 29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5590032" y="1914144"/>
            <a:ext cx="740663" cy="658368"/>
          </a:xfrm>
          <a:prstGeom prst="rect">
            <a:avLst/>
          </a:prstGeom>
        </p:spPr>
      </p:pic>
      <p:pic>
        <p:nvPicPr>
          <p:cNvPr id="30" name="bg object 30"/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2837688" y="536448"/>
            <a:ext cx="1033272" cy="320040"/>
          </a:xfrm>
          <a:prstGeom prst="rect">
            <a:avLst/>
          </a:prstGeom>
        </p:spPr>
      </p:pic>
      <p:pic>
        <p:nvPicPr>
          <p:cNvPr id="31" name="bg object 31"/>
          <p:cNvPicPr/>
          <p:nvPr/>
        </p:nvPicPr>
        <p:blipFill>
          <a:blip r:embed="rId17" cstate="print"/>
          <a:stretch>
            <a:fillRect/>
          </a:stretch>
        </p:blipFill>
        <p:spPr>
          <a:xfrm>
            <a:off x="5772911" y="536448"/>
            <a:ext cx="1746504" cy="164592"/>
          </a:xfrm>
          <a:prstGeom prst="rect">
            <a:avLst/>
          </a:prstGeom>
        </p:spPr>
      </p:pic>
      <p:pic>
        <p:nvPicPr>
          <p:cNvPr id="32" name="bg object 32"/>
          <p:cNvPicPr/>
          <p:nvPr/>
        </p:nvPicPr>
        <p:blipFill>
          <a:blip r:embed="rId18" cstate="print"/>
          <a:stretch>
            <a:fillRect/>
          </a:stretch>
        </p:blipFill>
        <p:spPr>
          <a:xfrm>
            <a:off x="2929127" y="2462783"/>
            <a:ext cx="3749040" cy="179831"/>
          </a:xfrm>
          <a:prstGeom prst="rect">
            <a:avLst/>
          </a:prstGeom>
        </p:spPr>
      </p:pic>
      <p:pic>
        <p:nvPicPr>
          <p:cNvPr id="33" name="bg object 33"/>
          <p:cNvPicPr/>
          <p:nvPr/>
        </p:nvPicPr>
        <p:blipFill>
          <a:blip r:embed="rId19" cstate="print"/>
          <a:stretch>
            <a:fillRect/>
          </a:stretch>
        </p:blipFill>
        <p:spPr>
          <a:xfrm>
            <a:off x="6303264" y="6717792"/>
            <a:ext cx="588263" cy="112776"/>
          </a:xfrm>
          <a:prstGeom prst="rect">
            <a:avLst/>
          </a:prstGeom>
        </p:spPr>
      </p:pic>
      <p:pic>
        <p:nvPicPr>
          <p:cNvPr id="34" name="bg object 34"/>
          <p:cNvPicPr/>
          <p:nvPr/>
        </p:nvPicPr>
        <p:blipFill>
          <a:blip r:embed="rId20" cstate="print"/>
          <a:stretch>
            <a:fillRect/>
          </a:stretch>
        </p:blipFill>
        <p:spPr>
          <a:xfrm>
            <a:off x="2365248" y="2276855"/>
            <a:ext cx="4422647" cy="198120"/>
          </a:xfrm>
          <a:prstGeom prst="rect">
            <a:avLst/>
          </a:prstGeom>
        </p:spPr>
      </p:pic>
      <p:pic>
        <p:nvPicPr>
          <p:cNvPr id="35" name="bg object 35"/>
          <p:cNvPicPr/>
          <p:nvPr/>
        </p:nvPicPr>
        <p:blipFill>
          <a:blip r:embed="rId21" cstate="print"/>
          <a:stretch>
            <a:fillRect/>
          </a:stretch>
        </p:blipFill>
        <p:spPr>
          <a:xfrm>
            <a:off x="3157727" y="1295400"/>
            <a:ext cx="347472" cy="97535"/>
          </a:xfrm>
          <a:prstGeom prst="rect">
            <a:avLst/>
          </a:prstGeom>
        </p:spPr>
      </p:pic>
      <p:pic>
        <p:nvPicPr>
          <p:cNvPr id="36" name="bg object 36"/>
          <p:cNvPicPr/>
          <p:nvPr/>
        </p:nvPicPr>
        <p:blipFill>
          <a:blip r:embed="rId22" cstate="print"/>
          <a:stretch>
            <a:fillRect/>
          </a:stretch>
        </p:blipFill>
        <p:spPr>
          <a:xfrm>
            <a:off x="2746248" y="1898904"/>
            <a:ext cx="4050791" cy="344424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014475" y="953515"/>
            <a:ext cx="8029448" cy="6350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000" b="0" i="0">
                <a:solidFill>
                  <a:schemeClr val="tx1"/>
                </a:solidFill>
                <a:latin typeface="Calibri" panose="020F0502020204030204"/>
                <a:cs typeface="Calibri" panose="020F0502020204030204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221739" y="1749475"/>
            <a:ext cx="7680959" cy="537273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 b="0" i="0">
                <a:solidFill>
                  <a:schemeClr val="tx1"/>
                </a:solidFill>
                <a:latin typeface="Calibri" panose="020F0502020204030204"/>
                <a:cs typeface="Calibri" panose="020F0502020204030204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419856" y="7228332"/>
            <a:ext cx="3218688" cy="3886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502920" y="7228332"/>
            <a:ext cx="2313432" cy="3886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7242048" y="7228332"/>
            <a:ext cx="2313432" cy="3886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2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23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24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698494" y="2937762"/>
            <a:ext cx="4657725" cy="696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400" spc="-45" dirty="0"/>
              <a:t>Von</a:t>
            </a:r>
            <a:r>
              <a:rPr sz="4400" spc="-229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4400" spc="-10" dirty="0"/>
              <a:t>Gierke's</a:t>
            </a:r>
            <a:r>
              <a:rPr sz="4400" spc="-229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4400" spc="-10" dirty="0"/>
              <a:t>disease</a:t>
            </a:r>
            <a:endParaRPr sz="4400">
              <a:latin typeface="Times New Roman" panose="02020603050405020304"/>
              <a:cs typeface="Times New Roman" panose="02020603050405020304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876800" y="5073015"/>
            <a:ext cx="3838575" cy="1472565"/>
          </a:xfrm>
          <a:prstGeom prst="rect">
            <a:avLst/>
          </a:prstGeom>
        </p:spPr>
        <p:txBody>
          <a:bodyPr vert="horz" wrap="square" lIns="0" tIns="12065" rIns="0" bIns="0" rtlCol="0">
            <a:no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lang="en-IN" altLang="en-US" sz="2500">
                <a:latin typeface="Calibri" panose="020F0502020204030204"/>
                <a:cs typeface="Calibri" panose="020F0502020204030204"/>
              </a:rPr>
              <a:t>Dr KR Gopala krishnan</a:t>
            </a:r>
            <a:endParaRPr lang="en-IN" altLang="en-US" sz="2500">
              <a:latin typeface="Calibri" panose="020F0502020204030204"/>
              <a:cs typeface="Calibri" panose="020F0502020204030204"/>
            </a:endParaRPr>
          </a:p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lang="en-IN" altLang="en-US" sz="2500">
                <a:latin typeface="Calibri" panose="020F0502020204030204"/>
                <a:cs typeface="Calibri" panose="020F0502020204030204"/>
              </a:rPr>
              <a:t>3rd year PG resident</a:t>
            </a:r>
            <a:endParaRPr lang="en-IN" altLang="en-US" sz="2500">
              <a:latin typeface="Calibri" panose="020F0502020204030204"/>
              <a:cs typeface="Calibri" panose="020F0502020204030204"/>
            </a:endParaRPr>
          </a:p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lang="en-IN" altLang="en-US" sz="2500">
                <a:latin typeface="Calibri" panose="020F0502020204030204"/>
                <a:cs typeface="Calibri" panose="020F0502020204030204"/>
              </a:rPr>
              <a:t>Biochemistry Department</a:t>
            </a:r>
            <a:endParaRPr lang="en-IN" altLang="en-US" sz="2500">
              <a:latin typeface="Calibri" panose="020F0502020204030204"/>
              <a:cs typeface="Calibri" panose="020F0502020204030204"/>
            </a:endParaRPr>
          </a:p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lang="en-IN" altLang="en-US" sz="2500">
                <a:latin typeface="Calibri" panose="020F0502020204030204"/>
                <a:cs typeface="Calibri" panose="020F0502020204030204"/>
              </a:rPr>
              <a:t>GMC Bhavnagar</a:t>
            </a:r>
            <a:endParaRPr lang="en-IN" altLang="en-US" sz="2500">
              <a:latin typeface="Calibri" panose="020F0502020204030204"/>
              <a:cs typeface="Calibri" panose="020F0502020204030204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14475" y="953515"/>
            <a:ext cx="8029448" cy="615315"/>
          </a:xfrm>
        </p:spPr>
        <p:txBody>
          <a:bodyPr/>
          <a:p>
            <a:r>
              <a:rPr lang="en-IN" altLang="en-US"/>
              <a:t>Treatment</a:t>
            </a:r>
            <a:endParaRPr lang="en-I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0390" y="1749425"/>
            <a:ext cx="9124315" cy="4716145"/>
          </a:xfrm>
        </p:spPr>
        <p:txBody>
          <a:bodyPr wrap="square">
            <a:noAutofit/>
          </a:bodyPr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/>
              <a:t>Diet and lifestyle changes</a:t>
            </a:r>
            <a:endParaRPr lang="en-US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/>
              <a:t>Fasting should be avoided, and frequent small feeds</a:t>
            </a:r>
            <a:r>
              <a:rPr lang="en-IN" altLang="en-US"/>
              <a:t>          (2-3hrly)</a:t>
            </a:r>
            <a:r>
              <a:rPr lang="en-US"/>
              <a:t> rich in complex carbohydrates along with fiber is recommended.</a:t>
            </a:r>
            <a:endParaRPr lang="en-US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/>
              <a:t>Carbohydrates should make up for 60% to 70% calories.</a:t>
            </a:r>
            <a:endParaRPr lang="en-US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/>
              <a:t>Fructose and galactose are not metabolized </a:t>
            </a:r>
            <a:endParaRPr lang="en-US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>
                <a:sym typeface="+mn-ea"/>
              </a:rPr>
              <a:t>1.6 gm of cornstarch per kg body weight every 3 to 4 hours is recommended</a:t>
            </a:r>
            <a:r>
              <a:rPr lang="en-IN" altLang="en-US">
                <a:sym typeface="+mn-ea"/>
              </a:rPr>
              <a:t>.</a:t>
            </a:r>
            <a:endParaRPr lang="en-IN" altLang="en-US">
              <a:sym typeface="+mn-ea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>
                <a:sym typeface="+mn-ea"/>
              </a:rPr>
              <a:t>Oral citrate or bicarbonate </a:t>
            </a:r>
            <a:r>
              <a:rPr lang="en-IN" altLang="en-US">
                <a:sym typeface="+mn-ea"/>
              </a:rPr>
              <a:t>- </a:t>
            </a:r>
            <a:r>
              <a:rPr lang="en-US">
                <a:sym typeface="+mn-ea"/>
              </a:rPr>
              <a:t>persistent lactic acidosis. </a:t>
            </a:r>
            <a:endParaRPr lang="en-US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>
                <a:sym typeface="+mn-ea"/>
              </a:rPr>
              <a:t>Allopurinol reduces uric acid levels </a:t>
            </a:r>
            <a:endParaRPr lang="en-US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IN" altLang="en-US">
                <a:sym typeface="+mn-ea"/>
              </a:rPr>
              <a:t>Statins</a:t>
            </a:r>
            <a:endParaRPr lang="en-US"/>
          </a:p>
          <a:p>
            <a:endParaRPr lang="en-US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186555" y="3810000"/>
            <a:ext cx="1603375" cy="430530"/>
          </a:xfrm>
        </p:spPr>
        <p:txBody>
          <a:bodyPr wrap="square"/>
          <a:p>
            <a:r>
              <a:rPr lang="en-IN" altLang="en-US"/>
              <a:t>Thank You</a:t>
            </a:r>
            <a:endParaRPr lang="en-IN" alt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="0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89685">
              <a:lnSpc>
                <a:spcPct val="100000"/>
              </a:lnSpc>
              <a:spcBef>
                <a:spcPts val="100"/>
              </a:spcBef>
            </a:pPr>
            <a:r>
              <a:rPr sz="4400" dirty="0"/>
              <a:t>Glucose</a:t>
            </a:r>
            <a:r>
              <a:rPr sz="4400" spc="-22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4400" spc="-25" dirty="0"/>
              <a:t>-</a:t>
            </a:r>
            <a:r>
              <a:rPr sz="4400" spc="-10" dirty="0"/>
              <a:t>6-Phosphatase</a:t>
            </a:r>
            <a:endParaRPr sz="4400">
              <a:latin typeface="Times New Roman" panose="02020603050405020304"/>
              <a:cs typeface="Times New Roman" panose="02020603050405020304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764539" y="2064511"/>
            <a:ext cx="8460740" cy="42602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4965" marR="1161415" indent="-342900">
              <a:lnSpc>
                <a:spcPct val="100000"/>
              </a:lnSpc>
              <a:spcBef>
                <a:spcPts val="100"/>
              </a:spcBef>
              <a:buFont typeface="Arial MT"/>
              <a:buChar char="•"/>
              <a:tabLst>
                <a:tab pos="354965" algn="l"/>
              </a:tabLst>
            </a:pPr>
            <a:r>
              <a:rPr lang="en-IN" altLang="en-US" sz="3200" dirty="0">
                <a:latin typeface="Calibri" panose="020F0502020204030204"/>
                <a:cs typeface="Calibri" panose="020F0502020204030204"/>
              </a:rPr>
              <a:t>G6PC gene mutation</a:t>
            </a:r>
            <a:endParaRPr lang="en-IN" altLang="en-US" sz="3200" dirty="0">
              <a:latin typeface="Calibri" panose="020F0502020204030204"/>
              <a:cs typeface="Calibri" panose="020F0502020204030204"/>
            </a:endParaRPr>
          </a:p>
          <a:p>
            <a:pPr marL="354965" marR="1161415" indent="-342900">
              <a:lnSpc>
                <a:spcPct val="100000"/>
              </a:lnSpc>
              <a:spcBef>
                <a:spcPts val="100"/>
              </a:spcBef>
              <a:buFont typeface="Arial MT"/>
              <a:buChar char="•"/>
              <a:tabLst>
                <a:tab pos="354965" algn="l"/>
              </a:tabLst>
            </a:pPr>
            <a:r>
              <a:rPr sz="3200" dirty="0">
                <a:latin typeface="Calibri" panose="020F0502020204030204"/>
                <a:cs typeface="Calibri" panose="020F0502020204030204"/>
              </a:rPr>
              <a:t>Glucose</a:t>
            </a:r>
            <a:r>
              <a:rPr sz="3200" spc="-13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latin typeface="Calibri" panose="020F0502020204030204"/>
                <a:cs typeface="Calibri" panose="020F0502020204030204"/>
              </a:rPr>
              <a:t>6</a:t>
            </a:r>
            <a:r>
              <a:rPr sz="3200" spc="-14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spc="-10" dirty="0">
                <a:latin typeface="Calibri" panose="020F0502020204030204"/>
                <a:cs typeface="Calibri" panose="020F0502020204030204"/>
              </a:rPr>
              <a:t>Phosphatase</a:t>
            </a:r>
            <a:r>
              <a:rPr sz="3200" spc="-114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latin typeface="Calibri" panose="020F0502020204030204"/>
                <a:cs typeface="Calibri" panose="020F0502020204030204"/>
              </a:rPr>
              <a:t>is</a:t>
            </a:r>
            <a:r>
              <a:rPr sz="3200" spc="-13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spc="-10" dirty="0">
                <a:latin typeface="Calibri" panose="020F0502020204030204"/>
                <a:cs typeface="Calibri" panose="020F0502020204030204"/>
              </a:rPr>
              <a:t>require</a:t>
            </a:r>
            <a:r>
              <a:rPr sz="3200" spc="-14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spc="-25" dirty="0">
                <a:latin typeface="Calibri" panose="020F0502020204030204"/>
                <a:cs typeface="Calibri" panose="020F0502020204030204"/>
              </a:rPr>
              <a:t>in</a:t>
            </a:r>
            <a:r>
              <a:rPr sz="3200" spc="-2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spc="-10" dirty="0">
                <a:latin typeface="Calibri" panose="020F0502020204030204"/>
                <a:cs typeface="Calibri" panose="020F0502020204030204"/>
              </a:rPr>
              <a:t>gluconeogenesis</a:t>
            </a:r>
            <a:r>
              <a:rPr sz="3200" spc="-12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latin typeface="Calibri" panose="020F0502020204030204"/>
                <a:cs typeface="Calibri" panose="020F0502020204030204"/>
              </a:rPr>
              <a:t>as</a:t>
            </a:r>
            <a:r>
              <a:rPr sz="3200" spc="-10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latin typeface="Calibri" panose="020F0502020204030204"/>
                <a:cs typeface="Calibri" panose="020F0502020204030204"/>
              </a:rPr>
              <a:t>well</a:t>
            </a:r>
            <a:r>
              <a:rPr sz="3200" spc="-12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latin typeface="Calibri" panose="020F0502020204030204"/>
                <a:cs typeface="Calibri" panose="020F0502020204030204"/>
              </a:rPr>
              <a:t>as</a:t>
            </a:r>
            <a:r>
              <a:rPr sz="3200" spc="-10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spc="-10" dirty="0">
                <a:latin typeface="Calibri" panose="020F0502020204030204"/>
                <a:cs typeface="Calibri" panose="020F0502020204030204"/>
              </a:rPr>
              <a:t>glycogenolysis.</a:t>
            </a:r>
            <a:endParaRPr sz="3200">
              <a:latin typeface="Calibri" panose="020F0502020204030204"/>
              <a:cs typeface="Calibri" panose="020F0502020204030204"/>
            </a:endParaRPr>
          </a:p>
          <a:p>
            <a:pPr marL="354965" indent="-342265">
              <a:lnSpc>
                <a:spcPct val="100000"/>
              </a:lnSpc>
              <a:spcBef>
                <a:spcPts val="770"/>
              </a:spcBef>
              <a:buFont typeface="Arial MT"/>
              <a:buChar char="•"/>
              <a:tabLst>
                <a:tab pos="354965" algn="l"/>
              </a:tabLst>
            </a:pPr>
            <a:r>
              <a:rPr sz="3200" dirty="0">
                <a:latin typeface="Calibri" panose="020F0502020204030204"/>
                <a:cs typeface="Calibri" panose="020F0502020204030204"/>
              </a:rPr>
              <a:t>It</a:t>
            </a:r>
            <a:r>
              <a:rPr sz="3200" spc="-14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spc="-10" dirty="0">
                <a:latin typeface="Calibri" panose="020F0502020204030204"/>
                <a:cs typeface="Calibri" panose="020F0502020204030204"/>
              </a:rPr>
              <a:t>convert</a:t>
            </a:r>
            <a:r>
              <a:rPr sz="3200" spc="-15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spc="-20" dirty="0">
                <a:latin typeface="Calibri" panose="020F0502020204030204"/>
                <a:cs typeface="Calibri" panose="020F0502020204030204"/>
              </a:rPr>
              <a:t>Glucose-6-</a:t>
            </a:r>
            <a:r>
              <a:rPr sz="3200" spc="-10" dirty="0">
                <a:latin typeface="Calibri" panose="020F0502020204030204"/>
                <a:cs typeface="Calibri" panose="020F0502020204030204"/>
              </a:rPr>
              <a:t>phosphate</a:t>
            </a:r>
            <a:r>
              <a:rPr sz="3200" spc="-114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latin typeface="Calibri" panose="020F0502020204030204"/>
                <a:cs typeface="Calibri" panose="020F0502020204030204"/>
              </a:rPr>
              <a:t>into</a:t>
            </a:r>
            <a:r>
              <a:rPr sz="3200" spc="-13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spc="-10" dirty="0">
                <a:latin typeface="Calibri" panose="020F0502020204030204"/>
                <a:cs typeface="Calibri" panose="020F0502020204030204"/>
              </a:rPr>
              <a:t>glucose.</a:t>
            </a:r>
            <a:endParaRPr sz="3200">
              <a:latin typeface="Calibri" panose="020F0502020204030204"/>
              <a:cs typeface="Calibri" panose="020F0502020204030204"/>
            </a:endParaRPr>
          </a:p>
          <a:p>
            <a:pPr marL="354965" marR="92075" indent="-342900">
              <a:lnSpc>
                <a:spcPct val="100000"/>
              </a:lnSpc>
              <a:spcBef>
                <a:spcPts val="770"/>
              </a:spcBef>
              <a:buFont typeface="Arial MT"/>
              <a:buChar char="•"/>
              <a:tabLst>
                <a:tab pos="354965" algn="l"/>
              </a:tabLst>
            </a:pPr>
            <a:r>
              <a:rPr sz="3200" spc="-10" dirty="0">
                <a:latin typeface="Calibri" panose="020F0502020204030204"/>
                <a:cs typeface="Calibri" panose="020F0502020204030204"/>
              </a:rPr>
              <a:t>Physiologically</a:t>
            </a:r>
            <a:r>
              <a:rPr sz="3200" spc="-14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spc="-10" dirty="0">
                <a:latin typeface="Calibri" panose="020F0502020204030204"/>
                <a:cs typeface="Calibri" panose="020F0502020204030204"/>
              </a:rPr>
              <a:t>,Glucose-</a:t>
            </a:r>
            <a:r>
              <a:rPr sz="3200" spc="-20" dirty="0">
                <a:latin typeface="Calibri" panose="020F0502020204030204"/>
                <a:cs typeface="Calibri" panose="020F0502020204030204"/>
              </a:rPr>
              <a:t>6-</a:t>
            </a:r>
            <a:r>
              <a:rPr sz="3200" spc="-10" dirty="0">
                <a:latin typeface="Calibri" panose="020F0502020204030204"/>
                <a:cs typeface="Calibri" panose="020F0502020204030204"/>
              </a:rPr>
              <a:t>phosphatase</a:t>
            </a:r>
            <a:r>
              <a:rPr sz="3200" spc="-12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latin typeface="Calibri" panose="020F0502020204030204"/>
                <a:cs typeface="Calibri" panose="020F0502020204030204"/>
              </a:rPr>
              <a:t>is</a:t>
            </a:r>
            <a:r>
              <a:rPr sz="3200" spc="-13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spc="-10" dirty="0">
                <a:latin typeface="Calibri" panose="020F0502020204030204"/>
                <a:cs typeface="Calibri" panose="020F0502020204030204"/>
              </a:rPr>
              <a:t>absent</a:t>
            </a:r>
            <a:r>
              <a:rPr sz="3200" spc="-1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latin typeface="Calibri" panose="020F0502020204030204"/>
                <a:cs typeface="Calibri" panose="020F0502020204030204"/>
              </a:rPr>
              <a:t>in</a:t>
            </a:r>
            <a:r>
              <a:rPr sz="3200" spc="-12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latin typeface="Calibri" panose="020F0502020204030204"/>
                <a:cs typeface="Calibri" panose="020F0502020204030204"/>
              </a:rPr>
              <a:t>muscle.</a:t>
            </a:r>
            <a:r>
              <a:rPr sz="3200" spc="-10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latin typeface="Calibri" panose="020F0502020204030204"/>
                <a:cs typeface="Calibri" panose="020F0502020204030204"/>
              </a:rPr>
              <a:t>It</a:t>
            </a:r>
            <a:r>
              <a:rPr sz="3200" spc="-10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latin typeface="Calibri" panose="020F0502020204030204"/>
                <a:cs typeface="Calibri" panose="020F0502020204030204"/>
              </a:rPr>
              <a:t>is</a:t>
            </a:r>
            <a:r>
              <a:rPr sz="3200" spc="-114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latin typeface="Calibri" panose="020F0502020204030204"/>
                <a:cs typeface="Calibri" panose="020F0502020204030204"/>
              </a:rPr>
              <a:t>only</a:t>
            </a:r>
            <a:r>
              <a:rPr sz="3200" spc="-10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spc="-10" dirty="0">
                <a:latin typeface="Calibri" panose="020F0502020204030204"/>
                <a:cs typeface="Calibri" panose="020F0502020204030204"/>
              </a:rPr>
              <a:t>present</a:t>
            </a:r>
            <a:r>
              <a:rPr sz="3200" spc="-13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latin typeface="Calibri" panose="020F0502020204030204"/>
                <a:cs typeface="Calibri" panose="020F0502020204030204"/>
              </a:rPr>
              <a:t>in</a:t>
            </a:r>
            <a:r>
              <a:rPr sz="3200" spc="-114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spc="-10" dirty="0">
                <a:latin typeface="Calibri" panose="020F0502020204030204"/>
                <a:cs typeface="Calibri" panose="020F0502020204030204"/>
              </a:rPr>
              <a:t>Liver.</a:t>
            </a:r>
            <a:endParaRPr sz="3200">
              <a:latin typeface="Calibri" panose="020F0502020204030204"/>
              <a:cs typeface="Calibri" panose="020F0502020204030204"/>
            </a:endParaRPr>
          </a:p>
          <a:p>
            <a:pPr marL="354965" marR="5080" indent="-342900">
              <a:lnSpc>
                <a:spcPct val="100000"/>
              </a:lnSpc>
              <a:spcBef>
                <a:spcPts val="765"/>
              </a:spcBef>
              <a:buFont typeface="Arial MT"/>
              <a:buChar char="•"/>
              <a:tabLst>
                <a:tab pos="354965" algn="l"/>
              </a:tabLst>
            </a:pPr>
            <a:r>
              <a:rPr sz="3200" dirty="0">
                <a:latin typeface="Calibri" panose="020F0502020204030204"/>
                <a:cs typeface="Calibri" panose="020F0502020204030204"/>
              </a:rPr>
              <a:t>Hense,</a:t>
            </a:r>
            <a:r>
              <a:rPr sz="3200" spc="-15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latin typeface="Calibri" panose="020F0502020204030204"/>
                <a:cs typeface="Calibri" panose="020F0502020204030204"/>
              </a:rPr>
              <a:t>liver</a:t>
            </a:r>
            <a:r>
              <a:rPr sz="3200" spc="-13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latin typeface="Calibri" panose="020F0502020204030204"/>
                <a:cs typeface="Calibri" panose="020F0502020204030204"/>
              </a:rPr>
              <a:t>help</a:t>
            </a:r>
            <a:r>
              <a:rPr sz="3200" spc="-14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latin typeface="Calibri" panose="020F0502020204030204"/>
                <a:cs typeface="Calibri" panose="020F0502020204030204"/>
              </a:rPr>
              <a:t>to</a:t>
            </a:r>
            <a:r>
              <a:rPr sz="3200" spc="-13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spc="-10" dirty="0">
                <a:latin typeface="Calibri" panose="020F0502020204030204"/>
                <a:cs typeface="Calibri" panose="020F0502020204030204"/>
              </a:rPr>
              <a:t>provide</a:t>
            </a:r>
            <a:r>
              <a:rPr sz="3200" spc="-14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latin typeface="Calibri" panose="020F0502020204030204"/>
                <a:cs typeface="Calibri" panose="020F0502020204030204"/>
              </a:rPr>
              <a:t>glucose</a:t>
            </a:r>
            <a:r>
              <a:rPr sz="3200" spc="-14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spc="-20" dirty="0">
                <a:latin typeface="Calibri" panose="020F0502020204030204"/>
                <a:cs typeface="Calibri" panose="020F0502020204030204"/>
              </a:rPr>
              <a:t>from</a:t>
            </a:r>
            <a:r>
              <a:rPr sz="3200" spc="-2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spc="-10" dirty="0">
                <a:latin typeface="Calibri" panose="020F0502020204030204"/>
                <a:cs typeface="Calibri" panose="020F0502020204030204"/>
              </a:rPr>
              <a:t>glycogen</a:t>
            </a:r>
            <a:r>
              <a:rPr sz="3200" spc="-14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latin typeface="Calibri" panose="020F0502020204030204"/>
                <a:cs typeface="Calibri" panose="020F0502020204030204"/>
              </a:rPr>
              <a:t>as</a:t>
            </a:r>
            <a:r>
              <a:rPr sz="3200" spc="-11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latin typeface="Calibri" panose="020F0502020204030204"/>
                <a:cs typeface="Calibri" panose="020F0502020204030204"/>
              </a:rPr>
              <a:t>well</a:t>
            </a:r>
            <a:r>
              <a:rPr sz="3200" spc="-12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latin typeface="Calibri" panose="020F0502020204030204"/>
                <a:cs typeface="Calibri" panose="020F0502020204030204"/>
              </a:rPr>
              <a:t>as</a:t>
            </a:r>
            <a:r>
              <a:rPr sz="3200" spc="-12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spc="-25" dirty="0">
                <a:latin typeface="Calibri" panose="020F0502020204030204"/>
                <a:cs typeface="Calibri" panose="020F0502020204030204"/>
              </a:rPr>
              <a:t>substrate</a:t>
            </a:r>
            <a:r>
              <a:rPr sz="3200" spc="-9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latin typeface="Calibri" panose="020F0502020204030204"/>
                <a:cs typeface="Calibri" panose="020F0502020204030204"/>
              </a:rPr>
              <a:t>of</a:t>
            </a:r>
            <a:r>
              <a:rPr sz="3200" spc="-12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spc="-10" dirty="0">
                <a:latin typeface="Calibri" panose="020F0502020204030204"/>
                <a:cs typeface="Calibri" panose="020F0502020204030204"/>
              </a:rPr>
              <a:t>gluconeogenesis.</a:t>
            </a:r>
            <a:endParaRPr sz="3200">
              <a:latin typeface="Calibri" panose="020F0502020204030204"/>
              <a:cs typeface="Calibri" panose="020F0502020204030204"/>
            </a:endParaRPr>
          </a:p>
        </p:txBody>
      </p:sp>
    </p:spTree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14475" y="953515"/>
            <a:ext cx="8029448" cy="615315"/>
          </a:xfrm>
        </p:spPr>
        <p:txBody>
          <a:bodyPr/>
          <a:p>
            <a:r>
              <a:rPr dirty="0">
                <a:sym typeface="+mn-ea"/>
              </a:rPr>
              <a:t>Glucose</a:t>
            </a:r>
            <a:r>
              <a:rPr spc="-225" dirty="0">
                <a:latin typeface="Times New Roman" panose="02020603050405020304"/>
                <a:cs typeface="Times New Roman" panose="02020603050405020304"/>
                <a:sym typeface="+mn-ea"/>
              </a:rPr>
              <a:t> </a:t>
            </a:r>
            <a:r>
              <a:rPr spc="-25" dirty="0">
                <a:sym typeface="+mn-ea"/>
              </a:rPr>
              <a:t>-</a:t>
            </a:r>
            <a:r>
              <a:rPr spc="-10" dirty="0">
                <a:sym typeface="+mn-ea"/>
              </a:rPr>
              <a:t>6-Phosphatase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2362200"/>
            <a:ext cx="8764905" cy="5355590"/>
          </a:xfrm>
        </p:spPr>
        <p:txBody>
          <a:bodyPr>
            <a:noAutofit/>
          </a:bodyPr>
          <a:p>
            <a:pPr marL="457200" marR="1161415" indent="-457200">
              <a:lnSpc>
                <a:spcPct val="100000"/>
              </a:lnSpc>
              <a:spcBef>
                <a:spcPts val="100"/>
              </a:spcBef>
              <a:buFont typeface="Arial" panose="020B0604020202020204" pitchFamily="34" charset="0"/>
              <a:buChar char="•"/>
              <a:tabLst>
                <a:tab pos="354965" algn="l"/>
              </a:tabLst>
            </a:pPr>
            <a:r>
              <a:rPr lang="en-IN" altLang="en-US" sz="3200" dirty="0">
                <a:latin typeface="Calibri" panose="020F0502020204030204" charset="0"/>
                <a:cs typeface="Calibri" panose="020F0502020204030204" charset="0"/>
                <a:sym typeface="+mn-ea"/>
              </a:rPr>
              <a:t>G6PC gene mutation</a:t>
            </a:r>
            <a:endParaRPr lang="en-IN" altLang="en-US" sz="3200" dirty="0">
              <a:latin typeface="Calibri" panose="020F0502020204030204" charset="0"/>
              <a:cs typeface="Calibri" panose="020F0502020204030204" charset="0"/>
            </a:endParaRPr>
          </a:p>
          <a:p>
            <a:pPr marL="457200" marR="1161415" indent="-457200">
              <a:lnSpc>
                <a:spcPct val="100000"/>
              </a:lnSpc>
              <a:spcBef>
                <a:spcPts val="100"/>
              </a:spcBef>
              <a:buFont typeface="Arial" panose="020B0604020202020204" pitchFamily="34" charset="0"/>
              <a:buChar char="•"/>
              <a:tabLst>
                <a:tab pos="354965" algn="l"/>
              </a:tabLst>
            </a:pPr>
            <a:r>
              <a:rPr sz="3200" dirty="0">
                <a:latin typeface="Calibri" panose="020F0502020204030204" charset="0"/>
                <a:cs typeface="Calibri" panose="020F0502020204030204" charset="0"/>
                <a:sym typeface="+mn-ea"/>
              </a:rPr>
              <a:t>Glucose</a:t>
            </a:r>
            <a:r>
              <a:rPr sz="3200" spc="-135" dirty="0">
                <a:latin typeface="Calibri" panose="020F0502020204030204" charset="0"/>
                <a:cs typeface="Calibri" panose="020F0502020204030204" charset="0"/>
                <a:sym typeface="+mn-ea"/>
              </a:rPr>
              <a:t> </a:t>
            </a:r>
            <a:r>
              <a:rPr sz="3200" dirty="0">
                <a:latin typeface="Calibri" panose="020F0502020204030204" charset="0"/>
                <a:cs typeface="Calibri" panose="020F0502020204030204" charset="0"/>
                <a:sym typeface="+mn-ea"/>
              </a:rPr>
              <a:t>6</a:t>
            </a:r>
            <a:r>
              <a:rPr sz="3200" spc="-140" dirty="0">
                <a:latin typeface="Calibri" panose="020F0502020204030204" charset="0"/>
                <a:cs typeface="Calibri" panose="020F0502020204030204" charset="0"/>
                <a:sym typeface="+mn-ea"/>
              </a:rPr>
              <a:t> </a:t>
            </a:r>
            <a:r>
              <a:rPr sz="3200" spc="-10" dirty="0">
                <a:latin typeface="Calibri" panose="020F0502020204030204" charset="0"/>
                <a:cs typeface="Calibri" panose="020F0502020204030204" charset="0"/>
                <a:sym typeface="+mn-ea"/>
              </a:rPr>
              <a:t>Phosphatase</a:t>
            </a:r>
            <a:r>
              <a:rPr sz="3200" spc="-114" dirty="0">
                <a:latin typeface="Calibri" panose="020F0502020204030204" charset="0"/>
                <a:cs typeface="Calibri" panose="020F0502020204030204" charset="0"/>
                <a:sym typeface="+mn-ea"/>
              </a:rPr>
              <a:t> </a:t>
            </a:r>
            <a:r>
              <a:rPr sz="3200" dirty="0">
                <a:latin typeface="Calibri" panose="020F0502020204030204" charset="0"/>
                <a:cs typeface="Calibri" panose="020F0502020204030204" charset="0"/>
                <a:sym typeface="+mn-ea"/>
              </a:rPr>
              <a:t>is</a:t>
            </a:r>
            <a:r>
              <a:rPr sz="3200" spc="-130" dirty="0">
                <a:latin typeface="Calibri" panose="020F0502020204030204" charset="0"/>
                <a:cs typeface="Calibri" panose="020F0502020204030204" charset="0"/>
                <a:sym typeface="+mn-ea"/>
              </a:rPr>
              <a:t> </a:t>
            </a:r>
            <a:r>
              <a:rPr sz="3200" spc="-10" dirty="0">
                <a:latin typeface="Calibri" panose="020F0502020204030204" charset="0"/>
                <a:cs typeface="Calibri" panose="020F0502020204030204" charset="0"/>
                <a:sym typeface="+mn-ea"/>
              </a:rPr>
              <a:t>require</a:t>
            </a:r>
            <a:r>
              <a:rPr sz="3200" spc="-145" dirty="0">
                <a:latin typeface="Calibri" panose="020F0502020204030204" charset="0"/>
                <a:cs typeface="Calibri" panose="020F0502020204030204" charset="0"/>
                <a:sym typeface="+mn-ea"/>
              </a:rPr>
              <a:t> </a:t>
            </a:r>
            <a:r>
              <a:rPr sz="3200" spc="-25" dirty="0">
                <a:latin typeface="Calibri" panose="020F0502020204030204" charset="0"/>
                <a:cs typeface="Calibri" panose="020F0502020204030204" charset="0"/>
                <a:sym typeface="+mn-ea"/>
              </a:rPr>
              <a:t>in </a:t>
            </a:r>
            <a:r>
              <a:rPr sz="3200" spc="-10" dirty="0">
                <a:latin typeface="Calibri" panose="020F0502020204030204" charset="0"/>
                <a:cs typeface="Calibri" panose="020F0502020204030204" charset="0"/>
                <a:sym typeface="+mn-ea"/>
              </a:rPr>
              <a:t>gluconeogenesis</a:t>
            </a:r>
            <a:r>
              <a:rPr sz="3200" spc="-125" dirty="0">
                <a:latin typeface="Calibri" panose="020F0502020204030204" charset="0"/>
                <a:cs typeface="Calibri" panose="020F0502020204030204" charset="0"/>
                <a:sym typeface="+mn-ea"/>
              </a:rPr>
              <a:t> </a:t>
            </a:r>
            <a:r>
              <a:rPr sz="3200" dirty="0">
                <a:latin typeface="Calibri" panose="020F0502020204030204" charset="0"/>
                <a:cs typeface="Calibri" panose="020F0502020204030204" charset="0"/>
                <a:sym typeface="+mn-ea"/>
              </a:rPr>
              <a:t>as</a:t>
            </a:r>
            <a:r>
              <a:rPr sz="3200" spc="-105" dirty="0">
                <a:latin typeface="Calibri" panose="020F0502020204030204" charset="0"/>
                <a:cs typeface="Calibri" panose="020F0502020204030204" charset="0"/>
                <a:sym typeface="+mn-ea"/>
              </a:rPr>
              <a:t> </a:t>
            </a:r>
            <a:r>
              <a:rPr sz="3200" dirty="0">
                <a:latin typeface="Calibri" panose="020F0502020204030204" charset="0"/>
                <a:cs typeface="Calibri" panose="020F0502020204030204" charset="0"/>
                <a:sym typeface="+mn-ea"/>
              </a:rPr>
              <a:t>well</a:t>
            </a:r>
            <a:r>
              <a:rPr sz="3200" spc="-125" dirty="0">
                <a:latin typeface="Calibri" panose="020F0502020204030204" charset="0"/>
                <a:cs typeface="Calibri" panose="020F0502020204030204" charset="0"/>
                <a:sym typeface="+mn-ea"/>
              </a:rPr>
              <a:t> </a:t>
            </a:r>
            <a:r>
              <a:rPr sz="3200" dirty="0">
                <a:latin typeface="Calibri" panose="020F0502020204030204" charset="0"/>
                <a:cs typeface="Calibri" panose="020F0502020204030204" charset="0"/>
                <a:sym typeface="+mn-ea"/>
              </a:rPr>
              <a:t>as</a:t>
            </a:r>
            <a:r>
              <a:rPr sz="3200" spc="-100" dirty="0">
                <a:latin typeface="Calibri" panose="020F0502020204030204" charset="0"/>
                <a:cs typeface="Calibri" panose="020F0502020204030204" charset="0"/>
                <a:sym typeface="+mn-ea"/>
              </a:rPr>
              <a:t> </a:t>
            </a:r>
            <a:r>
              <a:rPr sz="3200" spc="-10" dirty="0">
                <a:latin typeface="Calibri" panose="020F0502020204030204" charset="0"/>
                <a:cs typeface="Calibri" panose="020F0502020204030204" charset="0"/>
                <a:sym typeface="+mn-ea"/>
              </a:rPr>
              <a:t>glycogenolysis.</a:t>
            </a:r>
            <a:endParaRPr sz="3200">
              <a:latin typeface="Calibri" panose="020F0502020204030204" charset="0"/>
              <a:cs typeface="Calibri" panose="020F0502020204030204" charset="0"/>
            </a:endParaRPr>
          </a:p>
          <a:p>
            <a:pPr marL="457200" indent="-457200">
              <a:lnSpc>
                <a:spcPct val="100000"/>
              </a:lnSpc>
              <a:spcBef>
                <a:spcPts val="770"/>
              </a:spcBef>
              <a:buFont typeface="Arial" panose="020B0604020202020204" pitchFamily="34" charset="0"/>
              <a:buChar char="•"/>
              <a:tabLst>
                <a:tab pos="354965" algn="l"/>
              </a:tabLst>
            </a:pPr>
            <a:r>
              <a:rPr sz="3200" dirty="0">
                <a:latin typeface="Calibri" panose="020F0502020204030204" charset="0"/>
                <a:cs typeface="Calibri" panose="020F0502020204030204" charset="0"/>
                <a:sym typeface="+mn-ea"/>
              </a:rPr>
              <a:t>It</a:t>
            </a:r>
            <a:r>
              <a:rPr sz="3200" spc="-140" dirty="0">
                <a:latin typeface="Calibri" panose="020F0502020204030204" charset="0"/>
                <a:cs typeface="Calibri" panose="020F0502020204030204" charset="0"/>
                <a:sym typeface="+mn-ea"/>
              </a:rPr>
              <a:t> </a:t>
            </a:r>
            <a:r>
              <a:rPr sz="3200" spc="-10" dirty="0">
                <a:latin typeface="Calibri" panose="020F0502020204030204" charset="0"/>
                <a:cs typeface="Calibri" panose="020F0502020204030204" charset="0"/>
                <a:sym typeface="+mn-ea"/>
              </a:rPr>
              <a:t>convert</a:t>
            </a:r>
            <a:r>
              <a:rPr sz="3200" spc="-155" dirty="0">
                <a:latin typeface="Calibri" panose="020F0502020204030204" charset="0"/>
                <a:cs typeface="Calibri" panose="020F0502020204030204" charset="0"/>
                <a:sym typeface="+mn-ea"/>
              </a:rPr>
              <a:t> </a:t>
            </a:r>
            <a:r>
              <a:rPr sz="3200" spc="-20" dirty="0">
                <a:latin typeface="Calibri" panose="020F0502020204030204" charset="0"/>
                <a:cs typeface="Calibri" panose="020F0502020204030204" charset="0"/>
                <a:sym typeface="+mn-ea"/>
              </a:rPr>
              <a:t>Glucose-6-</a:t>
            </a:r>
            <a:r>
              <a:rPr sz="3200" spc="-10" dirty="0">
                <a:latin typeface="Calibri" panose="020F0502020204030204" charset="0"/>
                <a:cs typeface="Calibri" panose="020F0502020204030204" charset="0"/>
                <a:sym typeface="+mn-ea"/>
              </a:rPr>
              <a:t>phosphate</a:t>
            </a:r>
            <a:r>
              <a:rPr sz="3200" spc="-114" dirty="0">
                <a:latin typeface="Calibri" panose="020F0502020204030204" charset="0"/>
                <a:cs typeface="Calibri" panose="020F0502020204030204" charset="0"/>
                <a:sym typeface="+mn-ea"/>
              </a:rPr>
              <a:t> </a:t>
            </a:r>
            <a:r>
              <a:rPr sz="3200" dirty="0">
                <a:latin typeface="Calibri" panose="020F0502020204030204" charset="0"/>
                <a:cs typeface="Calibri" panose="020F0502020204030204" charset="0"/>
                <a:sym typeface="+mn-ea"/>
              </a:rPr>
              <a:t>into</a:t>
            </a:r>
            <a:r>
              <a:rPr sz="3200" spc="-135" dirty="0">
                <a:latin typeface="Calibri" panose="020F0502020204030204" charset="0"/>
                <a:cs typeface="Calibri" panose="020F0502020204030204" charset="0"/>
                <a:sym typeface="+mn-ea"/>
              </a:rPr>
              <a:t> </a:t>
            </a:r>
            <a:r>
              <a:rPr sz="3200" spc="-10" dirty="0">
                <a:latin typeface="Calibri" panose="020F0502020204030204" charset="0"/>
                <a:cs typeface="Calibri" panose="020F0502020204030204" charset="0"/>
                <a:sym typeface="+mn-ea"/>
              </a:rPr>
              <a:t>glucose.</a:t>
            </a:r>
            <a:endParaRPr sz="3200">
              <a:latin typeface="Calibri" panose="020F0502020204030204" charset="0"/>
              <a:cs typeface="Calibri" panose="020F0502020204030204" charset="0"/>
            </a:endParaRPr>
          </a:p>
          <a:p>
            <a:pPr marL="457200" marR="92075" indent="-457200">
              <a:lnSpc>
                <a:spcPct val="100000"/>
              </a:lnSpc>
              <a:spcBef>
                <a:spcPts val="770"/>
              </a:spcBef>
              <a:buFont typeface="Arial" panose="020B0604020202020204" pitchFamily="34" charset="0"/>
              <a:buChar char="•"/>
              <a:tabLst>
                <a:tab pos="354965" algn="l"/>
              </a:tabLst>
            </a:pPr>
            <a:r>
              <a:rPr sz="3200" spc="-10" dirty="0">
                <a:latin typeface="Calibri" panose="020F0502020204030204" charset="0"/>
                <a:cs typeface="Calibri" panose="020F0502020204030204" charset="0"/>
                <a:sym typeface="+mn-ea"/>
              </a:rPr>
              <a:t>Physiologically</a:t>
            </a:r>
            <a:r>
              <a:rPr sz="3200" spc="-145" dirty="0">
                <a:latin typeface="Calibri" panose="020F0502020204030204" charset="0"/>
                <a:cs typeface="Calibri" panose="020F0502020204030204" charset="0"/>
                <a:sym typeface="+mn-ea"/>
              </a:rPr>
              <a:t> </a:t>
            </a:r>
            <a:r>
              <a:rPr sz="3200" spc="-10" dirty="0">
                <a:latin typeface="Calibri" panose="020F0502020204030204" charset="0"/>
                <a:cs typeface="Calibri" panose="020F0502020204030204" charset="0"/>
                <a:sym typeface="+mn-ea"/>
              </a:rPr>
              <a:t>,Glucose-</a:t>
            </a:r>
            <a:r>
              <a:rPr sz="3200" spc="-20" dirty="0">
                <a:latin typeface="Calibri" panose="020F0502020204030204" charset="0"/>
                <a:cs typeface="Calibri" panose="020F0502020204030204" charset="0"/>
                <a:sym typeface="+mn-ea"/>
              </a:rPr>
              <a:t>6-</a:t>
            </a:r>
            <a:r>
              <a:rPr sz="3200" spc="-10" dirty="0">
                <a:latin typeface="Calibri" panose="020F0502020204030204" charset="0"/>
                <a:cs typeface="Calibri" panose="020F0502020204030204" charset="0"/>
                <a:sym typeface="+mn-ea"/>
              </a:rPr>
              <a:t>phosphatase</a:t>
            </a:r>
            <a:r>
              <a:rPr sz="3200" spc="-125" dirty="0">
                <a:latin typeface="Calibri" panose="020F0502020204030204" charset="0"/>
                <a:cs typeface="Calibri" panose="020F0502020204030204" charset="0"/>
                <a:sym typeface="+mn-ea"/>
              </a:rPr>
              <a:t> </a:t>
            </a:r>
            <a:r>
              <a:rPr sz="3200" dirty="0">
                <a:latin typeface="Calibri" panose="020F0502020204030204" charset="0"/>
                <a:cs typeface="Calibri" panose="020F0502020204030204" charset="0"/>
                <a:sym typeface="+mn-ea"/>
              </a:rPr>
              <a:t>is</a:t>
            </a:r>
            <a:r>
              <a:rPr sz="3200" spc="-135" dirty="0">
                <a:latin typeface="Calibri" panose="020F0502020204030204" charset="0"/>
                <a:cs typeface="Calibri" panose="020F0502020204030204" charset="0"/>
                <a:sym typeface="+mn-ea"/>
              </a:rPr>
              <a:t> </a:t>
            </a:r>
            <a:r>
              <a:rPr sz="3200" spc="-10" dirty="0">
                <a:latin typeface="Calibri" panose="020F0502020204030204" charset="0"/>
                <a:cs typeface="Calibri" panose="020F0502020204030204" charset="0"/>
                <a:sym typeface="+mn-ea"/>
              </a:rPr>
              <a:t>absent </a:t>
            </a:r>
            <a:r>
              <a:rPr sz="3200" dirty="0">
                <a:latin typeface="Calibri" panose="020F0502020204030204" charset="0"/>
                <a:cs typeface="Calibri" panose="020F0502020204030204" charset="0"/>
                <a:sym typeface="+mn-ea"/>
              </a:rPr>
              <a:t>in</a:t>
            </a:r>
            <a:r>
              <a:rPr sz="3200" spc="-125" dirty="0">
                <a:latin typeface="Calibri" panose="020F0502020204030204" charset="0"/>
                <a:cs typeface="Calibri" panose="020F0502020204030204" charset="0"/>
                <a:sym typeface="+mn-ea"/>
              </a:rPr>
              <a:t> </a:t>
            </a:r>
            <a:r>
              <a:rPr sz="3200" dirty="0">
                <a:latin typeface="Calibri" panose="020F0502020204030204" charset="0"/>
                <a:cs typeface="Calibri" panose="020F0502020204030204" charset="0"/>
                <a:sym typeface="+mn-ea"/>
              </a:rPr>
              <a:t>muscle.</a:t>
            </a:r>
            <a:r>
              <a:rPr sz="3200" spc="-105" dirty="0">
                <a:latin typeface="Calibri" panose="020F0502020204030204" charset="0"/>
                <a:cs typeface="Calibri" panose="020F0502020204030204" charset="0"/>
                <a:sym typeface="+mn-ea"/>
              </a:rPr>
              <a:t> </a:t>
            </a:r>
            <a:r>
              <a:rPr sz="3200" dirty="0">
                <a:latin typeface="Calibri" panose="020F0502020204030204" charset="0"/>
                <a:cs typeface="Calibri" panose="020F0502020204030204" charset="0"/>
                <a:sym typeface="+mn-ea"/>
              </a:rPr>
              <a:t>It</a:t>
            </a:r>
            <a:r>
              <a:rPr sz="3200" spc="-105" dirty="0">
                <a:latin typeface="Calibri" panose="020F0502020204030204" charset="0"/>
                <a:cs typeface="Calibri" panose="020F0502020204030204" charset="0"/>
                <a:sym typeface="+mn-ea"/>
              </a:rPr>
              <a:t> </a:t>
            </a:r>
            <a:r>
              <a:rPr sz="3200" dirty="0">
                <a:latin typeface="Calibri" panose="020F0502020204030204" charset="0"/>
                <a:cs typeface="Calibri" panose="020F0502020204030204" charset="0"/>
                <a:sym typeface="+mn-ea"/>
              </a:rPr>
              <a:t>is</a:t>
            </a:r>
            <a:r>
              <a:rPr sz="3200" spc="-114" dirty="0">
                <a:latin typeface="Calibri" panose="020F0502020204030204" charset="0"/>
                <a:cs typeface="Calibri" panose="020F0502020204030204" charset="0"/>
                <a:sym typeface="+mn-ea"/>
              </a:rPr>
              <a:t> </a:t>
            </a:r>
            <a:r>
              <a:rPr sz="3200" dirty="0">
                <a:latin typeface="Calibri" panose="020F0502020204030204" charset="0"/>
                <a:cs typeface="Calibri" panose="020F0502020204030204" charset="0"/>
                <a:sym typeface="+mn-ea"/>
              </a:rPr>
              <a:t>only</a:t>
            </a:r>
            <a:r>
              <a:rPr sz="3200" spc="-105" dirty="0">
                <a:latin typeface="Calibri" panose="020F0502020204030204" charset="0"/>
                <a:cs typeface="Calibri" panose="020F0502020204030204" charset="0"/>
                <a:sym typeface="+mn-ea"/>
              </a:rPr>
              <a:t> </a:t>
            </a:r>
            <a:r>
              <a:rPr sz="3200" spc="-10" dirty="0">
                <a:latin typeface="Calibri" panose="020F0502020204030204" charset="0"/>
                <a:cs typeface="Calibri" panose="020F0502020204030204" charset="0"/>
                <a:sym typeface="+mn-ea"/>
              </a:rPr>
              <a:t>present</a:t>
            </a:r>
            <a:r>
              <a:rPr sz="3200" spc="-130" dirty="0">
                <a:latin typeface="Calibri" panose="020F0502020204030204" charset="0"/>
                <a:cs typeface="Calibri" panose="020F0502020204030204" charset="0"/>
                <a:sym typeface="+mn-ea"/>
              </a:rPr>
              <a:t> </a:t>
            </a:r>
            <a:r>
              <a:rPr sz="3200" dirty="0">
                <a:latin typeface="Calibri" panose="020F0502020204030204" charset="0"/>
                <a:cs typeface="Calibri" panose="020F0502020204030204" charset="0"/>
                <a:sym typeface="+mn-ea"/>
              </a:rPr>
              <a:t>in</a:t>
            </a:r>
            <a:r>
              <a:rPr sz="3200" spc="-114" dirty="0">
                <a:latin typeface="Calibri" panose="020F0502020204030204" charset="0"/>
                <a:cs typeface="Calibri" panose="020F0502020204030204" charset="0"/>
                <a:sym typeface="+mn-ea"/>
              </a:rPr>
              <a:t> </a:t>
            </a:r>
            <a:r>
              <a:rPr sz="3200" spc="-10" dirty="0">
                <a:latin typeface="Calibri" panose="020F0502020204030204" charset="0"/>
                <a:cs typeface="Calibri" panose="020F0502020204030204" charset="0"/>
                <a:sym typeface="+mn-ea"/>
              </a:rPr>
              <a:t>Liver.</a:t>
            </a:r>
            <a:endParaRPr sz="3200">
              <a:latin typeface="Calibri" panose="020F0502020204030204" charset="0"/>
              <a:cs typeface="Calibri" panose="020F0502020204030204" charset="0"/>
            </a:endParaRPr>
          </a:p>
          <a:p>
            <a:endParaRPr lang="en-US" sz="3200">
              <a:latin typeface="Calibri" panose="020F0502020204030204" charset="0"/>
              <a:cs typeface="Calibri" panose="020F050202020403020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/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1221739" y="1749475"/>
            <a:ext cx="7680959" cy="430530"/>
          </a:xfrm>
        </p:spPr>
        <p:txBody>
          <a:bodyPr/>
          <a:p>
            <a:endParaRPr lang="en-US"/>
          </a:p>
        </p:txBody>
      </p:sp>
      <p:pic>
        <p:nvPicPr>
          <p:cNvPr id="4" name="Content Placeholder 3" descr="Glycolysis-and-gluconeogenesis-pathway-Adapted-from-Lehninger-et-al-2005 (1)"/>
          <p:cNvPicPr>
            <a:picLocks noChangeAspect="1"/>
          </p:cNvPicPr>
          <p:nvPr>
            <p:ph sz="half" idx="4294967295"/>
          </p:nvPr>
        </p:nvPicPr>
        <p:blipFill>
          <a:blip r:embed="rId1"/>
          <a:stretch>
            <a:fillRect/>
          </a:stretch>
        </p:blipFill>
        <p:spPr>
          <a:xfrm>
            <a:off x="685800" y="595630"/>
            <a:ext cx="8531860" cy="6930390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696085">
              <a:lnSpc>
                <a:spcPct val="100000"/>
              </a:lnSpc>
              <a:spcBef>
                <a:spcPts val="100"/>
              </a:spcBef>
            </a:pPr>
            <a:r>
              <a:rPr sz="4400" spc="-45" dirty="0"/>
              <a:t>Von</a:t>
            </a:r>
            <a:r>
              <a:rPr sz="4400" spc="-229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4400" spc="-10" dirty="0"/>
              <a:t>Gierke's</a:t>
            </a:r>
            <a:r>
              <a:rPr sz="4400" spc="-229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4400" spc="-10" dirty="0"/>
              <a:t>disease</a:t>
            </a:r>
            <a:endParaRPr sz="4400">
              <a:latin typeface="Times New Roman" panose="02020603050405020304"/>
              <a:cs typeface="Times New Roman" panose="02020603050405020304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993140" y="1967865"/>
            <a:ext cx="7839710" cy="4514215"/>
          </a:xfrm>
          <a:prstGeom prst="rect">
            <a:avLst/>
          </a:prstGeom>
        </p:spPr>
        <p:txBody>
          <a:bodyPr vert="horz" wrap="square" lIns="0" tIns="109855" rIns="0" bIns="0" rtlCol="0">
            <a:noAutofit/>
          </a:bodyPr>
          <a:lstStyle/>
          <a:p>
            <a:pPr marL="354965" indent="-342265">
              <a:lnSpc>
                <a:spcPct val="100000"/>
              </a:lnSpc>
              <a:spcBef>
                <a:spcPts val="865"/>
              </a:spcBef>
              <a:buFont typeface="Arial MT"/>
              <a:buChar char="•"/>
              <a:tabLst>
                <a:tab pos="354965" algn="l"/>
              </a:tabLst>
            </a:pPr>
            <a:r>
              <a:rPr sz="3200" dirty="0">
                <a:latin typeface="Calibri" panose="020F0502020204030204"/>
                <a:cs typeface="Calibri" panose="020F0502020204030204"/>
              </a:rPr>
              <a:t>Deficiency</a:t>
            </a:r>
            <a:r>
              <a:rPr sz="3200" spc="-13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latin typeface="Calibri" panose="020F0502020204030204"/>
                <a:cs typeface="Calibri" panose="020F0502020204030204"/>
              </a:rPr>
              <a:t>of</a:t>
            </a:r>
            <a:r>
              <a:rPr sz="3200" spc="-13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spc="-20" dirty="0">
                <a:latin typeface="Calibri" panose="020F0502020204030204"/>
                <a:cs typeface="Calibri" panose="020F0502020204030204"/>
              </a:rPr>
              <a:t>Glucose-6-</a:t>
            </a:r>
            <a:r>
              <a:rPr sz="3200" spc="-10" dirty="0">
                <a:latin typeface="Calibri" panose="020F0502020204030204"/>
                <a:cs typeface="Calibri" panose="020F0502020204030204"/>
              </a:rPr>
              <a:t>phosphatase</a:t>
            </a:r>
            <a:r>
              <a:rPr sz="3200" spc="-10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spc="-10" dirty="0">
                <a:latin typeface="Calibri" panose="020F0502020204030204"/>
                <a:cs typeface="Calibri" panose="020F0502020204030204"/>
              </a:rPr>
              <a:t>enzyme</a:t>
            </a:r>
            <a:endParaRPr sz="3200">
              <a:latin typeface="Calibri" panose="020F0502020204030204"/>
              <a:cs typeface="Calibri" panose="020F0502020204030204"/>
            </a:endParaRPr>
          </a:p>
          <a:p>
            <a:pPr marL="354965" marR="905510" indent="-342900">
              <a:lnSpc>
                <a:spcPct val="100000"/>
              </a:lnSpc>
              <a:spcBef>
                <a:spcPts val="770"/>
              </a:spcBef>
              <a:buFont typeface="Arial MT"/>
              <a:buChar char="•"/>
              <a:tabLst>
                <a:tab pos="354965" algn="l"/>
              </a:tabLst>
            </a:pPr>
            <a:r>
              <a:rPr sz="3200" dirty="0">
                <a:latin typeface="Calibri" panose="020F0502020204030204"/>
                <a:cs typeface="Calibri" panose="020F0502020204030204"/>
              </a:rPr>
              <a:t>Inability</a:t>
            </a:r>
            <a:r>
              <a:rPr sz="3200" spc="-114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latin typeface="Calibri" panose="020F0502020204030204"/>
                <a:cs typeface="Calibri" panose="020F0502020204030204"/>
              </a:rPr>
              <a:t>of</a:t>
            </a:r>
            <a:r>
              <a:rPr sz="3200" spc="-14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latin typeface="Calibri" panose="020F0502020204030204"/>
                <a:cs typeface="Calibri" panose="020F0502020204030204"/>
              </a:rPr>
              <a:t>liver</a:t>
            </a:r>
            <a:r>
              <a:rPr sz="3200" spc="-15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latin typeface="Calibri" panose="020F0502020204030204"/>
                <a:cs typeface="Calibri" panose="020F0502020204030204"/>
              </a:rPr>
              <a:t>to</a:t>
            </a:r>
            <a:r>
              <a:rPr sz="3200" spc="-13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spc="-10" dirty="0">
                <a:latin typeface="Calibri" panose="020F0502020204030204"/>
                <a:cs typeface="Calibri" panose="020F0502020204030204"/>
              </a:rPr>
              <a:t>provide</a:t>
            </a:r>
            <a:r>
              <a:rPr sz="3200" spc="-14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latin typeface="Calibri" panose="020F0502020204030204"/>
                <a:cs typeface="Calibri" panose="020F0502020204030204"/>
              </a:rPr>
              <a:t>glucose</a:t>
            </a:r>
            <a:r>
              <a:rPr sz="3200" spc="-15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spc="-20" dirty="0">
                <a:latin typeface="Calibri" panose="020F0502020204030204"/>
                <a:cs typeface="Calibri" panose="020F0502020204030204"/>
              </a:rPr>
              <a:t>from</a:t>
            </a:r>
            <a:r>
              <a:rPr sz="3200" spc="-2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spc="-10" dirty="0">
                <a:latin typeface="Calibri" panose="020F0502020204030204"/>
                <a:cs typeface="Calibri" panose="020F0502020204030204"/>
              </a:rPr>
              <a:t>glycogen</a:t>
            </a:r>
            <a:r>
              <a:rPr sz="3200" spc="-15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latin typeface="Calibri" panose="020F0502020204030204"/>
                <a:cs typeface="Calibri" panose="020F0502020204030204"/>
              </a:rPr>
              <a:t>as</a:t>
            </a:r>
            <a:r>
              <a:rPr sz="3200" spc="-11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latin typeface="Calibri" panose="020F0502020204030204"/>
                <a:cs typeface="Calibri" panose="020F0502020204030204"/>
              </a:rPr>
              <a:t>well</a:t>
            </a:r>
            <a:r>
              <a:rPr sz="3200" spc="-12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dirty="0">
                <a:latin typeface="Calibri" panose="020F0502020204030204"/>
                <a:cs typeface="Calibri" panose="020F0502020204030204"/>
              </a:rPr>
              <a:t>as</a:t>
            </a:r>
            <a:r>
              <a:rPr sz="3200" spc="-12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spc="-10" dirty="0">
                <a:latin typeface="Calibri" panose="020F0502020204030204"/>
                <a:cs typeface="Calibri" panose="020F0502020204030204"/>
              </a:rPr>
              <a:t>gluconeogenesis.</a:t>
            </a:r>
            <a:endParaRPr sz="3200" spc="-10" dirty="0">
              <a:latin typeface="Calibri" panose="020F0502020204030204"/>
              <a:cs typeface="Calibri" panose="020F0502020204030204"/>
            </a:endParaRPr>
          </a:p>
          <a:p>
            <a:pPr marL="354965" marR="905510" indent="-342900">
              <a:lnSpc>
                <a:spcPct val="100000"/>
              </a:lnSpc>
              <a:spcBef>
                <a:spcPts val="770"/>
              </a:spcBef>
              <a:buFont typeface="Arial MT"/>
              <a:buChar char="•"/>
              <a:tabLst>
                <a:tab pos="354965" algn="l"/>
              </a:tabLst>
            </a:pPr>
            <a:r>
              <a:rPr lang="en-IN" altLang="en-US" sz="3200">
                <a:latin typeface="Calibri" panose="020F0502020204030204"/>
                <a:cs typeface="Calibri" panose="020F0502020204030204"/>
              </a:rPr>
              <a:t>Liver, Kidney, Intestine</a:t>
            </a:r>
            <a:endParaRPr lang="en-IN" altLang="en-US" sz="3200">
              <a:latin typeface="Calibri" panose="020F0502020204030204"/>
              <a:cs typeface="Calibri" panose="020F0502020204030204"/>
            </a:endParaRPr>
          </a:p>
          <a:p>
            <a:pPr marL="354965" marR="905510" indent="-342900">
              <a:lnSpc>
                <a:spcPct val="100000"/>
              </a:lnSpc>
              <a:spcBef>
                <a:spcPts val="770"/>
              </a:spcBef>
              <a:buFont typeface="Arial MT"/>
              <a:buChar char="•"/>
              <a:tabLst>
                <a:tab pos="354965" algn="l"/>
              </a:tabLst>
            </a:pPr>
            <a:r>
              <a:rPr lang="en-IN" altLang="en-US" sz="3200">
                <a:latin typeface="Calibri" panose="020F0502020204030204"/>
                <a:cs typeface="Calibri" panose="020F0502020204030204"/>
              </a:rPr>
              <a:t>starts 3-4 months phase</a:t>
            </a:r>
            <a:endParaRPr lang="en-IN" altLang="en-US" sz="3200">
              <a:latin typeface="Calibri" panose="020F0502020204030204"/>
              <a:cs typeface="Calibri" panose="020F0502020204030204"/>
            </a:endParaRPr>
          </a:p>
          <a:p>
            <a:pPr marL="354965" marR="905510" indent="-342900">
              <a:lnSpc>
                <a:spcPct val="100000"/>
              </a:lnSpc>
              <a:spcBef>
                <a:spcPts val="770"/>
              </a:spcBef>
              <a:buFont typeface="Arial MT"/>
              <a:buChar char="•"/>
              <a:tabLst>
                <a:tab pos="354965" algn="l"/>
              </a:tabLst>
            </a:pPr>
            <a:endParaRPr lang="en-IN" altLang="en-US" sz="3200">
              <a:latin typeface="Calibri" panose="020F0502020204030204"/>
              <a:cs typeface="Calibri" panose="020F0502020204030204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sz="half" idx="3"/>
          </p:nvPr>
        </p:nvSpPr>
        <p:spPr/>
        <p:txBody>
          <a:bodyPr/>
          <a:p>
            <a:endParaRPr lang="en-US"/>
          </a:p>
        </p:txBody>
      </p:sp>
      <p:pic>
        <p:nvPicPr>
          <p:cNvPr id="4" name="Content Placeholder 3" descr="مرض-داء-فون-جيريك (1)"/>
          <p:cNvPicPr>
            <a:picLocks noChangeAspect="1"/>
          </p:cNvPicPr>
          <p:nvPr>
            <p:ph sz="half" idx="2"/>
          </p:nvPr>
        </p:nvPicPr>
        <p:blipFill>
          <a:blip r:embed="rId1"/>
          <a:stretch>
            <a:fillRect/>
          </a:stretch>
        </p:blipFill>
        <p:spPr>
          <a:xfrm>
            <a:off x="5638800" y="3657600"/>
            <a:ext cx="3267075" cy="3590925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698494" y="491743"/>
            <a:ext cx="4657725" cy="696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400" spc="-45" dirty="0"/>
              <a:t>Von</a:t>
            </a:r>
            <a:r>
              <a:rPr sz="4400" spc="-229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4400" spc="-10" dirty="0"/>
              <a:t>Gierke's</a:t>
            </a:r>
            <a:r>
              <a:rPr sz="4400" spc="-229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4400" spc="-10" dirty="0"/>
              <a:t>disease</a:t>
            </a:r>
            <a:endParaRPr sz="4400">
              <a:latin typeface="Times New Roman" panose="02020603050405020304"/>
              <a:cs typeface="Times New Roman" panose="02020603050405020304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688339" y="1354319"/>
            <a:ext cx="5251450" cy="3765550"/>
          </a:xfrm>
          <a:prstGeom prst="rect">
            <a:avLst/>
          </a:prstGeom>
        </p:spPr>
        <p:txBody>
          <a:bodyPr vert="horz" wrap="square" lIns="0" tIns="113664" rIns="0" bIns="0" rtlCol="0">
            <a:spAutoFit/>
          </a:bodyPr>
          <a:lstStyle/>
          <a:p>
            <a:pPr marL="354965" indent="-342265">
              <a:lnSpc>
                <a:spcPct val="100000"/>
              </a:lnSpc>
              <a:spcBef>
                <a:spcPts val="895"/>
              </a:spcBef>
              <a:buFont typeface="Arial MT"/>
              <a:buChar char="•"/>
              <a:tabLst>
                <a:tab pos="354965" algn="l"/>
              </a:tabLst>
            </a:pPr>
            <a:r>
              <a:rPr sz="3200" spc="-25" dirty="0">
                <a:latin typeface="Calibri" panose="020F0502020204030204"/>
                <a:cs typeface="Calibri" panose="020F0502020204030204"/>
              </a:rPr>
              <a:t>Substrate</a:t>
            </a:r>
            <a:r>
              <a:rPr sz="3200" spc="-15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spc="-10" dirty="0">
                <a:latin typeface="Calibri" panose="020F0502020204030204"/>
                <a:cs typeface="Calibri" panose="020F0502020204030204"/>
              </a:rPr>
              <a:t>Accumulated</a:t>
            </a:r>
            <a:endParaRPr sz="3200">
              <a:latin typeface="Calibri" panose="020F0502020204030204"/>
              <a:cs typeface="Calibri" panose="020F0502020204030204"/>
            </a:endParaRPr>
          </a:p>
          <a:p>
            <a:pPr marL="754380" lvl="1" indent="-285115">
              <a:lnSpc>
                <a:spcPct val="100000"/>
              </a:lnSpc>
              <a:spcBef>
                <a:spcPts val="690"/>
              </a:spcBef>
              <a:buFont typeface="Arial MT"/>
              <a:buChar char="–"/>
              <a:tabLst>
                <a:tab pos="754380" algn="l"/>
              </a:tabLst>
            </a:pPr>
            <a:r>
              <a:rPr sz="2800" dirty="0">
                <a:latin typeface="Calibri" panose="020F0502020204030204"/>
                <a:cs typeface="Calibri" panose="020F0502020204030204"/>
              </a:rPr>
              <a:t>Increase</a:t>
            </a:r>
            <a:r>
              <a:rPr sz="2800" spc="-14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dirty="0">
                <a:latin typeface="Calibri" panose="020F0502020204030204"/>
                <a:cs typeface="Calibri" panose="020F0502020204030204"/>
              </a:rPr>
              <a:t>Glucose</a:t>
            </a:r>
            <a:r>
              <a:rPr sz="2800" spc="-12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dirty="0">
                <a:latin typeface="Calibri" panose="020F0502020204030204"/>
                <a:cs typeface="Calibri" panose="020F0502020204030204"/>
              </a:rPr>
              <a:t>6</a:t>
            </a:r>
            <a:r>
              <a:rPr sz="2800" spc="-12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00" spc="-10" dirty="0">
                <a:latin typeface="Calibri" panose="020F0502020204030204"/>
                <a:cs typeface="Calibri" panose="020F0502020204030204"/>
              </a:rPr>
              <a:t>Phosphate</a:t>
            </a:r>
            <a:endParaRPr sz="2800">
              <a:latin typeface="Calibri" panose="020F0502020204030204"/>
              <a:cs typeface="Calibri" panose="020F0502020204030204"/>
            </a:endParaRPr>
          </a:p>
          <a:p>
            <a:pPr marL="1153795" lvl="2" indent="-227330">
              <a:lnSpc>
                <a:spcPct val="100000"/>
              </a:lnSpc>
              <a:spcBef>
                <a:spcPts val="600"/>
              </a:spcBef>
              <a:buFont typeface="Arial MT"/>
              <a:buChar char="•"/>
              <a:tabLst>
                <a:tab pos="1153795" algn="l"/>
              </a:tabLst>
            </a:pPr>
            <a:r>
              <a:rPr sz="2400" dirty="0">
                <a:latin typeface="Calibri" panose="020F0502020204030204"/>
                <a:cs typeface="Calibri" panose="020F0502020204030204"/>
              </a:rPr>
              <a:t>More</a:t>
            </a:r>
            <a:r>
              <a:rPr sz="2400" spc="-14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400" spc="-25" dirty="0">
                <a:latin typeface="Calibri" panose="020F0502020204030204"/>
                <a:cs typeface="Calibri" panose="020F0502020204030204"/>
              </a:rPr>
              <a:t>HMP</a:t>
            </a:r>
            <a:endParaRPr sz="2400">
              <a:latin typeface="Calibri" panose="020F0502020204030204"/>
              <a:cs typeface="Calibri" panose="020F0502020204030204"/>
            </a:endParaRPr>
          </a:p>
          <a:p>
            <a:pPr marL="1153795" lvl="2" indent="-227330">
              <a:lnSpc>
                <a:spcPct val="100000"/>
              </a:lnSpc>
              <a:spcBef>
                <a:spcPts val="580"/>
              </a:spcBef>
              <a:buFont typeface="Arial MT"/>
              <a:buChar char="•"/>
              <a:tabLst>
                <a:tab pos="1153795" algn="l"/>
              </a:tabLst>
            </a:pPr>
            <a:r>
              <a:rPr sz="2400" dirty="0">
                <a:latin typeface="Calibri" panose="020F0502020204030204"/>
                <a:cs typeface="Calibri" panose="020F0502020204030204"/>
              </a:rPr>
              <a:t>More</a:t>
            </a:r>
            <a:r>
              <a:rPr sz="2400" spc="-11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400" dirty="0">
                <a:latin typeface="Calibri" panose="020F0502020204030204"/>
                <a:cs typeface="Calibri" panose="020F0502020204030204"/>
              </a:rPr>
              <a:t>Ribose</a:t>
            </a:r>
            <a:r>
              <a:rPr sz="2400" spc="-9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400" dirty="0">
                <a:latin typeface="Calibri" panose="020F0502020204030204"/>
                <a:cs typeface="Calibri" panose="020F0502020204030204"/>
              </a:rPr>
              <a:t>5</a:t>
            </a:r>
            <a:r>
              <a:rPr sz="2400" spc="-114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400" spc="-10" dirty="0">
                <a:latin typeface="Calibri" panose="020F0502020204030204"/>
                <a:cs typeface="Calibri" panose="020F0502020204030204"/>
              </a:rPr>
              <a:t>Phosphate</a:t>
            </a:r>
            <a:endParaRPr sz="2400">
              <a:latin typeface="Calibri" panose="020F0502020204030204"/>
              <a:cs typeface="Calibri" panose="020F0502020204030204"/>
            </a:endParaRPr>
          </a:p>
          <a:p>
            <a:pPr marL="1153795" lvl="2" indent="-227330">
              <a:lnSpc>
                <a:spcPct val="100000"/>
              </a:lnSpc>
              <a:spcBef>
                <a:spcPts val="575"/>
              </a:spcBef>
              <a:buFont typeface="Arial MT"/>
              <a:buChar char="•"/>
              <a:tabLst>
                <a:tab pos="1153795" algn="l"/>
              </a:tabLst>
            </a:pPr>
            <a:r>
              <a:rPr sz="2400" dirty="0">
                <a:latin typeface="Calibri" panose="020F0502020204030204"/>
                <a:cs typeface="Calibri" panose="020F0502020204030204"/>
              </a:rPr>
              <a:t>More</a:t>
            </a:r>
            <a:r>
              <a:rPr sz="2400" spc="-14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400" spc="-20" dirty="0">
                <a:latin typeface="Calibri" panose="020F0502020204030204"/>
                <a:cs typeface="Calibri" panose="020F0502020204030204"/>
              </a:rPr>
              <a:t>PRPP</a:t>
            </a:r>
            <a:endParaRPr sz="2400">
              <a:latin typeface="Calibri" panose="020F0502020204030204"/>
              <a:cs typeface="Calibri" panose="020F0502020204030204"/>
            </a:endParaRPr>
          </a:p>
          <a:p>
            <a:pPr marL="1153795" lvl="2" indent="-227330">
              <a:lnSpc>
                <a:spcPct val="100000"/>
              </a:lnSpc>
              <a:spcBef>
                <a:spcPts val="575"/>
              </a:spcBef>
              <a:buFont typeface="Arial MT"/>
              <a:buChar char="•"/>
              <a:tabLst>
                <a:tab pos="1153795" algn="l"/>
              </a:tabLst>
            </a:pPr>
            <a:r>
              <a:rPr sz="2400" dirty="0">
                <a:latin typeface="Calibri" panose="020F0502020204030204"/>
                <a:cs typeface="Calibri" panose="020F0502020204030204"/>
              </a:rPr>
              <a:t>More</a:t>
            </a:r>
            <a:r>
              <a:rPr sz="2400" spc="-12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400" dirty="0">
                <a:latin typeface="Calibri" panose="020F0502020204030204"/>
                <a:cs typeface="Calibri" panose="020F0502020204030204"/>
              </a:rPr>
              <a:t>Nucleic</a:t>
            </a:r>
            <a:r>
              <a:rPr sz="2400" spc="-12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400" spc="-20" dirty="0">
                <a:latin typeface="Calibri" panose="020F0502020204030204"/>
                <a:cs typeface="Calibri" panose="020F0502020204030204"/>
              </a:rPr>
              <a:t>acid</a:t>
            </a:r>
            <a:endParaRPr sz="2400">
              <a:latin typeface="Calibri" panose="020F0502020204030204"/>
              <a:cs typeface="Calibri" panose="020F0502020204030204"/>
            </a:endParaRPr>
          </a:p>
          <a:p>
            <a:pPr marL="1153795" lvl="2" indent="-227330">
              <a:lnSpc>
                <a:spcPct val="100000"/>
              </a:lnSpc>
              <a:spcBef>
                <a:spcPts val="575"/>
              </a:spcBef>
              <a:buFont typeface="Arial MT"/>
              <a:buChar char="•"/>
              <a:tabLst>
                <a:tab pos="1153795" algn="l"/>
              </a:tabLst>
            </a:pPr>
            <a:r>
              <a:rPr sz="2400" dirty="0">
                <a:latin typeface="Calibri" panose="020F0502020204030204"/>
                <a:cs typeface="Calibri" panose="020F0502020204030204"/>
              </a:rPr>
              <a:t>More</a:t>
            </a:r>
            <a:r>
              <a:rPr sz="2400" spc="-12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400" dirty="0">
                <a:latin typeface="Calibri" panose="020F0502020204030204"/>
                <a:cs typeface="Calibri" panose="020F0502020204030204"/>
              </a:rPr>
              <a:t>Break</a:t>
            </a:r>
            <a:r>
              <a:rPr sz="2400" spc="-12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400" dirty="0">
                <a:latin typeface="Calibri" panose="020F0502020204030204"/>
                <a:cs typeface="Calibri" panose="020F0502020204030204"/>
              </a:rPr>
              <a:t>down</a:t>
            </a:r>
            <a:r>
              <a:rPr sz="2400" spc="-114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400" dirty="0">
                <a:latin typeface="Calibri" panose="020F0502020204030204"/>
                <a:cs typeface="Calibri" panose="020F0502020204030204"/>
              </a:rPr>
              <a:t>of</a:t>
            </a:r>
            <a:r>
              <a:rPr sz="2400" spc="-9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400" dirty="0">
                <a:latin typeface="Calibri" panose="020F0502020204030204"/>
                <a:cs typeface="Calibri" panose="020F0502020204030204"/>
              </a:rPr>
              <a:t>Nucleic</a:t>
            </a:r>
            <a:r>
              <a:rPr sz="2400" spc="-12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400" spc="-20" dirty="0">
                <a:latin typeface="Calibri" panose="020F0502020204030204"/>
                <a:cs typeface="Calibri" panose="020F0502020204030204"/>
              </a:rPr>
              <a:t>acid</a:t>
            </a:r>
            <a:endParaRPr sz="2400">
              <a:latin typeface="Calibri" panose="020F0502020204030204"/>
              <a:cs typeface="Calibri" panose="020F0502020204030204"/>
            </a:endParaRPr>
          </a:p>
          <a:p>
            <a:pPr marL="1153795" lvl="2" indent="-227330">
              <a:lnSpc>
                <a:spcPct val="100000"/>
              </a:lnSpc>
              <a:spcBef>
                <a:spcPts val="575"/>
              </a:spcBef>
              <a:buFont typeface="Arial MT"/>
              <a:buChar char="•"/>
              <a:tabLst>
                <a:tab pos="1153795" algn="l"/>
              </a:tabLst>
            </a:pPr>
            <a:r>
              <a:rPr sz="2400" dirty="0">
                <a:latin typeface="Calibri" panose="020F0502020204030204"/>
                <a:cs typeface="Calibri" panose="020F0502020204030204"/>
              </a:rPr>
              <a:t>More</a:t>
            </a:r>
            <a:r>
              <a:rPr sz="2400" spc="-114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400" dirty="0">
                <a:latin typeface="Calibri" panose="020F0502020204030204"/>
                <a:cs typeface="Calibri" panose="020F0502020204030204"/>
              </a:rPr>
              <a:t>Uric</a:t>
            </a:r>
            <a:r>
              <a:rPr sz="2400" spc="-11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400" spc="-20" dirty="0">
                <a:latin typeface="Calibri" panose="020F0502020204030204"/>
                <a:cs typeface="Calibri" panose="020F0502020204030204"/>
              </a:rPr>
              <a:t>acid</a:t>
            </a:r>
            <a:endParaRPr sz="2400">
              <a:latin typeface="Calibri" panose="020F0502020204030204"/>
              <a:cs typeface="Calibri" panose="020F0502020204030204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696085">
              <a:lnSpc>
                <a:spcPct val="100000"/>
              </a:lnSpc>
              <a:spcBef>
                <a:spcPts val="100"/>
              </a:spcBef>
            </a:pPr>
            <a:r>
              <a:rPr sz="4400" spc="-45" dirty="0"/>
              <a:t>Von</a:t>
            </a:r>
            <a:r>
              <a:rPr sz="4400" spc="-229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4400" spc="-10" dirty="0"/>
              <a:t>Gierke's</a:t>
            </a:r>
            <a:r>
              <a:rPr sz="4400" spc="-229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4400" spc="-10" dirty="0"/>
              <a:t>disease</a:t>
            </a:r>
            <a:endParaRPr sz="4400">
              <a:latin typeface="Times New Roman" panose="02020603050405020304"/>
              <a:cs typeface="Times New Roman" panose="02020603050405020304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body" idx="1"/>
          </p:nvPr>
        </p:nvSpPr>
        <p:spPr>
          <a:xfrm>
            <a:off x="1221739" y="1749475"/>
            <a:ext cx="7680959" cy="5411470"/>
          </a:xfrm>
          <a:prstGeom prst="rect">
            <a:avLst/>
          </a:prstGeom>
        </p:spPr>
        <p:txBody>
          <a:bodyPr vert="horz" wrap="square" lIns="0" tIns="101600" rIns="0" bIns="0" rtlCol="0">
            <a:spAutoFit/>
          </a:bodyPr>
          <a:lstStyle/>
          <a:p>
            <a:pPr marL="297815" indent="-285115">
              <a:lnSpc>
                <a:spcPct val="100000"/>
              </a:lnSpc>
              <a:spcBef>
                <a:spcPts val="800"/>
              </a:spcBef>
              <a:buFont typeface="Arial MT"/>
              <a:buChar char="–"/>
              <a:tabLst>
                <a:tab pos="297815" algn="l"/>
              </a:tabLst>
            </a:pPr>
            <a:r>
              <a:rPr dirty="0"/>
              <a:t>Increase</a:t>
            </a:r>
            <a:r>
              <a:rPr spc="-16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dirty="0"/>
              <a:t>Pyruvic</a:t>
            </a:r>
            <a:r>
              <a:rPr spc="-114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pc="-20" dirty="0"/>
              <a:t>acid</a:t>
            </a:r>
            <a:endParaRPr spc="-20" dirty="0"/>
          </a:p>
          <a:p>
            <a:pPr marL="696595" lvl="1" indent="-227330">
              <a:lnSpc>
                <a:spcPct val="100000"/>
              </a:lnSpc>
              <a:spcBef>
                <a:spcPts val="605"/>
              </a:spcBef>
              <a:buFont typeface="Arial MT"/>
              <a:buChar char="•"/>
              <a:tabLst>
                <a:tab pos="696595" algn="l"/>
              </a:tabLst>
            </a:pPr>
            <a:r>
              <a:rPr sz="2400" dirty="0">
                <a:latin typeface="Calibri" panose="020F0502020204030204"/>
                <a:cs typeface="Calibri" panose="020F0502020204030204"/>
              </a:rPr>
              <a:t>More</a:t>
            </a:r>
            <a:r>
              <a:rPr sz="2400" spc="-12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400" dirty="0">
                <a:latin typeface="Calibri" panose="020F0502020204030204"/>
                <a:cs typeface="Calibri" panose="020F0502020204030204"/>
              </a:rPr>
              <a:t>Acetyl</a:t>
            </a:r>
            <a:r>
              <a:rPr sz="2400" spc="-13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400" spc="-25" dirty="0">
                <a:latin typeface="Calibri" panose="020F0502020204030204"/>
                <a:cs typeface="Calibri" panose="020F0502020204030204"/>
              </a:rPr>
              <a:t>CoA</a:t>
            </a:r>
            <a:endParaRPr sz="2400">
              <a:latin typeface="Calibri" panose="020F0502020204030204"/>
              <a:cs typeface="Calibri" panose="020F0502020204030204"/>
            </a:endParaRPr>
          </a:p>
          <a:p>
            <a:pPr marL="696595" lvl="1" indent="-227330">
              <a:lnSpc>
                <a:spcPct val="100000"/>
              </a:lnSpc>
              <a:spcBef>
                <a:spcPts val="575"/>
              </a:spcBef>
              <a:buFont typeface="Arial MT"/>
              <a:buChar char="•"/>
              <a:tabLst>
                <a:tab pos="696595" algn="l"/>
              </a:tabLst>
            </a:pPr>
            <a:r>
              <a:rPr sz="2400" dirty="0">
                <a:latin typeface="Calibri" panose="020F0502020204030204"/>
                <a:cs typeface="Calibri" panose="020F0502020204030204"/>
              </a:rPr>
              <a:t>More</a:t>
            </a:r>
            <a:r>
              <a:rPr sz="2400" spc="-14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400" dirty="0">
                <a:latin typeface="Calibri" panose="020F0502020204030204"/>
                <a:cs typeface="Calibri" panose="020F0502020204030204"/>
              </a:rPr>
              <a:t>TCA</a:t>
            </a:r>
            <a:r>
              <a:rPr sz="2400" spc="-14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400" spc="-20" dirty="0">
                <a:latin typeface="Calibri" panose="020F0502020204030204"/>
                <a:cs typeface="Calibri" panose="020F0502020204030204"/>
              </a:rPr>
              <a:t>cycle</a:t>
            </a:r>
            <a:endParaRPr sz="2400">
              <a:latin typeface="Calibri" panose="020F0502020204030204"/>
              <a:cs typeface="Calibri" panose="020F0502020204030204"/>
            </a:endParaRPr>
          </a:p>
          <a:p>
            <a:pPr marL="696595" lvl="1" indent="-227330">
              <a:lnSpc>
                <a:spcPct val="100000"/>
              </a:lnSpc>
              <a:spcBef>
                <a:spcPts val="575"/>
              </a:spcBef>
              <a:buFont typeface="Arial MT"/>
              <a:buChar char="•"/>
              <a:tabLst>
                <a:tab pos="696595" algn="l"/>
              </a:tabLst>
            </a:pPr>
            <a:r>
              <a:rPr sz="2400" dirty="0">
                <a:latin typeface="Calibri" panose="020F0502020204030204"/>
                <a:cs typeface="Calibri" panose="020F0502020204030204"/>
              </a:rPr>
              <a:t>More</a:t>
            </a:r>
            <a:r>
              <a:rPr sz="2400" spc="-10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400" spc="-10" dirty="0">
                <a:latin typeface="Calibri" panose="020F0502020204030204"/>
                <a:cs typeface="Calibri" panose="020F0502020204030204"/>
              </a:rPr>
              <a:t>formation</a:t>
            </a:r>
            <a:r>
              <a:rPr sz="2400" spc="-11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400" dirty="0">
                <a:latin typeface="Calibri" panose="020F0502020204030204"/>
                <a:cs typeface="Calibri" panose="020F0502020204030204"/>
              </a:rPr>
              <a:t>of</a:t>
            </a:r>
            <a:r>
              <a:rPr sz="2400" spc="-8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400" spc="-10" dirty="0">
                <a:latin typeface="Calibri" panose="020F0502020204030204"/>
                <a:cs typeface="Calibri" panose="020F0502020204030204"/>
              </a:rPr>
              <a:t>Cholesterol</a:t>
            </a:r>
            <a:r>
              <a:rPr sz="2400" spc="-114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400" dirty="0">
                <a:latin typeface="Calibri" panose="020F0502020204030204"/>
                <a:cs typeface="Calibri" panose="020F0502020204030204"/>
              </a:rPr>
              <a:t>,</a:t>
            </a:r>
            <a:r>
              <a:rPr sz="2400" spc="-9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400" spc="-25" dirty="0">
                <a:latin typeface="Calibri" panose="020F0502020204030204"/>
                <a:cs typeface="Calibri" panose="020F0502020204030204"/>
              </a:rPr>
              <a:t>Fatty</a:t>
            </a:r>
            <a:r>
              <a:rPr sz="2400" spc="-114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400" dirty="0">
                <a:latin typeface="Calibri" panose="020F0502020204030204"/>
                <a:cs typeface="Calibri" panose="020F0502020204030204"/>
              </a:rPr>
              <a:t>Acid</a:t>
            </a:r>
            <a:r>
              <a:rPr sz="2400" spc="-10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400" dirty="0">
                <a:latin typeface="Calibri" panose="020F0502020204030204"/>
                <a:cs typeface="Calibri" panose="020F0502020204030204"/>
              </a:rPr>
              <a:t>,</a:t>
            </a:r>
            <a:r>
              <a:rPr sz="2400" spc="-9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400" spc="-10" dirty="0">
                <a:latin typeface="Calibri" panose="020F0502020204030204"/>
                <a:cs typeface="Calibri" panose="020F0502020204030204"/>
              </a:rPr>
              <a:t>Ketone</a:t>
            </a:r>
            <a:r>
              <a:rPr sz="2400" spc="-8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400" spc="-20" dirty="0">
                <a:latin typeface="Calibri" panose="020F0502020204030204"/>
                <a:cs typeface="Calibri" panose="020F0502020204030204"/>
              </a:rPr>
              <a:t>body</a:t>
            </a:r>
            <a:endParaRPr sz="2400">
              <a:latin typeface="Calibri" panose="020F0502020204030204"/>
              <a:cs typeface="Calibri" panose="020F0502020204030204"/>
            </a:endParaRPr>
          </a:p>
          <a:p>
            <a:pPr marL="299085">
              <a:lnSpc>
                <a:spcPct val="100000"/>
              </a:lnSpc>
              <a:spcBef>
                <a:spcPts val="645"/>
              </a:spcBef>
            </a:pPr>
            <a:r>
              <a:rPr dirty="0"/>
              <a:t>Increase</a:t>
            </a:r>
            <a:r>
              <a:rPr spc="-15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dirty="0"/>
              <a:t>Lactic</a:t>
            </a:r>
            <a:r>
              <a:rPr spc="-13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pc="-20" dirty="0"/>
              <a:t>acid</a:t>
            </a:r>
            <a:endParaRPr spc="-20" dirty="0"/>
          </a:p>
          <a:p>
            <a:pPr marL="696595" lvl="1" indent="-227330">
              <a:lnSpc>
                <a:spcPct val="100000"/>
              </a:lnSpc>
              <a:spcBef>
                <a:spcPts val="605"/>
              </a:spcBef>
              <a:buFont typeface="Arial MT"/>
              <a:buChar char="•"/>
              <a:tabLst>
                <a:tab pos="696595" algn="l"/>
              </a:tabLst>
            </a:pPr>
            <a:r>
              <a:rPr sz="2400" spc="-10" dirty="0">
                <a:latin typeface="Calibri" panose="020F0502020204030204"/>
                <a:cs typeface="Calibri" panose="020F0502020204030204"/>
              </a:rPr>
              <a:t>Metabolic</a:t>
            </a:r>
            <a:r>
              <a:rPr sz="2400" spc="-114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400" spc="-10" dirty="0">
                <a:latin typeface="Calibri" panose="020F0502020204030204"/>
                <a:cs typeface="Calibri" panose="020F0502020204030204"/>
              </a:rPr>
              <a:t>acidosis</a:t>
            </a:r>
            <a:endParaRPr sz="2400">
              <a:latin typeface="Calibri" panose="020F0502020204030204"/>
              <a:cs typeface="Calibri" panose="020F0502020204030204"/>
            </a:endParaRPr>
          </a:p>
          <a:p>
            <a:pPr marL="696595" lvl="1" indent="-227330">
              <a:lnSpc>
                <a:spcPct val="100000"/>
              </a:lnSpc>
              <a:spcBef>
                <a:spcPts val="575"/>
              </a:spcBef>
              <a:buFont typeface="Arial MT"/>
              <a:buChar char="•"/>
              <a:tabLst>
                <a:tab pos="696595" algn="l"/>
              </a:tabLst>
            </a:pPr>
            <a:r>
              <a:rPr lang="en-IN" sz="2400" dirty="0">
                <a:latin typeface="Calibri" panose="020F0502020204030204"/>
                <a:cs typeface="Calibri" panose="020F0502020204030204"/>
              </a:rPr>
              <a:t>Decreased excretion of </a:t>
            </a:r>
            <a:r>
              <a:rPr sz="2400" dirty="0">
                <a:latin typeface="Calibri" panose="020F0502020204030204"/>
                <a:cs typeface="Calibri" panose="020F0502020204030204"/>
              </a:rPr>
              <a:t>uric</a:t>
            </a:r>
            <a:r>
              <a:rPr sz="2400" spc="-114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400" spc="-10" dirty="0">
                <a:latin typeface="Calibri" panose="020F0502020204030204"/>
                <a:cs typeface="Calibri" panose="020F0502020204030204"/>
              </a:rPr>
              <a:t>acid</a:t>
            </a:r>
            <a:endParaRPr sz="2400">
              <a:latin typeface="Calibri" panose="020F0502020204030204"/>
              <a:cs typeface="Calibri" panose="020F0502020204030204"/>
            </a:endParaRPr>
          </a:p>
          <a:p>
            <a:pPr marL="1153795" lvl="2" indent="-227330">
              <a:lnSpc>
                <a:spcPct val="100000"/>
              </a:lnSpc>
              <a:spcBef>
                <a:spcPts val="505"/>
              </a:spcBef>
              <a:buFont typeface="Arial MT"/>
              <a:buChar char="–"/>
              <a:tabLst>
                <a:tab pos="1153795" algn="l"/>
              </a:tabLst>
            </a:pPr>
            <a:r>
              <a:rPr sz="2000" spc="-10" dirty="0">
                <a:latin typeface="Calibri" panose="020F0502020204030204"/>
                <a:cs typeface="Calibri" panose="020F0502020204030204"/>
              </a:rPr>
              <a:t>Increase</a:t>
            </a:r>
            <a:r>
              <a:rPr sz="2000" spc="-9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000" dirty="0">
                <a:latin typeface="Calibri" panose="020F0502020204030204"/>
                <a:cs typeface="Calibri" panose="020F0502020204030204"/>
              </a:rPr>
              <a:t>Uric</a:t>
            </a:r>
            <a:r>
              <a:rPr sz="2000" spc="-6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000" dirty="0">
                <a:latin typeface="Calibri" panose="020F0502020204030204"/>
                <a:cs typeface="Calibri" panose="020F0502020204030204"/>
              </a:rPr>
              <a:t>acid</a:t>
            </a:r>
            <a:r>
              <a:rPr sz="2000" spc="-8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000" spc="-10" dirty="0">
                <a:latin typeface="Calibri" panose="020F0502020204030204"/>
                <a:cs typeface="Calibri" panose="020F0502020204030204"/>
              </a:rPr>
              <a:t>precipitation</a:t>
            </a:r>
            <a:endParaRPr sz="2000">
              <a:latin typeface="Calibri" panose="020F0502020204030204"/>
              <a:cs typeface="Calibri" panose="020F0502020204030204"/>
            </a:endParaRPr>
          </a:p>
          <a:p>
            <a:pPr marL="1153795" lvl="2" indent="-227330">
              <a:lnSpc>
                <a:spcPct val="100000"/>
              </a:lnSpc>
              <a:spcBef>
                <a:spcPts val="480"/>
              </a:spcBef>
              <a:buFont typeface="Arial MT"/>
              <a:buChar char="–"/>
              <a:tabLst>
                <a:tab pos="1153795" algn="l"/>
              </a:tabLst>
            </a:pPr>
            <a:r>
              <a:rPr sz="2000" spc="-10" dirty="0">
                <a:latin typeface="Calibri" panose="020F0502020204030204"/>
                <a:cs typeface="Calibri" panose="020F0502020204030204"/>
              </a:rPr>
              <a:t>Increase</a:t>
            </a:r>
            <a:r>
              <a:rPr sz="2000" spc="-9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000" spc="-10" dirty="0">
                <a:latin typeface="Calibri" panose="020F0502020204030204"/>
                <a:cs typeface="Calibri" panose="020F0502020204030204"/>
              </a:rPr>
              <a:t>formation</a:t>
            </a:r>
            <a:r>
              <a:rPr sz="2000" spc="-7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000" dirty="0">
                <a:latin typeface="Calibri" panose="020F0502020204030204"/>
                <a:cs typeface="Calibri" panose="020F0502020204030204"/>
              </a:rPr>
              <a:t>Sodium</a:t>
            </a:r>
            <a:r>
              <a:rPr sz="2000" spc="-9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000" spc="-20" dirty="0">
                <a:latin typeface="Calibri" panose="020F0502020204030204"/>
                <a:cs typeface="Calibri" panose="020F0502020204030204"/>
              </a:rPr>
              <a:t>Urate</a:t>
            </a:r>
            <a:r>
              <a:rPr sz="2000" spc="-6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000" spc="-10" dirty="0">
                <a:latin typeface="Calibri" panose="020F0502020204030204"/>
                <a:cs typeface="Calibri" panose="020F0502020204030204"/>
              </a:rPr>
              <a:t>Crystal</a:t>
            </a:r>
            <a:endParaRPr sz="2000">
              <a:latin typeface="Calibri" panose="020F0502020204030204"/>
              <a:cs typeface="Calibri" panose="020F0502020204030204"/>
            </a:endParaRPr>
          </a:p>
          <a:p>
            <a:pPr marL="297815" indent="-285115">
              <a:lnSpc>
                <a:spcPct val="100000"/>
              </a:lnSpc>
              <a:spcBef>
                <a:spcPts val="620"/>
              </a:spcBef>
              <a:buFont typeface="Arial MT"/>
              <a:buChar char="–"/>
              <a:tabLst>
                <a:tab pos="297815" algn="l"/>
              </a:tabLst>
            </a:pPr>
            <a:r>
              <a:rPr dirty="0"/>
              <a:t>Decrease</a:t>
            </a:r>
            <a:r>
              <a:rPr spc="-15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pc="-10" dirty="0"/>
              <a:t>Glycogen</a:t>
            </a:r>
            <a:r>
              <a:rPr spc="-15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pc="-10" dirty="0"/>
              <a:t>utilization</a:t>
            </a:r>
            <a:endParaRPr spc="-10" dirty="0"/>
          </a:p>
          <a:p>
            <a:pPr marL="696595" lvl="1" indent="-227330">
              <a:lnSpc>
                <a:spcPct val="100000"/>
              </a:lnSpc>
              <a:spcBef>
                <a:spcPts val="600"/>
              </a:spcBef>
              <a:buFont typeface="Arial MT"/>
              <a:buChar char="•"/>
              <a:tabLst>
                <a:tab pos="696595" algn="l"/>
              </a:tabLst>
            </a:pPr>
            <a:r>
              <a:rPr sz="2400" spc="-10" dirty="0">
                <a:latin typeface="Calibri" panose="020F0502020204030204"/>
                <a:cs typeface="Calibri" panose="020F0502020204030204"/>
              </a:rPr>
              <a:t>Increase</a:t>
            </a:r>
            <a:r>
              <a:rPr sz="2400" spc="-10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400" spc="-25" dirty="0">
                <a:latin typeface="Calibri" panose="020F0502020204030204"/>
                <a:cs typeface="Calibri" panose="020F0502020204030204"/>
              </a:rPr>
              <a:t>un-</a:t>
            </a:r>
            <a:r>
              <a:rPr sz="2400" spc="-10" dirty="0">
                <a:latin typeface="Calibri" panose="020F0502020204030204"/>
                <a:cs typeface="Calibri" panose="020F0502020204030204"/>
              </a:rPr>
              <a:t>utilized</a:t>
            </a:r>
            <a:r>
              <a:rPr sz="2400" spc="-8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400" spc="-10" dirty="0">
                <a:latin typeface="Calibri" panose="020F0502020204030204"/>
                <a:cs typeface="Calibri" panose="020F0502020204030204"/>
              </a:rPr>
              <a:t>glycogen</a:t>
            </a:r>
            <a:r>
              <a:rPr sz="2400" spc="-8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400" spc="-10" dirty="0">
                <a:latin typeface="Calibri" panose="020F0502020204030204"/>
                <a:cs typeface="Calibri" panose="020F0502020204030204"/>
              </a:rPr>
              <a:t>storage</a:t>
            </a:r>
            <a:endParaRPr sz="2400">
              <a:latin typeface="Calibri" panose="020F0502020204030204"/>
              <a:cs typeface="Calibri" panose="020F0502020204030204"/>
            </a:endParaRPr>
          </a:p>
          <a:p>
            <a:pPr marL="696595" lvl="1" indent="-227330">
              <a:lnSpc>
                <a:spcPct val="100000"/>
              </a:lnSpc>
              <a:spcBef>
                <a:spcPts val="580"/>
              </a:spcBef>
              <a:buFont typeface="Arial MT"/>
              <a:buChar char="•"/>
              <a:tabLst>
                <a:tab pos="696595" algn="l"/>
              </a:tabLst>
            </a:pPr>
            <a:r>
              <a:rPr sz="2400" spc="-10" dirty="0">
                <a:latin typeface="Calibri" panose="020F0502020204030204"/>
                <a:cs typeface="Calibri" panose="020F0502020204030204"/>
              </a:rPr>
              <a:t>Glycogen</a:t>
            </a:r>
            <a:r>
              <a:rPr sz="2400" spc="-13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400" spc="-10" dirty="0">
                <a:latin typeface="Calibri" panose="020F0502020204030204"/>
                <a:cs typeface="Calibri" panose="020F0502020204030204"/>
              </a:rPr>
              <a:t>Storage</a:t>
            </a:r>
            <a:r>
              <a:rPr sz="2400" spc="-12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400" spc="-10" dirty="0">
                <a:latin typeface="Calibri" panose="020F0502020204030204"/>
                <a:cs typeface="Calibri" panose="020F0502020204030204"/>
              </a:rPr>
              <a:t>Disease</a:t>
            </a:r>
            <a:endParaRPr sz="2400">
              <a:latin typeface="Calibri" panose="020F0502020204030204"/>
              <a:cs typeface="Calibri" panose="020F0502020204030204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/>
              <a:t>Clinical</a:t>
            </a:r>
            <a:r>
              <a:rPr spc="-20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pc="-20" dirty="0"/>
              <a:t>Feature</a:t>
            </a:r>
            <a:r>
              <a:rPr spc="-20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dirty="0"/>
              <a:t>of</a:t>
            </a:r>
            <a:r>
              <a:rPr spc="-18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pc="-45" dirty="0"/>
              <a:t>Von</a:t>
            </a:r>
            <a:r>
              <a:rPr spc="-17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pc="-10" dirty="0"/>
              <a:t>Gierke's</a:t>
            </a:r>
            <a:r>
              <a:rPr spc="-17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pc="-10" dirty="0"/>
              <a:t>disease</a:t>
            </a:r>
            <a:endParaRPr spc="-10" dirty="0"/>
          </a:p>
        </p:txBody>
      </p:sp>
      <p:sp>
        <p:nvSpPr>
          <p:cNvPr id="4" name="object 4"/>
          <p:cNvSpPr txBox="1"/>
          <p:nvPr/>
        </p:nvSpPr>
        <p:spPr>
          <a:xfrm>
            <a:off x="569595" y="1493520"/>
            <a:ext cx="8950325" cy="6299835"/>
          </a:xfrm>
          <a:prstGeom prst="rect">
            <a:avLst/>
          </a:prstGeom>
        </p:spPr>
        <p:txBody>
          <a:bodyPr vert="horz" wrap="square" lIns="0" tIns="113664" rIns="0" bIns="0" rtlCol="0">
            <a:noAutofit/>
          </a:bodyPr>
          <a:lstStyle/>
          <a:p>
            <a:pPr marL="354965" indent="-342900" algn="l">
              <a:lnSpc>
                <a:spcPct val="100000"/>
              </a:lnSpc>
              <a:spcBef>
                <a:spcPts val="895"/>
              </a:spcBef>
              <a:buFont typeface="Arial MT"/>
              <a:buChar char="•"/>
              <a:tabLst>
                <a:tab pos="354965" algn="l"/>
                <a:tab pos="469265" algn="l"/>
              </a:tabLst>
            </a:pPr>
            <a:r>
              <a:rPr lang="en-IN" altLang="en-US" sz="2800" spc="-10" dirty="0">
                <a:latin typeface="Calibri" panose="020F0502020204030204" charset="0"/>
                <a:cs typeface="Calibri" panose="020F0502020204030204" charset="0"/>
              </a:rPr>
              <a:t> Doll like face-fat cheecks</a:t>
            </a:r>
            <a:endParaRPr lang="en-IN" altLang="en-US" sz="2800" spc="-10" dirty="0">
              <a:latin typeface="Calibri" panose="020F0502020204030204" charset="0"/>
              <a:cs typeface="Calibri" panose="020F0502020204030204" charset="0"/>
            </a:endParaRPr>
          </a:p>
          <a:p>
            <a:pPr marL="354965" indent="-342900" algn="l">
              <a:lnSpc>
                <a:spcPct val="100000"/>
              </a:lnSpc>
              <a:spcBef>
                <a:spcPts val="895"/>
              </a:spcBef>
              <a:buFont typeface="Arial MT"/>
              <a:buChar char="•"/>
              <a:tabLst>
                <a:tab pos="354965" algn="l"/>
                <a:tab pos="469265" algn="l"/>
              </a:tabLst>
            </a:pPr>
            <a:r>
              <a:rPr lang="en-IN" altLang="en-US" sz="2800">
                <a:latin typeface="Calibri" panose="020F0502020204030204" charset="0"/>
                <a:cs typeface="Calibri" panose="020F0502020204030204" charset="0"/>
              </a:rPr>
              <a:t> thin extremities</a:t>
            </a:r>
            <a:endParaRPr lang="en-IN" altLang="en-US" sz="2800">
              <a:latin typeface="Calibri" panose="020F0502020204030204" charset="0"/>
              <a:cs typeface="Calibri" panose="020F0502020204030204" charset="0"/>
            </a:endParaRPr>
          </a:p>
          <a:p>
            <a:pPr marL="354965" indent="-342900" algn="l">
              <a:lnSpc>
                <a:spcPct val="100000"/>
              </a:lnSpc>
              <a:spcBef>
                <a:spcPts val="895"/>
              </a:spcBef>
              <a:buFont typeface="Arial MT"/>
              <a:buChar char="•"/>
              <a:tabLst>
                <a:tab pos="354965" algn="l"/>
                <a:tab pos="469265" algn="l"/>
              </a:tabLst>
            </a:pPr>
            <a:r>
              <a:rPr lang="en-IN" altLang="en-US" sz="2800">
                <a:latin typeface="Calibri" panose="020F0502020204030204" charset="0"/>
                <a:cs typeface="Calibri" panose="020F0502020204030204" charset="0"/>
              </a:rPr>
              <a:t> protuberent abdomen , enlargment of kidney</a:t>
            </a:r>
            <a:endParaRPr sz="2800">
              <a:latin typeface="Calibri" panose="020F0502020204030204" charset="0"/>
              <a:cs typeface="Calibri" panose="020F0502020204030204" charset="0"/>
            </a:endParaRPr>
          </a:p>
          <a:p>
            <a:pPr marL="469265" lvl="0" indent="-457200" algn="l">
              <a:lnSpc>
                <a:spcPct val="100000"/>
              </a:lnSpc>
              <a:spcBef>
                <a:spcPts val="690"/>
              </a:spcBef>
              <a:buFont typeface="Arial" panose="020B0604020202020204" pitchFamily="34" charset="0"/>
              <a:buChar char="•"/>
              <a:tabLst>
                <a:tab pos="754380" algn="l"/>
              </a:tabLst>
            </a:pPr>
            <a:r>
              <a:rPr sz="2800" spc="-10" dirty="0">
                <a:latin typeface="Calibri" panose="020F0502020204030204" charset="0"/>
                <a:cs typeface="Calibri" panose="020F0502020204030204" charset="0"/>
              </a:rPr>
              <a:t>Hypoglycemia</a:t>
            </a:r>
            <a:endParaRPr sz="2800">
              <a:latin typeface="Calibri" panose="020F0502020204030204" charset="0"/>
              <a:cs typeface="Calibri" panose="020F0502020204030204" charset="0"/>
            </a:endParaRPr>
          </a:p>
          <a:p>
            <a:pPr marL="469265" marR="133985" lvl="0" indent="-457200" algn="l">
              <a:lnSpc>
                <a:spcPct val="120000"/>
              </a:lnSpc>
              <a:buFont typeface="Arial" panose="020B0604020202020204" pitchFamily="34" charset="0"/>
              <a:buChar char="•"/>
              <a:tabLst>
                <a:tab pos="756285" algn="l"/>
              </a:tabLst>
            </a:pPr>
            <a:r>
              <a:rPr sz="2800" spc="-25" dirty="0">
                <a:latin typeface="Calibri" panose="020F0502020204030204" charset="0"/>
                <a:cs typeface="Calibri" panose="020F0502020204030204" charset="0"/>
              </a:rPr>
              <a:t>Retard</a:t>
            </a:r>
            <a:r>
              <a:rPr sz="2800" spc="-120" dirty="0"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sz="2800" spc="-10" dirty="0">
                <a:latin typeface="Calibri" panose="020F0502020204030204" charset="0"/>
                <a:cs typeface="Calibri" panose="020F0502020204030204" charset="0"/>
              </a:rPr>
              <a:t>growt</a:t>
            </a:r>
            <a:r>
              <a:rPr lang="en-IN" altLang="en-US" sz="2800" spc="-10" dirty="0">
                <a:latin typeface="Calibri" panose="020F0502020204030204" charset="0"/>
                <a:cs typeface="Calibri" panose="020F0502020204030204" charset="0"/>
              </a:rPr>
              <a:t>h</a:t>
            </a:r>
            <a:r>
              <a:rPr sz="2800" spc="-10" dirty="0">
                <a:latin typeface="Calibri" panose="020F0502020204030204" charset="0"/>
                <a:cs typeface="Calibri" panose="020F0502020204030204" charset="0"/>
              </a:rPr>
              <a:t>	</a:t>
            </a:r>
            <a:endParaRPr sz="2800" spc="-10" dirty="0">
              <a:latin typeface="Calibri" panose="020F0502020204030204" charset="0"/>
              <a:cs typeface="Calibri" panose="020F0502020204030204" charset="0"/>
            </a:endParaRPr>
          </a:p>
          <a:p>
            <a:pPr marL="469265" marR="133985" lvl="0" indent="-457200" algn="l">
              <a:lnSpc>
                <a:spcPct val="120000"/>
              </a:lnSpc>
              <a:buFont typeface="Arial" panose="020B0604020202020204" pitchFamily="34" charset="0"/>
              <a:buChar char="•"/>
              <a:tabLst>
                <a:tab pos="756285" algn="l"/>
              </a:tabLst>
            </a:pPr>
            <a:r>
              <a:rPr sz="2800" dirty="0">
                <a:latin typeface="Calibri" panose="020F0502020204030204" charset="0"/>
                <a:cs typeface="Calibri" panose="020F0502020204030204" charset="0"/>
              </a:rPr>
              <a:t>Lactic</a:t>
            </a:r>
            <a:r>
              <a:rPr sz="2800" spc="-125" dirty="0"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sz="2800" spc="-10" dirty="0">
                <a:latin typeface="Calibri" panose="020F0502020204030204" charset="0"/>
                <a:cs typeface="Calibri" panose="020F0502020204030204" charset="0"/>
              </a:rPr>
              <a:t>acidosis</a:t>
            </a:r>
            <a:endParaRPr sz="2800">
              <a:latin typeface="Calibri" panose="020F0502020204030204" charset="0"/>
              <a:cs typeface="Calibri" panose="020F0502020204030204" charset="0"/>
            </a:endParaRPr>
          </a:p>
          <a:p>
            <a:pPr marL="469265" lvl="0" indent="-457200" algn="l">
              <a:lnSpc>
                <a:spcPct val="100000"/>
              </a:lnSpc>
              <a:spcBef>
                <a:spcPts val="670"/>
              </a:spcBef>
              <a:buFont typeface="Arial" panose="020B0604020202020204" pitchFamily="34" charset="0"/>
              <a:buChar char="•"/>
              <a:tabLst>
                <a:tab pos="754380" algn="l"/>
              </a:tabLst>
            </a:pPr>
            <a:r>
              <a:rPr sz="2800" spc="-10" dirty="0">
                <a:latin typeface="Calibri" panose="020F0502020204030204" charset="0"/>
                <a:cs typeface="Calibri" panose="020F0502020204030204" charset="0"/>
              </a:rPr>
              <a:t>Ketosis</a:t>
            </a:r>
            <a:endParaRPr sz="2800">
              <a:latin typeface="Calibri" panose="020F0502020204030204" charset="0"/>
              <a:cs typeface="Calibri" panose="020F0502020204030204" charset="0"/>
            </a:endParaRPr>
          </a:p>
          <a:p>
            <a:pPr marL="469265" lvl="0" indent="-457200" algn="l">
              <a:lnSpc>
                <a:spcPct val="100000"/>
              </a:lnSpc>
              <a:spcBef>
                <a:spcPts val="670"/>
              </a:spcBef>
              <a:buFont typeface="Arial" panose="020B0604020202020204" pitchFamily="34" charset="0"/>
              <a:buChar char="•"/>
              <a:tabLst>
                <a:tab pos="754380" algn="l"/>
              </a:tabLst>
            </a:pPr>
            <a:r>
              <a:rPr sz="2800" spc="-10" dirty="0">
                <a:latin typeface="Calibri" panose="020F0502020204030204" charset="0"/>
                <a:cs typeface="Calibri" panose="020F0502020204030204" charset="0"/>
              </a:rPr>
              <a:t>Hyperlipidemia</a:t>
            </a:r>
            <a:endParaRPr sz="2800">
              <a:latin typeface="Calibri" panose="020F0502020204030204" charset="0"/>
              <a:cs typeface="Calibri" panose="020F0502020204030204" charset="0"/>
            </a:endParaRPr>
          </a:p>
          <a:p>
            <a:pPr marL="469265" lvl="0" indent="-457200" algn="l">
              <a:lnSpc>
                <a:spcPct val="100000"/>
              </a:lnSpc>
              <a:spcBef>
                <a:spcPts val="675"/>
              </a:spcBef>
              <a:buFont typeface="Arial" panose="020B0604020202020204" pitchFamily="34" charset="0"/>
              <a:buChar char="•"/>
              <a:tabLst>
                <a:tab pos="754380" algn="l"/>
              </a:tabLst>
            </a:pPr>
            <a:r>
              <a:rPr sz="2800" spc="-10" dirty="0">
                <a:latin typeface="Calibri" panose="020F0502020204030204" charset="0"/>
                <a:cs typeface="Calibri" panose="020F0502020204030204" charset="0"/>
              </a:rPr>
              <a:t>Hyperuricemia</a:t>
            </a:r>
            <a:endParaRPr sz="2800">
              <a:latin typeface="Calibri" panose="020F0502020204030204" charset="0"/>
              <a:cs typeface="Calibri" panose="020F0502020204030204" charset="0"/>
            </a:endParaRPr>
          </a:p>
          <a:p>
            <a:pPr marL="469265" lvl="0" indent="-457200" algn="l">
              <a:lnSpc>
                <a:spcPct val="100000"/>
              </a:lnSpc>
              <a:spcBef>
                <a:spcPts val="670"/>
              </a:spcBef>
              <a:buFont typeface="Arial" panose="020B0604020202020204" pitchFamily="34" charset="0"/>
              <a:buChar char="•"/>
              <a:tabLst>
                <a:tab pos="754380" algn="l"/>
              </a:tabLst>
            </a:pPr>
            <a:r>
              <a:rPr sz="2800" dirty="0">
                <a:latin typeface="Calibri" panose="020F0502020204030204" charset="0"/>
                <a:cs typeface="Calibri" panose="020F0502020204030204" charset="0"/>
              </a:rPr>
              <a:t>Gouty</a:t>
            </a:r>
            <a:r>
              <a:rPr sz="2800" spc="-125" dirty="0"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sz="2800" spc="-10" dirty="0">
                <a:latin typeface="Calibri" panose="020F0502020204030204" charset="0"/>
                <a:cs typeface="Calibri" panose="020F0502020204030204" charset="0"/>
              </a:rPr>
              <a:t>arthritis</a:t>
            </a:r>
            <a:endParaRPr sz="2800">
              <a:latin typeface="Calibri" panose="020F0502020204030204" charset="0"/>
              <a:cs typeface="Calibri" panose="020F0502020204030204" charset="0"/>
            </a:endParaRPr>
          </a:p>
          <a:p>
            <a:pPr marL="469265" lvl="0" indent="-457200" algn="l">
              <a:lnSpc>
                <a:spcPct val="100000"/>
              </a:lnSpc>
              <a:spcBef>
                <a:spcPts val="675"/>
              </a:spcBef>
              <a:buFont typeface="Arial" panose="020B0604020202020204" pitchFamily="34" charset="0"/>
              <a:buChar char="•"/>
              <a:tabLst>
                <a:tab pos="754380" algn="l"/>
              </a:tabLst>
            </a:pPr>
            <a:r>
              <a:rPr sz="2800" spc="-10" dirty="0">
                <a:latin typeface="Calibri" panose="020F0502020204030204" charset="0"/>
                <a:cs typeface="Calibri" panose="020F0502020204030204" charset="0"/>
              </a:rPr>
              <a:t>Cirrhosis</a:t>
            </a:r>
            <a:endParaRPr sz="2800">
              <a:latin typeface="Calibri" panose="020F0502020204030204" charset="0"/>
              <a:cs typeface="Calibri" panose="020F0502020204030204" charset="0"/>
            </a:endParaRPr>
          </a:p>
        </p:txBody>
      </p:sp>
      <p:pic>
        <p:nvPicPr>
          <p:cNvPr id="3" name="Content Placeholder 2" descr="IMG_8362"/>
          <p:cNvPicPr>
            <a:picLocks noChangeAspect="1"/>
          </p:cNvPicPr>
          <p:nvPr>
            <p:ph sz="half" idx="3"/>
          </p:nvPr>
        </p:nvPicPr>
        <p:blipFill>
          <a:blip r:embed="rId1"/>
          <a:stretch>
            <a:fillRect/>
          </a:stretch>
        </p:blipFill>
        <p:spPr>
          <a:xfrm>
            <a:off x="3854450" y="3268980"/>
            <a:ext cx="6197600" cy="4178300"/>
          </a:xfrm>
          <a:prstGeom prst="rect">
            <a:avLst/>
          </a:prstGeom>
        </p:spPr>
      </p:pic>
      <p:sp>
        <p:nvSpPr>
          <p:cNvPr id="7" name="Content Placeholder 6"/>
          <p:cNvSpPr/>
          <p:nvPr>
            <p:ph sz="half" idx="2"/>
          </p:nvPr>
        </p:nvSpPr>
        <p:spPr/>
        <p:txBody>
          <a:bodyPr/>
          <a:p>
            <a:endParaRPr lang="en-U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14475" y="953515"/>
            <a:ext cx="8029448" cy="615315"/>
          </a:xfrm>
        </p:spPr>
        <p:txBody>
          <a:bodyPr/>
          <a:p>
            <a:r>
              <a:rPr lang="en-IN" altLang="en-US"/>
              <a:t>Laboratory investigation</a:t>
            </a:r>
            <a:endParaRPr lang="en-I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>
          <a:xfrm>
            <a:off x="791845" y="1749425"/>
            <a:ext cx="8110855" cy="4912995"/>
          </a:xfrm>
        </p:spPr>
        <p:txBody>
          <a:bodyPr>
            <a:noAutofit/>
          </a:bodyPr>
          <a:p>
            <a:r>
              <a:rPr lang="en-IN" altLang="en-US" sz="3200">
                <a:latin typeface="Calibri" panose="020F0502020204030204" charset="0"/>
                <a:cs typeface="Calibri" panose="020F0502020204030204" charset="0"/>
              </a:rPr>
              <a:t>Blood test-</a:t>
            </a:r>
            <a:endParaRPr lang="en-IN" altLang="en-US" sz="3200">
              <a:latin typeface="Calibri" panose="020F0502020204030204" charset="0"/>
              <a:cs typeface="Calibri" panose="020F0502020204030204" charset="0"/>
            </a:endParaRP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IN" altLang="en-US" sz="3200">
                <a:latin typeface="Calibri" panose="020F0502020204030204" charset="0"/>
                <a:cs typeface="Calibri" panose="020F0502020204030204" charset="0"/>
              </a:rPr>
              <a:t>S. creatinine</a:t>
            </a:r>
            <a:endParaRPr lang="en-IN" altLang="en-US" sz="3200">
              <a:latin typeface="Calibri" panose="020F0502020204030204" charset="0"/>
              <a:cs typeface="Calibri" panose="020F0502020204030204" charset="0"/>
            </a:endParaRP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IN" altLang="en-US" sz="3200">
                <a:latin typeface="Calibri" panose="020F0502020204030204" charset="0"/>
                <a:cs typeface="Calibri" panose="020F0502020204030204" charset="0"/>
              </a:rPr>
              <a:t>Blood glucose</a:t>
            </a:r>
            <a:endParaRPr lang="en-IN" altLang="en-US" sz="3200">
              <a:latin typeface="Calibri" panose="020F0502020204030204" charset="0"/>
              <a:cs typeface="Calibri" panose="020F0502020204030204" charset="0"/>
            </a:endParaRP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IN" altLang="en-US" sz="3200">
                <a:latin typeface="Calibri" panose="020F0502020204030204" charset="0"/>
                <a:cs typeface="Calibri" panose="020F0502020204030204" charset="0"/>
              </a:rPr>
              <a:t>Liver enzymes</a:t>
            </a:r>
            <a:endParaRPr lang="en-IN" altLang="en-US" sz="3200">
              <a:latin typeface="Calibri" panose="020F0502020204030204" charset="0"/>
              <a:cs typeface="Calibri" panose="020F0502020204030204" charset="0"/>
            </a:endParaRP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IN" altLang="en-US" sz="3200">
                <a:latin typeface="Calibri" panose="020F0502020204030204" charset="0"/>
                <a:cs typeface="Calibri" panose="020F0502020204030204" charset="0"/>
              </a:rPr>
              <a:t>Triglyceride</a:t>
            </a:r>
            <a:endParaRPr lang="en-IN" altLang="en-US" sz="3200">
              <a:latin typeface="Calibri" panose="020F0502020204030204" charset="0"/>
              <a:cs typeface="Calibri" panose="020F0502020204030204" charset="0"/>
            </a:endParaRP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IN" altLang="en-US" sz="3200">
                <a:latin typeface="Calibri" panose="020F0502020204030204" charset="0"/>
                <a:cs typeface="Calibri" panose="020F0502020204030204" charset="0"/>
              </a:rPr>
              <a:t>Uric acid</a:t>
            </a:r>
            <a:endParaRPr lang="en-IN" altLang="en-US" sz="3200">
              <a:latin typeface="Calibri" panose="020F0502020204030204" charset="0"/>
              <a:cs typeface="Calibri" panose="020F0502020204030204" charset="0"/>
            </a:endParaRP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IN" altLang="en-US" sz="3200">
                <a:latin typeface="Calibri" panose="020F0502020204030204" charset="0"/>
                <a:cs typeface="Calibri" panose="020F0502020204030204" charset="0"/>
              </a:rPr>
              <a:t>Blood lactate</a:t>
            </a:r>
            <a:endParaRPr lang="en-IN" altLang="en-US" sz="3200">
              <a:latin typeface="Calibri" panose="020F0502020204030204" charset="0"/>
              <a:cs typeface="Calibri" panose="020F0502020204030204" charset="0"/>
            </a:endParaRP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IN" altLang="en-US" sz="3200">
                <a:latin typeface="Calibri" panose="020F0502020204030204" charset="0"/>
                <a:cs typeface="Calibri" panose="020F0502020204030204" charset="0"/>
              </a:rPr>
              <a:t>Urine organic acid</a:t>
            </a:r>
            <a:endParaRPr lang="en-IN" altLang="en-US" sz="3200">
              <a:latin typeface="Calibri" panose="020F0502020204030204" charset="0"/>
              <a:cs typeface="Calibri" panose="020F0502020204030204" charset="0"/>
            </a:endParaRPr>
          </a:p>
          <a:p>
            <a:r>
              <a:rPr lang="en-IN" altLang="en-US" sz="3200">
                <a:latin typeface="Calibri" panose="020F0502020204030204" charset="0"/>
                <a:cs typeface="Calibri" panose="020F0502020204030204" charset="0"/>
              </a:rPr>
              <a:t>Imaging test-Ultrasound to measure liver and kidney </a:t>
            </a:r>
            <a:endParaRPr lang="en-IN" altLang="en-US" sz="3200">
              <a:latin typeface="Calibri" panose="020F0502020204030204" charset="0"/>
              <a:cs typeface="Calibri" panose="020F0502020204030204" charset="0"/>
            </a:endParaRPr>
          </a:p>
          <a:p>
            <a:r>
              <a:rPr lang="en-IN" altLang="en-US" sz="3200">
                <a:latin typeface="Calibri" panose="020F0502020204030204" charset="0"/>
                <a:cs typeface="Calibri" panose="020F0502020204030204" charset="0"/>
              </a:rPr>
              <a:t>Genetic test or liver biopsy</a:t>
            </a:r>
            <a:endParaRPr lang="en-IN" altLang="en-US" sz="3200">
              <a:latin typeface="Calibri" panose="020F0502020204030204" charset="0"/>
              <a:cs typeface="Calibri" panose="020F050202020403020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2285</Words>
  <Application>WPS Presentation</Application>
  <PresentationFormat>On-screen Show (4:3)</PresentationFormat>
  <Paragraphs>98</Paragraphs>
  <Slides>11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9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11</vt:i4>
      </vt:variant>
    </vt:vector>
  </HeadingPairs>
  <TitlesOfParts>
    <vt:vector size="21" baseType="lpstr">
      <vt:lpstr>Arial</vt:lpstr>
      <vt:lpstr>SimSun</vt:lpstr>
      <vt:lpstr>Wingdings</vt:lpstr>
      <vt:lpstr>Calibri</vt:lpstr>
      <vt:lpstr>Times New Roman</vt:lpstr>
      <vt:lpstr>Arial MT</vt:lpstr>
      <vt:lpstr>Calibri</vt:lpstr>
      <vt:lpstr>Microsoft YaHei</vt:lpstr>
      <vt:lpstr>Arial Unicode MS</vt:lpstr>
      <vt:lpstr>Office Theme</vt:lpstr>
      <vt:lpstr>Von Gierke's disease</vt:lpstr>
      <vt:lpstr>Glucose -6-Phosphatase</vt:lpstr>
      <vt:lpstr>Glucose -6-Phosphatase</vt:lpstr>
      <vt:lpstr>PowerPoint 演示文稿</vt:lpstr>
      <vt:lpstr>Von Gierke's disease</vt:lpstr>
      <vt:lpstr>Von Gierke's disease</vt:lpstr>
      <vt:lpstr>Von Gierke's disease</vt:lpstr>
      <vt:lpstr>Clinical Feature of Von Gierke's disease</vt:lpstr>
      <vt:lpstr>Laboratory investigation</vt:lpstr>
      <vt:lpstr>Treatment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Von Gierke's disease</dc:title>
  <dc:creator>Be Human</dc:creator>
  <cp:lastModifiedBy>GOPAL</cp:lastModifiedBy>
  <cp:revision>17</cp:revision>
  <dcterms:created xsi:type="dcterms:W3CDTF">2024-10-06T12:47:00Z</dcterms:created>
  <dcterms:modified xsi:type="dcterms:W3CDTF">2024-12-03T00:22:39Z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2019-05-07T03:30:00Z</vt:filetime>
  </property>
  <property fmtid="{D5CDD505-2E9C-101B-9397-08002B2CF9AE}" pid="3" name="Creator">
    <vt:lpwstr>PScript5.dll Version 5.2.2</vt:lpwstr>
  </property>
  <property fmtid="{D5CDD505-2E9C-101B-9397-08002B2CF9AE}" pid="4" name="LastSaved">
    <vt:filetime>2024-10-07T03:30:00Z</vt:filetime>
  </property>
  <property fmtid="{D5CDD505-2E9C-101B-9397-08002B2CF9AE}" pid="5" name="Producer">
    <vt:lpwstr>GPL Ghostscript 9.06</vt:lpwstr>
  </property>
  <property fmtid="{D5CDD505-2E9C-101B-9397-08002B2CF9AE}" pid="6" name="ICV">
    <vt:lpwstr>276DB5ED2B1A44139115F4D6B067C0A4_12</vt:lpwstr>
  </property>
  <property fmtid="{D5CDD505-2E9C-101B-9397-08002B2CF9AE}" pid="7" name="KSOProductBuildVer">
    <vt:lpwstr>1033-12.2.0.18607</vt:lpwstr>
  </property>
</Properties>
</file>