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70" r:id="rId6"/>
    <p:sldId id="262" r:id="rId7"/>
    <p:sldId id="261" r:id="rId8"/>
    <p:sldId id="269" r:id="rId9"/>
    <p:sldId id="264" r:id="rId10"/>
    <p:sldId id="266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BECF49-5334-433D-A73C-BD7A9A9F9EAD}" type="doc">
      <dgm:prSet loTypeId="urn:microsoft.com/office/officeart/2005/8/layout/process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97C1C0-9E15-4668-864B-0B0CEBE0374D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Alpha-Keto Glutamic Acid</a:t>
          </a:r>
        </a:p>
      </dgm:t>
    </dgm:pt>
    <dgm:pt modelId="{A091F96B-AF4B-45BC-8AA7-EF7B2872F2C9}" type="parTrans" cxnId="{DFC783C0-2A01-4D8F-A0B0-FDE203509598}">
      <dgm:prSet/>
      <dgm:spPr/>
      <dgm:t>
        <a:bodyPr/>
        <a:lstStyle/>
        <a:p>
          <a:endParaRPr lang="en-US"/>
        </a:p>
      </dgm:t>
    </dgm:pt>
    <dgm:pt modelId="{6A730558-80EC-4EA5-A1AB-8FA14754F812}" type="sibTrans" cxnId="{DFC783C0-2A01-4D8F-A0B0-FDE203509598}">
      <dgm:prSet/>
      <dgm:spPr>
        <a:solidFill>
          <a:schemeClr val="accent2"/>
        </a:solidFill>
      </dgm:spPr>
      <dgm:t>
        <a:bodyPr/>
        <a:lstStyle/>
        <a:p>
          <a:endParaRPr lang="en-US"/>
        </a:p>
      </dgm:t>
    </dgm:pt>
    <dgm:pt modelId="{38B7D967-51D8-4BEA-810F-EA9A5D99605B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Glutamic Acid </a:t>
          </a:r>
        </a:p>
      </dgm:t>
    </dgm:pt>
    <dgm:pt modelId="{567F8EB3-5D92-47A9-A06C-BA9A16C0C67D}" type="parTrans" cxnId="{7CFB97DF-6DD7-4E91-BDFB-B66BB07976A7}">
      <dgm:prSet/>
      <dgm:spPr/>
      <dgm:t>
        <a:bodyPr/>
        <a:lstStyle/>
        <a:p>
          <a:endParaRPr lang="en-US"/>
        </a:p>
      </dgm:t>
    </dgm:pt>
    <dgm:pt modelId="{E5D456A5-2F05-4F98-8AEA-089B3837D0FE}" type="sibTrans" cxnId="{7CFB97DF-6DD7-4E91-BDFB-B66BB07976A7}">
      <dgm:prSet/>
      <dgm:spPr>
        <a:solidFill>
          <a:schemeClr val="accent2"/>
        </a:solidFill>
      </dgm:spPr>
      <dgm:t>
        <a:bodyPr/>
        <a:lstStyle/>
        <a:p>
          <a:endParaRPr lang="en-US"/>
        </a:p>
      </dgm:t>
    </dgm:pt>
    <dgm:pt modelId="{7725DA55-873E-4140-9BF5-201470C4BAE9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Glutamine </a:t>
          </a:r>
        </a:p>
      </dgm:t>
    </dgm:pt>
    <dgm:pt modelId="{B3317F63-8AFD-417C-9A9C-42689258AA59}" type="parTrans" cxnId="{B942BC4C-D386-4A2B-9200-3E9967B442F1}">
      <dgm:prSet/>
      <dgm:spPr/>
      <dgm:t>
        <a:bodyPr/>
        <a:lstStyle/>
        <a:p>
          <a:endParaRPr lang="en-US"/>
        </a:p>
      </dgm:t>
    </dgm:pt>
    <dgm:pt modelId="{34CB4688-2BBD-4488-8A1F-06F2BB2D3A0E}" type="sibTrans" cxnId="{B942BC4C-D386-4A2B-9200-3E9967B442F1}">
      <dgm:prSet/>
      <dgm:spPr/>
      <dgm:t>
        <a:bodyPr/>
        <a:lstStyle/>
        <a:p>
          <a:endParaRPr lang="en-US"/>
        </a:p>
      </dgm:t>
    </dgm:pt>
    <dgm:pt modelId="{4B2E563E-69A5-4BAB-9705-BE9CB5038096}" type="pres">
      <dgm:prSet presAssocID="{ADBECF49-5334-433D-A73C-BD7A9A9F9EAD}" presName="Name0" presStyleCnt="0">
        <dgm:presLayoutVars>
          <dgm:dir/>
          <dgm:resizeHandles val="exact"/>
        </dgm:presLayoutVars>
      </dgm:prSet>
      <dgm:spPr/>
    </dgm:pt>
    <dgm:pt modelId="{14C08226-15F3-44D8-BF8A-B043050B1B77}" type="pres">
      <dgm:prSet presAssocID="{CE97C1C0-9E15-4668-864B-0B0CEBE0374D}" presName="node" presStyleLbl="node1" presStyleIdx="0" presStyleCnt="3" custScaleX="59806" custScaleY="23225">
        <dgm:presLayoutVars>
          <dgm:bulletEnabled val="1"/>
        </dgm:presLayoutVars>
      </dgm:prSet>
      <dgm:spPr/>
    </dgm:pt>
    <dgm:pt modelId="{F06CD2C2-23D0-4155-9DD8-6AD4227D9C32}" type="pres">
      <dgm:prSet presAssocID="{6A730558-80EC-4EA5-A1AB-8FA14754F812}" presName="sibTrans" presStyleLbl="sibTrans2D1" presStyleIdx="0" presStyleCnt="2" custFlipVert="1" custScaleX="177775" custScaleY="34061"/>
      <dgm:spPr/>
    </dgm:pt>
    <dgm:pt modelId="{DE6F3083-9AC6-4BF6-8543-88B838DED3FD}" type="pres">
      <dgm:prSet presAssocID="{6A730558-80EC-4EA5-A1AB-8FA14754F812}" presName="connectorText" presStyleLbl="sibTrans2D1" presStyleIdx="0" presStyleCnt="2"/>
      <dgm:spPr/>
    </dgm:pt>
    <dgm:pt modelId="{11578429-FB7B-4648-8AB1-EC49B457CDBE}" type="pres">
      <dgm:prSet presAssocID="{38B7D967-51D8-4BEA-810F-EA9A5D99605B}" presName="node" presStyleLbl="node1" presStyleIdx="1" presStyleCnt="3" custScaleX="49288" custScaleY="25170">
        <dgm:presLayoutVars>
          <dgm:bulletEnabled val="1"/>
        </dgm:presLayoutVars>
      </dgm:prSet>
      <dgm:spPr/>
    </dgm:pt>
    <dgm:pt modelId="{54D1B9B4-C930-498C-AF55-307152F30452}" type="pres">
      <dgm:prSet presAssocID="{E5D456A5-2F05-4F98-8AEA-089B3837D0FE}" presName="sibTrans" presStyleLbl="sibTrans2D1" presStyleIdx="1" presStyleCnt="2" custScaleX="174882" custScaleY="49306"/>
      <dgm:spPr/>
    </dgm:pt>
    <dgm:pt modelId="{CE904BE7-BAF6-42B5-8B01-B03A82385A95}" type="pres">
      <dgm:prSet presAssocID="{E5D456A5-2F05-4F98-8AEA-089B3837D0FE}" presName="connectorText" presStyleLbl="sibTrans2D1" presStyleIdx="1" presStyleCnt="2"/>
      <dgm:spPr/>
    </dgm:pt>
    <dgm:pt modelId="{65712410-5D0C-40C7-8C45-2CFEF3B12044}" type="pres">
      <dgm:prSet presAssocID="{7725DA55-873E-4140-9BF5-201470C4BAE9}" presName="node" presStyleLbl="node1" presStyleIdx="2" presStyleCnt="3" custScaleX="41350" custScaleY="22241">
        <dgm:presLayoutVars>
          <dgm:bulletEnabled val="1"/>
        </dgm:presLayoutVars>
      </dgm:prSet>
      <dgm:spPr/>
    </dgm:pt>
  </dgm:ptLst>
  <dgm:cxnLst>
    <dgm:cxn modelId="{F571F719-9D2D-4776-8BDA-9444084E8EDF}" type="presOf" srcId="{7725DA55-873E-4140-9BF5-201470C4BAE9}" destId="{65712410-5D0C-40C7-8C45-2CFEF3B12044}" srcOrd="0" destOrd="0" presId="urn:microsoft.com/office/officeart/2005/8/layout/process1"/>
    <dgm:cxn modelId="{90E2855B-DD9F-408D-85B2-B995C3A4330B}" type="presOf" srcId="{CE97C1C0-9E15-4668-864B-0B0CEBE0374D}" destId="{14C08226-15F3-44D8-BF8A-B043050B1B77}" srcOrd="0" destOrd="0" presId="urn:microsoft.com/office/officeart/2005/8/layout/process1"/>
    <dgm:cxn modelId="{83687D5F-FED5-4351-AABB-CC194D2E193F}" type="presOf" srcId="{ADBECF49-5334-433D-A73C-BD7A9A9F9EAD}" destId="{4B2E563E-69A5-4BAB-9705-BE9CB5038096}" srcOrd="0" destOrd="0" presId="urn:microsoft.com/office/officeart/2005/8/layout/process1"/>
    <dgm:cxn modelId="{B942BC4C-D386-4A2B-9200-3E9967B442F1}" srcId="{ADBECF49-5334-433D-A73C-BD7A9A9F9EAD}" destId="{7725DA55-873E-4140-9BF5-201470C4BAE9}" srcOrd="2" destOrd="0" parTransId="{B3317F63-8AFD-417C-9A9C-42689258AA59}" sibTransId="{34CB4688-2BBD-4488-8A1F-06F2BB2D3A0E}"/>
    <dgm:cxn modelId="{A3043576-1827-4C1E-B54A-69FF70E93D9B}" type="presOf" srcId="{E5D456A5-2F05-4F98-8AEA-089B3837D0FE}" destId="{CE904BE7-BAF6-42B5-8B01-B03A82385A95}" srcOrd="1" destOrd="0" presId="urn:microsoft.com/office/officeart/2005/8/layout/process1"/>
    <dgm:cxn modelId="{8E96837D-7BE7-44EB-A0AF-C969E433D52B}" type="presOf" srcId="{6A730558-80EC-4EA5-A1AB-8FA14754F812}" destId="{F06CD2C2-23D0-4155-9DD8-6AD4227D9C32}" srcOrd="0" destOrd="0" presId="urn:microsoft.com/office/officeart/2005/8/layout/process1"/>
    <dgm:cxn modelId="{2101029A-D006-4739-9FB4-8926A557FF8B}" type="presOf" srcId="{38B7D967-51D8-4BEA-810F-EA9A5D99605B}" destId="{11578429-FB7B-4648-8AB1-EC49B457CDBE}" srcOrd="0" destOrd="0" presId="urn:microsoft.com/office/officeart/2005/8/layout/process1"/>
    <dgm:cxn modelId="{918984BE-26E4-4596-88B9-08444C91F8E0}" type="presOf" srcId="{6A730558-80EC-4EA5-A1AB-8FA14754F812}" destId="{DE6F3083-9AC6-4BF6-8543-88B838DED3FD}" srcOrd="1" destOrd="0" presId="urn:microsoft.com/office/officeart/2005/8/layout/process1"/>
    <dgm:cxn modelId="{DFC783C0-2A01-4D8F-A0B0-FDE203509598}" srcId="{ADBECF49-5334-433D-A73C-BD7A9A9F9EAD}" destId="{CE97C1C0-9E15-4668-864B-0B0CEBE0374D}" srcOrd="0" destOrd="0" parTransId="{A091F96B-AF4B-45BC-8AA7-EF7B2872F2C9}" sibTransId="{6A730558-80EC-4EA5-A1AB-8FA14754F812}"/>
    <dgm:cxn modelId="{13EBE5DB-C079-4F79-BB6B-E071F014E649}" type="presOf" srcId="{E5D456A5-2F05-4F98-8AEA-089B3837D0FE}" destId="{54D1B9B4-C930-498C-AF55-307152F30452}" srcOrd="0" destOrd="0" presId="urn:microsoft.com/office/officeart/2005/8/layout/process1"/>
    <dgm:cxn modelId="{7CFB97DF-6DD7-4E91-BDFB-B66BB07976A7}" srcId="{ADBECF49-5334-433D-A73C-BD7A9A9F9EAD}" destId="{38B7D967-51D8-4BEA-810F-EA9A5D99605B}" srcOrd="1" destOrd="0" parTransId="{567F8EB3-5D92-47A9-A06C-BA9A16C0C67D}" sibTransId="{E5D456A5-2F05-4F98-8AEA-089B3837D0FE}"/>
    <dgm:cxn modelId="{6BD1D7C2-C794-4A90-A692-E4052B680007}" type="presParOf" srcId="{4B2E563E-69A5-4BAB-9705-BE9CB5038096}" destId="{14C08226-15F3-44D8-BF8A-B043050B1B77}" srcOrd="0" destOrd="0" presId="urn:microsoft.com/office/officeart/2005/8/layout/process1"/>
    <dgm:cxn modelId="{F6A7DD33-5066-402F-B0D0-D6084A06F71D}" type="presParOf" srcId="{4B2E563E-69A5-4BAB-9705-BE9CB5038096}" destId="{F06CD2C2-23D0-4155-9DD8-6AD4227D9C32}" srcOrd="1" destOrd="0" presId="urn:microsoft.com/office/officeart/2005/8/layout/process1"/>
    <dgm:cxn modelId="{DA5FE125-02E4-477E-8B4B-1E56ED9C2F57}" type="presParOf" srcId="{F06CD2C2-23D0-4155-9DD8-6AD4227D9C32}" destId="{DE6F3083-9AC6-4BF6-8543-88B838DED3FD}" srcOrd="0" destOrd="0" presId="urn:microsoft.com/office/officeart/2005/8/layout/process1"/>
    <dgm:cxn modelId="{A595B8A1-5FD4-4102-B010-347F87E0BABB}" type="presParOf" srcId="{4B2E563E-69A5-4BAB-9705-BE9CB5038096}" destId="{11578429-FB7B-4648-8AB1-EC49B457CDBE}" srcOrd="2" destOrd="0" presId="urn:microsoft.com/office/officeart/2005/8/layout/process1"/>
    <dgm:cxn modelId="{93A64DC1-A57E-462F-89B3-ECAA9955CEC9}" type="presParOf" srcId="{4B2E563E-69A5-4BAB-9705-BE9CB5038096}" destId="{54D1B9B4-C930-498C-AF55-307152F30452}" srcOrd="3" destOrd="0" presId="urn:microsoft.com/office/officeart/2005/8/layout/process1"/>
    <dgm:cxn modelId="{E5734146-078A-4095-BAB3-E3FB9F47592A}" type="presParOf" srcId="{54D1B9B4-C930-498C-AF55-307152F30452}" destId="{CE904BE7-BAF6-42B5-8B01-B03A82385A95}" srcOrd="0" destOrd="0" presId="urn:microsoft.com/office/officeart/2005/8/layout/process1"/>
    <dgm:cxn modelId="{C89DA463-D1C3-496C-BBF6-A96CBE481253}" type="presParOf" srcId="{4B2E563E-69A5-4BAB-9705-BE9CB5038096}" destId="{65712410-5D0C-40C7-8C45-2CFEF3B1204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08226-15F3-44D8-BF8A-B043050B1B77}">
      <dsp:nvSpPr>
        <dsp:cNvPr id="0" name=""/>
        <dsp:cNvSpPr/>
      </dsp:nvSpPr>
      <dsp:spPr>
        <a:xfrm>
          <a:off x="4827" y="751136"/>
          <a:ext cx="3094263" cy="72097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chemeClr val="tx1"/>
              </a:solidFill>
            </a:rPr>
            <a:t>Alpha-Keto Glutamic Acid</a:t>
          </a:r>
        </a:p>
      </dsp:txBody>
      <dsp:txXfrm>
        <a:off x="25944" y="772253"/>
        <a:ext cx="3052029" cy="678739"/>
      </dsp:txXfrm>
    </dsp:sp>
    <dsp:sp modelId="{F06CD2C2-23D0-4155-9DD8-6AD4227D9C32}">
      <dsp:nvSpPr>
        <dsp:cNvPr id="0" name=""/>
        <dsp:cNvSpPr/>
      </dsp:nvSpPr>
      <dsp:spPr>
        <a:xfrm flipV="1">
          <a:off x="3189935" y="893103"/>
          <a:ext cx="1949930" cy="4370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 rot="10800000">
        <a:off x="3189935" y="980511"/>
        <a:ext cx="1818818" cy="262224"/>
      </dsp:txXfrm>
    </dsp:sp>
    <dsp:sp modelId="{11578429-FB7B-4648-8AB1-EC49B457CDBE}">
      <dsp:nvSpPr>
        <dsp:cNvPr id="0" name=""/>
        <dsp:cNvSpPr/>
      </dsp:nvSpPr>
      <dsp:spPr>
        <a:xfrm>
          <a:off x="5168624" y="720947"/>
          <a:ext cx="2550079" cy="781352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chemeClr val="tx1"/>
              </a:solidFill>
            </a:rPr>
            <a:t>Glutamic Acid </a:t>
          </a:r>
        </a:p>
      </dsp:txBody>
      <dsp:txXfrm>
        <a:off x="5191509" y="743832"/>
        <a:ext cx="2504309" cy="735582"/>
      </dsp:txXfrm>
    </dsp:sp>
    <dsp:sp modelId="{54D1B9B4-C930-498C-AF55-307152F30452}">
      <dsp:nvSpPr>
        <dsp:cNvPr id="0" name=""/>
        <dsp:cNvSpPr/>
      </dsp:nvSpPr>
      <dsp:spPr>
        <a:xfrm>
          <a:off x="7825414" y="795298"/>
          <a:ext cx="1918198" cy="6326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7825414" y="921828"/>
        <a:ext cx="1728403" cy="379590"/>
      </dsp:txXfrm>
    </dsp:sp>
    <dsp:sp modelId="{65712410-5D0C-40C7-8C45-2CFEF3B12044}">
      <dsp:nvSpPr>
        <dsp:cNvPr id="0" name=""/>
        <dsp:cNvSpPr/>
      </dsp:nvSpPr>
      <dsp:spPr>
        <a:xfrm>
          <a:off x="9788237" y="766409"/>
          <a:ext cx="2139380" cy="69042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chemeClr val="tx1"/>
              </a:solidFill>
            </a:rPr>
            <a:t>Glutamine </a:t>
          </a:r>
        </a:p>
      </dsp:txBody>
      <dsp:txXfrm>
        <a:off x="9808459" y="786631"/>
        <a:ext cx="2098936" cy="6499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3B149-AD57-42B0-979B-7D31600B9DC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F4D32-B969-40DC-A326-623C57E07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54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F4D32-B969-40DC-A326-623C57E0791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63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D10E-4E46-8B75-1A07-713B6EBC9C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F38248-31BF-416B-1CE1-3260E626F4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1C5A8-BB08-E4EF-74D2-2E5982031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9FF69-72E8-D855-A81D-061DCC48F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E73B5-C6DE-0711-2CBA-21EAE63B6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0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6CA66-EE44-4445-D98C-DFB0A6FD9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1C5A7-F201-9658-8E7A-6000F58064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3088A-DC87-D042-89A3-6CDA3C06D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84F98-29ED-4238-5F9C-1EACDFD62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B933C-DB1E-1086-22ED-0E12389E0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7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C72E36-4778-4B57-28E9-A0E85C775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E0E730-FF3D-B756-5376-180CC4D3E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70722-707D-4DC1-D62B-D6645B000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A1FB2-A9F4-7E04-2FD2-3559918D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EDFE0-E1F2-A464-4B90-1D3127B85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2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5F4CE-3D20-6A1A-5142-1B0A1EA42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9D01C-052A-FC6F-932D-C153E94D4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04CB1-1FAF-B63B-7814-E33904E40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EAB1A-25E3-38FB-B9D7-89C8EACF6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FDE2F-83AD-73A0-5225-6A2F5B11F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2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3EB8A-B96D-D4DB-3B21-189872F65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C0B74-A3F2-D0A3-E2EC-BF51E829C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D66EF-C993-E932-2B03-DE6F756EE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D020B-A370-521C-E416-A1E876325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384BF-DAEF-B0F1-2C47-64D44B259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90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25678-78F9-FE38-E867-3965E42B1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54FFD-AA74-E108-49BE-65A03B232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62C10-56EE-0B0C-9A1F-44BA28F52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F5705-49C6-6B81-675F-B4D1557CE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8118D6-490E-BB3A-FEBA-ADAAD8760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2B455-04FE-3974-65D7-2CC824470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1DB18-2D76-EEE1-2DDF-9021095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E8815D-D17B-3459-BD9F-ECF8495DA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F42BC3-1D08-3E8B-B1FC-29F6F8436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568067-A530-7C40-8277-D8C415EAB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23F7E1-446E-C948-E12F-1456186FD2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CFC1AC-900A-55E7-C59C-BDE5D0B74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810B4F-2F90-266E-8C5D-079C52ED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6988DE-DC53-3476-6E31-BCFF86BAB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5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78B64-1D84-E9CC-BDC9-1D68EAE6C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1F0CB3-3E7C-04D3-D9FE-E425DDF6E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C39D4-65B6-0FF9-219E-580B53D02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54687-4327-A79E-42AF-CE7B288D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3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255D9C-9343-5E4B-785D-F095D70D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D79749-172B-4133-8FE7-BFDCD487C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D72D7-868B-FAE3-68C9-C99E7C32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0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26FC2-CE10-68B1-B398-939F83163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D010F-B0AD-340B-415D-36A094247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8910C-B356-35ED-6699-AAAD8F4F3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F68C1-0B4A-1DCC-5596-151B8596E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FAE20-409D-162F-7F83-76AD1F01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9BCC07-6DD9-F15C-FF30-366C9D7B4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57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EB229-720A-7287-1B99-59F6D8F01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D6D3DF-F0CB-3368-63E9-0C2763014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3E5CED-CA78-2E4C-BDA9-16F49E093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11EBC-3451-CC7D-38C3-76EFF45F9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C1D2E-02CA-05C1-6B88-39F7BF801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95331-EE30-725A-F91C-C4C8AD1C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993465-D1A6-70B8-5BB8-E8669D23C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82ABFA-E301-2577-B9C2-1110BCBF3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54982-EAA6-A9BB-0D6D-687862FA1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02F4C-E9BE-48DC-92EF-94A1988D6FA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E5327-78ED-AA78-2F80-9C07D1D28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6E29-F159-811F-EB98-BEB9EA768A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52B1C-A414-4811-81B2-2DA49881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99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3469F-317A-7000-84BF-FE6EA5D574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6572"/>
            <a:ext cx="9144000" cy="3183391"/>
          </a:xfrm>
        </p:spPr>
        <p:txBody>
          <a:bodyPr>
            <a:normAutofit/>
          </a:bodyPr>
          <a:lstStyle/>
          <a:p>
            <a:r>
              <a:rPr lang="en-IN" sz="7200" b="1" dirty="0"/>
              <a:t>Peripheral Detoxification </a:t>
            </a:r>
            <a:br>
              <a:rPr lang="en-IN" sz="7200" b="1" dirty="0"/>
            </a:br>
            <a:r>
              <a:rPr lang="en-IN" sz="7200" b="1" dirty="0"/>
              <a:t>of </a:t>
            </a:r>
            <a:br>
              <a:rPr lang="en-IN" sz="7200" b="1" dirty="0"/>
            </a:br>
            <a:r>
              <a:rPr lang="en-IN" sz="7200" b="1" dirty="0"/>
              <a:t>Ammonia</a:t>
            </a:r>
            <a:endParaRPr lang="en-US" sz="72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17C0C8-D18A-DDB6-6065-C4A4561E0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8857"/>
            <a:ext cx="10047514" cy="2612571"/>
          </a:xfrm>
        </p:spPr>
        <p:txBody>
          <a:bodyPr>
            <a:noAutofit/>
          </a:bodyPr>
          <a:lstStyle/>
          <a:p>
            <a:r>
              <a:rPr lang="en-IN" sz="3600" b="1" dirty="0"/>
              <a:t>Dr Janki Sonagra</a:t>
            </a:r>
          </a:p>
          <a:p>
            <a:r>
              <a:rPr lang="en-IN" sz="2800" dirty="0"/>
              <a:t>2</a:t>
            </a:r>
            <a:r>
              <a:rPr lang="en-IN" sz="2800" baseline="30000" dirty="0"/>
              <a:t>nd Year </a:t>
            </a:r>
            <a:r>
              <a:rPr lang="en-US" sz="2800" dirty="0"/>
              <a:t>Resident Doctor</a:t>
            </a:r>
          </a:p>
          <a:p>
            <a:r>
              <a:rPr lang="en-US" sz="2800" dirty="0"/>
              <a:t>Department of Biochemistry</a:t>
            </a:r>
          </a:p>
          <a:p>
            <a:r>
              <a:rPr lang="en-US" sz="2800" dirty="0"/>
              <a:t>Government Medical College,</a:t>
            </a:r>
          </a:p>
          <a:p>
            <a:r>
              <a:rPr lang="en-US" sz="2800" dirty="0"/>
              <a:t>Bhavnagar</a:t>
            </a:r>
          </a:p>
        </p:txBody>
      </p:sp>
    </p:spTree>
    <p:extLst>
      <p:ext uri="{BB962C8B-B14F-4D97-AF65-F5344CB8AC3E}">
        <p14:creationId xmlns:p14="http://schemas.microsoft.com/office/powerpoint/2010/main" val="2541662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707BC-490B-5EE8-D4D9-9405702B1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3139"/>
            <a:ext cx="112884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What is true about transamination reaction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It helps to form non-essential amino acid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It helps to form substrate for gluconeogenesis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It helps to form alpha keto acid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All of above</a:t>
            </a:r>
          </a:p>
        </p:txBody>
      </p:sp>
    </p:spTree>
    <p:extLst>
      <p:ext uri="{BB962C8B-B14F-4D97-AF65-F5344CB8AC3E}">
        <p14:creationId xmlns:p14="http://schemas.microsoft.com/office/powerpoint/2010/main" val="1323508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3C959-C100-08FF-B955-C44BCB67A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7FD8A-A5E1-1BDA-224B-6257D2B86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3139"/>
            <a:ext cx="112884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 </a:t>
            </a:r>
            <a:r>
              <a:rPr lang="en-US" sz="3200" b="1" dirty="0"/>
              <a:t>first line of defense</a:t>
            </a:r>
            <a:r>
              <a:rPr lang="en-US" sz="3200" dirty="0"/>
              <a:t> against ammonia toxicity in brain cells is</a:t>
            </a:r>
          </a:p>
          <a:p>
            <a:pPr marL="0" indent="0">
              <a:buNone/>
            </a:pPr>
            <a:r>
              <a:rPr lang="en-US" dirty="0"/>
              <a:t>Conversion ammonia into Glutamate </a:t>
            </a:r>
          </a:p>
          <a:p>
            <a:pPr marL="514350" indent="-514350">
              <a:buAutoNum type="alphaUcPeriod"/>
            </a:pPr>
            <a:r>
              <a:rPr lang="en-US" dirty="0"/>
              <a:t>Glutamate dehydrogenase and transamination</a:t>
            </a:r>
          </a:p>
          <a:p>
            <a:pPr marL="514350" indent="-514350">
              <a:buAutoNum type="alphaUcPeriod"/>
            </a:pPr>
            <a:r>
              <a:rPr lang="en-US" dirty="0"/>
              <a:t>Glutamate dehydrogenase and Glutaminase</a:t>
            </a:r>
          </a:p>
          <a:p>
            <a:pPr marL="514350" indent="-514350">
              <a:buAutoNum type="alphaUcPeriod"/>
            </a:pPr>
            <a:r>
              <a:rPr lang="en-US" dirty="0"/>
              <a:t>Glutamate synthase and transamination</a:t>
            </a:r>
          </a:p>
          <a:p>
            <a:pPr marL="514350" indent="-514350">
              <a:buAutoNum type="alphaUcPeriod"/>
            </a:pPr>
            <a:r>
              <a:rPr lang="en-US" dirty="0"/>
              <a:t>Glutamate synthase and Glutaminase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30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82A70-F850-EAD1-D8A9-F949DBCF8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193925"/>
            <a:ext cx="10515600" cy="1888218"/>
          </a:xfrm>
        </p:spPr>
        <p:txBody>
          <a:bodyPr>
            <a:normAutofit fontScale="90000"/>
          </a:bodyPr>
          <a:lstStyle/>
          <a:p>
            <a:pPr algn="ctr"/>
            <a:r>
              <a:rPr lang="en-IN" sz="5300" dirty="0"/>
              <a:t>First Line of Defense</a:t>
            </a:r>
            <a:br>
              <a:rPr lang="en-IN" sz="5300" dirty="0"/>
            </a:br>
            <a:br>
              <a:rPr lang="en-IN" dirty="0"/>
            </a:br>
            <a:r>
              <a:rPr lang="en-US" dirty="0"/>
              <a:t>By enzymes- </a:t>
            </a:r>
            <a:r>
              <a:rPr lang="en-US" b="1" u="sng" dirty="0">
                <a:solidFill>
                  <a:srgbClr val="FF0000"/>
                </a:solidFill>
              </a:rPr>
              <a:t>Aminotransferase or Transaminases. </a:t>
            </a:r>
            <a:br>
              <a:rPr lang="en-US" b="1" u="sng" dirty="0">
                <a:solidFill>
                  <a:srgbClr val="FF0000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174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726C301-DE7A-C6AA-2F4F-4D3CBE403D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43" y="0"/>
            <a:ext cx="11016343" cy="6564086"/>
          </a:xfrm>
        </p:spPr>
      </p:pic>
    </p:spTree>
    <p:extLst>
      <p:ext uri="{BB962C8B-B14F-4D97-AF65-F5344CB8AC3E}">
        <p14:creationId xmlns:p14="http://schemas.microsoft.com/office/powerpoint/2010/main" val="213815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DFDD921-EFEE-D6FD-0E59-9CF97BD856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9" y="0"/>
            <a:ext cx="111143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605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E6C83-4A50-FEB5-B3AB-386448459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2FB3E-75B6-9BA2-1E96-EA18D3257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Transamination Reaction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443F0-AD40-2ECE-9043-0C9E956D3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223171" cy="4351338"/>
          </a:xfrm>
        </p:spPr>
        <p:txBody>
          <a:bodyPr/>
          <a:lstStyle/>
          <a:p>
            <a:endParaRPr lang="en-US" sz="12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The amino group is transferred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 From Amino acid to Alpha- Keto </a:t>
            </a:r>
            <a:r>
              <a:rPr lang="en-US" sz="3200" dirty="0" err="1"/>
              <a:t>Glutarate</a:t>
            </a:r>
            <a:endParaRPr lang="en-US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 Make </a:t>
            </a:r>
            <a:r>
              <a:rPr lang="en-US" sz="3200" dirty="0" err="1"/>
              <a:t>Glutamatic</a:t>
            </a:r>
            <a:r>
              <a:rPr lang="en-US" sz="3200" dirty="0"/>
              <a:t> Acid.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Formation of Non-essential amino acid</a:t>
            </a:r>
          </a:p>
        </p:txBody>
      </p:sp>
    </p:spTree>
    <p:extLst>
      <p:ext uri="{BB962C8B-B14F-4D97-AF65-F5344CB8AC3E}">
        <p14:creationId xmlns:p14="http://schemas.microsoft.com/office/powerpoint/2010/main" val="134988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6C34D-9FB4-509A-4CFE-031F42B8E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869"/>
            <a:ext cx="10515600" cy="941155"/>
          </a:xfrm>
        </p:spPr>
        <p:txBody>
          <a:bodyPr/>
          <a:lstStyle/>
          <a:p>
            <a:pPr algn="ctr"/>
            <a:r>
              <a:rPr lang="en-IN" dirty="0"/>
              <a:t>Ammonia Trapping as Glutamine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AD9FA-07CE-6749-F5E9-84CC1D18E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98" y="1012370"/>
            <a:ext cx="5682117" cy="5453743"/>
          </a:xfrm>
        </p:spPr>
        <p:txBody>
          <a:bodyPr>
            <a:normAutofit/>
          </a:bodyPr>
          <a:lstStyle/>
          <a:p>
            <a:r>
              <a:rPr lang="en-IN" dirty="0"/>
              <a:t>In Brain Cell :</a:t>
            </a:r>
          </a:p>
          <a:p>
            <a:pPr marL="0" indent="0">
              <a:buNone/>
            </a:pPr>
            <a:r>
              <a:rPr lang="en-IN" dirty="0"/>
              <a:t>	The intracellular ammonia is 	immediately trapped by 	glutamic acid to form 	</a:t>
            </a:r>
            <a:r>
              <a:rPr lang="en-IN" dirty="0">
                <a:solidFill>
                  <a:srgbClr val="FF0000"/>
                </a:solidFill>
              </a:rPr>
              <a:t>Glutamine</a:t>
            </a:r>
          </a:p>
          <a:p>
            <a:pPr marL="0" indent="0">
              <a:buNone/>
            </a:pPr>
            <a:endParaRPr lang="en-IN" dirty="0"/>
          </a:p>
          <a:p>
            <a:r>
              <a:rPr lang="en-IN" dirty="0"/>
              <a:t>In Liver Cell :</a:t>
            </a:r>
          </a:p>
          <a:p>
            <a:pPr marL="0" indent="0">
              <a:buNone/>
            </a:pPr>
            <a:r>
              <a:rPr lang="en-IN" dirty="0"/>
              <a:t>	The glutamine is then 	transported to </a:t>
            </a:r>
            <a:r>
              <a:rPr lang="en-IN" dirty="0">
                <a:solidFill>
                  <a:srgbClr val="00B050"/>
                </a:solidFill>
              </a:rPr>
              <a:t>liver </a:t>
            </a:r>
            <a:r>
              <a:rPr lang="en-IN" dirty="0"/>
              <a:t>and 	converted to Glutamic acid 	through </a:t>
            </a:r>
            <a:r>
              <a:rPr lang="en-IN" dirty="0">
                <a:solidFill>
                  <a:srgbClr val="FF0000"/>
                </a:solidFill>
              </a:rPr>
              <a:t>Glutaminase.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B997E0A-6EA5-A06E-CA49-32D35285F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956" y="1306287"/>
            <a:ext cx="6563619" cy="4380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7047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985BF9-6F84-2BBE-98D2-7EEB4864D6BB}"/>
              </a:ext>
            </a:extLst>
          </p:cNvPr>
          <p:cNvSpPr txBox="1"/>
          <p:nvPr/>
        </p:nvSpPr>
        <p:spPr>
          <a:xfrm>
            <a:off x="1088571" y="8490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9B8495-D056-767F-C59E-31E0F14CB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314" y="-26761"/>
            <a:ext cx="3853543" cy="920107"/>
          </a:xfrm>
        </p:spPr>
        <p:txBody>
          <a:bodyPr/>
          <a:lstStyle/>
          <a:p>
            <a:pPr algn="ctr"/>
            <a:r>
              <a:rPr lang="en-IN" b="1" dirty="0"/>
              <a:t>In Liver :</a:t>
            </a:r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B72F2-B16E-9C34-D9C2-F0F8156F0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4" y="5138056"/>
            <a:ext cx="11843656" cy="1567543"/>
          </a:xfrm>
        </p:spPr>
        <p:txBody>
          <a:bodyPr>
            <a:normAutofit fontScale="85000" lnSpcReduction="20000"/>
          </a:bodyPr>
          <a:lstStyle/>
          <a:p>
            <a:r>
              <a:rPr lang="en-IN" b="1" dirty="0">
                <a:solidFill>
                  <a:schemeClr val="accent2"/>
                </a:solidFill>
              </a:rPr>
              <a:t>Glutamate dehydrogenase</a:t>
            </a:r>
            <a:r>
              <a:rPr lang="en-IN" dirty="0"/>
              <a:t> is</a:t>
            </a:r>
          </a:p>
          <a:p>
            <a:pPr marL="0" indent="0">
              <a:buNone/>
            </a:pPr>
            <a:r>
              <a:rPr lang="en-IN" dirty="0"/>
              <a:t>    available </a:t>
            </a:r>
            <a:r>
              <a:rPr lang="en-IN" b="1" dirty="0">
                <a:solidFill>
                  <a:schemeClr val="accent2"/>
                </a:solidFill>
              </a:rPr>
              <a:t>only in the liver. </a:t>
            </a:r>
          </a:p>
          <a:p>
            <a:endParaRPr lang="en-IN" b="1" dirty="0">
              <a:solidFill>
                <a:schemeClr val="accent2"/>
              </a:solidFill>
            </a:endParaRPr>
          </a:p>
          <a:p>
            <a:r>
              <a:rPr lang="en-IN" b="1" dirty="0">
                <a:solidFill>
                  <a:schemeClr val="accent2"/>
                </a:solidFill>
              </a:rPr>
              <a:t>Glutamine &gt;&gt;&gt;&gt; &gt;&gt;&gt;&gt;    Glutamic Acid    &gt;&gt;&gt;&gt;&gt; Alpha Keto Glutamic Acid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57B9F10-A6C4-3610-8FC8-FE26DCA92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886" y="33275"/>
            <a:ext cx="7230613" cy="5985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947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21D4B716-F38A-0B45-6515-B6EE0D227192}"/>
              </a:ext>
            </a:extLst>
          </p:cNvPr>
          <p:cNvSpPr/>
          <p:nvPr/>
        </p:nvSpPr>
        <p:spPr>
          <a:xfrm>
            <a:off x="107153" y="3777343"/>
            <a:ext cx="11812704" cy="2895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9048434-5466-B33A-FCC4-3F9172BBFC25}"/>
              </a:ext>
            </a:extLst>
          </p:cNvPr>
          <p:cNvSpPr/>
          <p:nvPr/>
        </p:nvSpPr>
        <p:spPr>
          <a:xfrm>
            <a:off x="0" y="1"/>
            <a:ext cx="12279085" cy="32766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5B61D58-3184-416F-8559-8FC66F9477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2465598"/>
              </p:ext>
            </p:extLst>
          </p:nvPr>
        </p:nvGraphicFramePr>
        <p:xfrm>
          <a:off x="107154" y="548767"/>
          <a:ext cx="11932446" cy="22232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DC6D0FC-8919-43B9-88BA-042A0F098240}"/>
              </a:ext>
            </a:extLst>
          </p:cNvPr>
          <p:cNvSpPr txBox="1"/>
          <p:nvPr/>
        </p:nvSpPr>
        <p:spPr>
          <a:xfrm flipH="1">
            <a:off x="3156864" y="931705"/>
            <a:ext cx="2460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Transamination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ADCC4-2291-42FF-A8EC-F648A1E3E69A}"/>
              </a:ext>
            </a:extLst>
          </p:cNvPr>
          <p:cNvSpPr txBox="1"/>
          <p:nvPr/>
        </p:nvSpPr>
        <p:spPr>
          <a:xfrm>
            <a:off x="7994509" y="562373"/>
            <a:ext cx="1666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Glutamine Synthetase</a:t>
            </a:r>
          </a:p>
        </p:txBody>
      </p:sp>
      <p:sp>
        <p:nvSpPr>
          <p:cNvPr id="10" name="Rectangle: Rounded Corners 4">
            <a:extLst>
              <a:ext uri="{FF2B5EF4-FFF2-40B4-BE49-F238E27FC236}">
                <a16:creationId xmlns:a16="http://schemas.microsoft.com/office/drawing/2014/main" id="{2BFF5D7A-556B-4C5B-BF9B-4DFCA0C28D73}"/>
              </a:ext>
            </a:extLst>
          </p:cNvPr>
          <p:cNvSpPr txBox="1"/>
          <p:nvPr/>
        </p:nvSpPr>
        <p:spPr>
          <a:xfrm>
            <a:off x="9901909" y="4480844"/>
            <a:ext cx="1060005" cy="397032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 dirty="0"/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A0A4C66D-81CD-419B-B751-88F79044DE36}"/>
              </a:ext>
            </a:extLst>
          </p:cNvPr>
          <p:cNvSpPr/>
          <p:nvPr/>
        </p:nvSpPr>
        <p:spPr>
          <a:xfrm>
            <a:off x="10477176" y="2275120"/>
            <a:ext cx="615367" cy="1981194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18B2AB-A08C-9577-3FBC-BF18941C7900}"/>
              </a:ext>
            </a:extLst>
          </p:cNvPr>
          <p:cNvSpPr/>
          <p:nvPr/>
        </p:nvSpPr>
        <p:spPr>
          <a:xfrm>
            <a:off x="9731829" y="4757056"/>
            <a:ext cx="1992085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Glutamine</a:t>
            </a:r>
            <a:endParaRPr lang="en-US" dirty="0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78FA6213-8230-AC66-CDB3-2FDA8930B00A}"/>
              </a:ext>
            </a:extLst>
          </p:cNvPr>
          <p:cNvSpPr/>
          <p:nvPr/>
        </p:nvSpPr>
        <p:spPr>
          <a:xfrm>
            <a:off x="5720123" y="2166257"/>
            <a:ext cx="615367" cy="222319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271351D-03AD-E098-CF62-E199679513E0}"/>
              </a:ext>
            </a:extLst>
          </p:cNvPr>
          <p:cNvSpPr/>
          <p:nvPr/>
        </p:nvSpPr>
        <p:spPr>
          <a:xfrm>
            <a:off x="5257799" y="4778828"/>
            <a:ext cx="1883231" cy="7075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Glutamic Acid</a:t>
            </a:r>
            <a:endParaRPr lang="en-US" b="1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36B88AB-A420-83DF-47A4-2D10AA0A1D35}"/>
              </a:ext>
            </a:extLst>
          </p:cNvPr>
          <p:cNvSpPr/>
          <p:nvPr/>
        </p:nvSpPr>
        <p:spPr>
          <a:xfrm>
            <a:off x="107153" y="4757056"/>
            <a:ext cx="2799333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Alpha Keto Glutamic Acid</a:t>
            </a:r>
            <a:endParaRPr lang="en-US" b="1" dirty="0"/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87B9C17B-241F-82A1-B377-057C764A2D3B}"/>
              </a:ext>
            </a:extLst>
          </p:cNvPr>
          <p:cNvSpPr/>
          <p:nvPr/>
        </p:nvSpPr>
        <p:spPr>
          <a:xfrm rot="10800000">
            <a:off x="1261890" y="2166200"/>
            <a:ext cx="615367" cy="2223247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0F3A6D31-9DBA-FF7A-07BB-DA24BB4CC41E}"/>
              </a:ext>
            </a:extLst>
          </p:cNvPr>
          <p:cNvSpPr/>
          <p:nvPr/>
        </p:nvSpPr>
        <p:spPr>
          <a:xfrm rot="5400000">
            <a:off x="8091885" y="3889083"/>
            <a:ext cx="615367" cy="235131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Down 31">
            <a:extLst>
              <a:ext uri="{FF2B5EF4-FFF2-40B4-BE49-F238E27FC236}">
                <a16:creationId xmlns:a16="http://schemas.microsoft.com/office/drawing/2014/main" id="{7B01D0F7-C41B-5A61-FDF3-F27CCEE49478}"/>
              </a:ext>
            </a:extLst>
          </p:cNvPr>
          <p:cNvSpPr/>
          <p:nvPr/>
        </p:nvSpPr>
        <p:spPr>
          <a:xfrm rot="5400000">
            <a:off x="3750585" y="4109815"/>
            <a:ext cx="615367" cy="2137804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111F38E-879C-C968-2581-0E891F987D6D}"/>
              </a:ext>
            </a:extLst>
          </p:cNvPr>
          <p:cNvSpPr/>
          <p:nvPr/>
        </p:nvSpPr>
        <p:spPr>
          <a:xfrm>
            <a:off x="3598173" y="-76805"/>
            <a:ext cx="50827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N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</a:t>
            </a:r>
            <a:r>
              <a:rPr lang="en-US" sz="54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eripheral</a:t>
            </a:r>
            <a:r>
              <a:rPr lang="en-US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Tissue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DD76CAD-7352-95BA-58F5-F28FBAF90ED1}"/>
              </a:ext>
            </a:extLst>
          </p:cNvPr>
          <p:cNvSpPr/>
          <p:nvPr/>
        </p:nvSpPr>
        <p:spPr>
          <a:xfrm>
            <a:off x="5553866" y="5758655"/>
            <a:ext cx="15632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N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Liver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2B5D294-ACAC-8BAC-C9B9-04F0FB566A2D}"/>
              </a:ext>
            </a:extLst>
          </p:cNvPr>
          <p:cNvSpPr txBox="1"/>
          <p:nvPr/>
        </p:nvSpPr>
        <p:spPr>
          <a:xfrm>
            <a:off x="7671256" y="4448527"/>
            <a:ext cx="1823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Glutaminase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E864EA1-FD9C-75C2-C16E-94B1B62650A1}"/>
              </a:ext>
            </a:extLst>
          </p:cNvPr>
          <p:cNvSpPr txBox="1"/>
          <p:nvPr/>
        </p:nvSpPr>
        <p:spPr>
          <a:xfrm>
            <a:off x="3037114" y="4058137"/>
            <a:ext cx="2155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Glutamate Dehydrogenase</a:t>
            </a:r>
          </a:p>
        </p:txBody>
      </p:sp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C3A18DF6-2FCC-376E-5A0C-E61B479292A4}"/>
              </a:ext>
            </a:extLst>
          </p:cNvPr>
          <p:cNvSpPr/>
          <p:nvPr/>
        </p:nvSpPr>
        <p:spPr>
          <a:xfrm>
            <a:off x="3598173" y="1883229"/>
            <a:ext cx="1294636" cy="461665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B5C09AA-B605-2542-41C4-436E30780A20}"/>
              </a:ext>
            </a:extLst>
          </p:cNvPr>
          <p:cNvSpPr txBox="1"/>
          <p:nvPr/>
        </p:nvSpPr>
        <p:spPr>
          <a:xfrm>
            <a:off x="2704572" y="2351306"/>
            <a:ext cx="1377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Alanine</a:t>
            </a:r>
            <a:endParaRPr lang="en-US" sz="2400" b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8E02781-09B9-01FF-720D-77EBB6FBC00C}"/>
              </a:ext>
            </a:extLst>
          </p:cNvPr>
          <p:cNvSpPr txBox="1"/>
          <p:nvPr/>
        </p:nvSpPr>
        <p:spPr>
          <a:xfrm>
            <a:off x="4299813" y="2373088"/>
            <a:ext cx="1377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Pyruvate</a:t>
            </a:r>
            <a:endParaRPr lang="en-US" sz="2400" b="1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138A894-FA2E-98A8-EFBC-9222AC4151E2}"/>
              </a:ext>
            </a:extLst>
          </p:cNvPr>
          <p:cNvSpPr txBox="1"/>
          <p:nvPr/>
        </p:nvSpPr>
        <p:spPr>
          <a:xfrm>
            <a:off x="2922287" y="5812958"/>
            <a:ext cx="969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NADH</a:t>
            </a:r>
            <a:endParaRPr lang="en-US" sz="24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CB75895-2E8A-2BDE-D965-F23F3EAF45E4}"/>
              </a:ext>
            </a:extLst>
          </p:cNvPr>
          <p:cNvSpPr txBox="1"/>
          <p:nvPr/>
        </p:nvSpPr>
        <p:spPr>
          <a:xfrm>
            <a:off x="4256270" y="5812968"/>
            <a:ext cx="1377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NAD+</a:t>
            </a:r>
            <a:endParaRPr lang="en-US" sz="2400" b="1" dirty="0"/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407F757-332B-7851-7728-86649EB39E97}"/>
              </a:ext>
            </a:extLst>
          </p:cNvPr>
          <p:cNvSpPr/>
          <p:nvPr/>
        </p:nvSpPr>
        <p:spPr>
          <a:xfrm flipH="1">
            <a:off x="3537809" y="5362192"/>
            <a:ext cx="1171172" cy="461666"/>
          </a:xfrm>
          <a:prstGeom prst="curvedDownArrow">
            <a:avLst>
              <a:gd name="adj1" fmla="val 25000"/>
              <a:gd name="adj2" fmla="val 64560"/>
              <a:gd name="adj3" fmla="val 462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73D996CF-60B3-7D89-1576-C97C6367034B}"/>
              </a:ext>
            </a:extLst>
          </p:cNvPr>
          <p:cNvSpPr/>
          <p:nvPr/>
        </p:nvSpPr>
        <p:spPr>
          <a:xfrm>
            <a:off x="8143293" y="1805403"/>
            <a:ext cx="1368064" cy="513266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01BE758-A550-E684-1E15-BFB547751796}"/>
              </a:ext>
            </a:extLst>
          </p:cNvPr>
          <p:cNvSpPr txBox="1"/>
          <p:nvPr/>
        </p:nvSpPr>
        <p:spPr>
          <a:xfrm>
            <a:off x="5655128" y="29337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C6E495D-D25C-CE0B-FB0C-1D11554B6FEE}"/>
              </a:ext>
            </a:extLst>
          </p:cNvPr>
          <p:cNvSpPr txBox="1"/>
          <p:nvPr/>
        </p:nvSpPr>
        <p:spPr>
          <a:xfrm>
            <a:off x="8932325" y="2379749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/>
              <a:t>ADP + Pi</a:t>
            </a:r>
            <a:endParaRPr lang="en-US" b="1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CF7567-3407-D63B-588F-D0DD3D2183EB}"/>
              </a:ext>
            </a:extLst>
          </p:cNvPr>
          <p:cNvSpPr txBox="1"/>
          <p:nvPr/>
        </p:nvSpPr>
        <p:spPr>
          <a:xfrm>
            <a:off x="7929194" y="2369243"/>
            <a:ext cx="543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/>
              <a:t>ATP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94510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187C3-E294-292F-D396-A83C6C83A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Final Disposal of Ammonia: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52693-13E0-AEEA-E1D3-5F67536FD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All ammonia from all over the body reaches the liver.</a:t>
            </a:r>
          </a:p>
          <a:p>
            <a:r>
              <a:rPr lang="en-IN" dirty="0"/>
              <a:t>Then detoxified</a:t>
            </a:r>
            <a:r>
              <a:rPr lang="en-IN" dirty="0">
                <a:solidFill>
                  <a:srgbClr val="FF0000"/>
                </a:solidFill>
              </a:rPr>
              <a:t> to urea by Urea Cycle </a:t>
            </a:r>
            <a:r>
              <a:rPr lang="en-IN" dirty="0"/>
              <a:t>in liver cells </a:t>
            </a:r>
          </a:p>
          <a:p>
            <a:r>
              <a:rPr lang="en-IN" dirty="0"/>
              <a:t>Then Urea excreted through kidneys.</a:t>
            </a:r>
          </a:p>
          <a:p>
            <a:r>
              <a:rPr lang="en-IN" dirty="0">
                <a:solidFill>
                  <a:srgbClr val="C00000"/>
                </a:solidFill>
              </a:rPr>
              <a:t>Urea is the end product of protein catabolism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0775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269</Words>
  <Application>Microsoft Office PowerPoint</Application>
  <PresentationFormat>Widescreen</PresentationFormat>
  <Paragraphs>59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Peripheral Detoxification  of  Ammonia</vt:lpstr>
      <vt:lpstr>First Line of Defense  By enzymes- Aminotransferase or Transaminases.  </vt:lpstr>
      <vt:lpstr>PowerPoint Presentation</vt:lpstr>
      <vt:lpstr>PowerPoint Presentation</vt:lpstr>
      <vt:lpstr>What is Transamination Reaction ?</vt:lpstr>
      <vt:lpstr>Ammonia Trapping as Glutamine</vt:lpstr>
      <vt:lpstr>In Liver :</vt:lpstr>
      <vt:lpstr>PowerPoint Presentation</vt:lpstr>
      <vt:lpstr>Final Disposal of Ammonia: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janki sonagra</dc:creator>
  <cp:lastModifiedBy>janki sonagra</cp:lastModifiedBy>
  <cp:revision>14</cp:revision>
  <dcterms:created xsi:type="dcterms:W3CDTF">2026-01-25T19:21:07Z</dcterms:created>
  <dcterms:modified xsi:type="dcterms:W3CDTF">2026-01-28T12:13:36Z</dcterms:modified>
</cp:coreProperties>
</file>