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319" r:id="rId3"/>
    <p:sldId id="321" r:id="rId4"/>
    <p:sldId id="320" r:id="rId5"/>
    <p:sldId id="322" r:id="rId6"/>
    <p:sldId id="323" r:id="rId7"/>
    <p:sldId id="312" r:id="rId8"/>
    <p:sldId id="314" r:id="rId9"/>
    <p:sldId id="315" r:id="rId10"/>
    <p:sldId id="316" r:id="rId11"/>
    <p:sldId id="324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21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82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CDDBD3-8B52-8F27-A55B-7BA4C846A2E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FBADEB5-5F58-046B-AB4C-644DA2C8CA8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AE3D500-655E-320E-D196-86E1A5771A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C1963B-0619-4EA1-83AE-F7F289C9428A}" type="datetimeFigureOut">
              <a:rPr lang="en-IN" smtClean="0"/>
              <a:t>22-10-2024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EC963D-EBA6-3DFD-EBE3-F9C74DAD7B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A7C2189-4595-C3AD-4E83-7AAF4B8A32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3DD35E-0E85-4701-996C-67E35648C87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2839590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02813C-52F2-D86E-DC11-F8A1096607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6B38A2E-0850-F2B5-55D0-73B60E7943D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FD52184-C57A-79BF-5EF5-9677828590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C1963B-0619-4EA1-83AE-F7F289C9428A}" type="datetimeFigureOut">
              <a:rPr lang="en-IN" smtClean="0"/>
              <a:t>22-10-2024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BA1F431-F4AE-4701-111F-6180DD16F6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25C2DFB-C703-4154-1A15-CB64AC25E9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3DD35E-0E85-4701-996C-67E35648C87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5711119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8F5FAD7-6B0E-9F44-53D5-F31AB069110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5828239-F949-B7AB-3329-F247A979636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8A870E7-1259-D6E1-FE9C-9C96531E67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C1963B-0619-4EA1-83AE-F7F289C9428A}" type="datetimeFigureOut">
              <a:rPr lang="en-IN" smtClean="0"/>
              <a:t>22-10-2024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E976E3-E039-BE6A-A7C6-04FB10A002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A49965-14B9-CCC6-2EC3-A84FC4EC13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3DD35E-0E85-4701-996C-67E35648C87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0599319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9C885C-49A6-4B05-4B39-0F1CDCE06F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983979-71D0-6C3F-0039-1FB8F50423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B1BC2A4-F58B-5662-7339-830F33075E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C1963B-0619-4EA1-83AE-F7F289C9428A}" type="datetimeFigureOut">
              <a:rPr lang="en-IN" smtClean="0"/>
              <a:t>22-10-2024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7D19C72-915C-04A7-C04E-BA57F5E5A0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F5AC25C-BF64-B4C0-9BF7-AB1A5FB95E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3DD35E-0E85-4701-996C-67E35648C87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7319384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735615-7346-A8A4-8D88-B47705A06C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355F8B0-83E4-352F-3D39-747AAC632C6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28E0AE-432D-39C7-68B3-BB6AD40EB0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C1963B-0619-4EA1-83AE-F7F289C9428A}" type="datetimeFigureOut">
              <a:rPr lang="en-IN" smtClean="0"/>
              <a:t>22-10-2024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966C3C0-706F-BE2E-0F19-FB3F1CA02F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87953C-8583-8DCA-F378-D0DC920EC9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3DD35E-0E85-4701-996C-67E35648C87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763229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3A13DE-1A8A-614E-667C-9515E9FA46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DCB9C5-C07C-FC18-8E72-5AC6DC49BCE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5161219-9663-C22B-3BB0-6141CF08CA6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10E9E7A-74D0-974D-7CD9-2BEDA57EC6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C1963B-0619-4EA1-83AE-F7F289C9428A}" type="datetimeFigureOut">
              <a:rPr lang="en-IN" smtClean="0"/>
              <a:t>22-10-2024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3A9CE27-EB36-6424-2155-4796228996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590B15D-F77A-F757-4AF5-CDDF9BA67F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3DD35E-0E85-4701-996C-67E35648C87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0281044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89AE7C-E574-6757-B99E-3B3CBDC683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D400B5A-B86A-1406-6967-6B4FDE95373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9D6C72A-4979-2E3B-F1B9-8010C48DEE6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7CA8C08-ED92-1E8B-7A30-22E3C9189C5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A22F2CC-3ECB-AB5A-3DA6-36A0A8307B6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26F38E4-15D8-3A61-0ECE-2E96F912B4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C1963B-0619-4EA1-83AE-F7F289C9428A}" type="datetimeFigureOut">
              <a:rPr lang="en-IN" smtClean="0"/>
              <a:t>22-10-2024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E3B9221-B627-583F-CAC9-3EC778F53B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80DD072-FEC6-4A10-5B87-A1C744DBB2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3DD35E-0E85-4701-996C-67E35648C87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2069103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A0C488-E0AD-048B-CE61-A3DA772388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CA110A3-3F0E-9289-A9A9-82145686AA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C1963B-0619-4EA1-83AE-F7F289C9428A}" type="datetimeFigureOut">
              <a:rPr lang="en-IN" smtClean="0"/>
              <a:t>22-10-2024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63C4599-2447-5BEC-1298-BD33E8F236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8B91F42-1A34-58FF-C02D-4B7DBD82B2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3DD35E-0E85-4701-996C-67E35648C87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201875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6095163-E130-89D6-19AE-1A5230D06B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C1963B-0619-4EA1-83AE-F7F289C9428A}" type="datetimeFigureOut">
              <a:rPr lang="en-IN" smtClean="0"/>
              <a:t>22-10-2024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945A7A5-52C8-C517-03C0-C3420ADAE9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AEF24FA-C3DA-B255-401E-48A48CEEF9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3DD35E-0E85-4701-996C-67E35648C87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6535313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B21CAD-89D1-791B-020B-A3345EA714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E21913-8645-9E26-8D00-F514607979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58B3A5C-D3E9-2C4F-3E48-E8DBCF6B51A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9187D84-4516-90BE-5113-22A8A86BC3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C1963B-0619-4EA1-83AE-F7F289C9428A}" type="datetimeFigureOut">
              <a:rPr lang="en-IN" smtClean="0"/>
              <a:t>22-10-2024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B700842-9496-537A-5F72-28467B5F2D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F584E3E-3267-E07F-1A19-A53D5EA461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3DD35E-0E85-4701-996C-67E35648C87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1213488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248161-320F-EFDA-A11E-82256D2956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DAE14FB-D75F-C325-E045-373CF83F111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50C9543-9AF8-8318-7148-D9CF1FE1792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36C02B1-50DC-7C82-090F-82A8C67DE3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C1963B-0619-4EA1-83AE-F7F289C9428A}" type="datetimeFigureOut">
              <a:rPr lang="en-IN" smtClean="0"/>
              <a:t>22-10-2024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802BC45-7B29-EC01-648D-79FE8E10D4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972A5C2-8C4A-5A36-AC41-A8C7454826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3DD35E-0E85-4701-996C-67E35648C87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2050624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BE3D4A4-AC40-305B-8AEC-BB9BD55EDB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571B002-9322-AF8B-B59F-03A19C7C944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4072B8-F490-A63A-8A94-5FA69E1C449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6C1963B-0619-4EA1-83AE-F7F289C9428A}" type="datetimeFigureOut">
              <a:rPr lang="en-IN" smtClean="0"/>
              <a:t>22-10-2024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52C0736-A622-CF25-DA4F-692CCF2D1A2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491BCA-74BE-B4FD-8292-0B64C3177B8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73DD35E-0E85-4701-996C-67E35648C87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9765503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rZowH0d-Qio&amp;list=PL7kC6oLNFWe1YKFrnPhxgNDKhRi7e3jA6&amp;index=19" TargetMode="External"/><Relationship Id="rId2" Type="http://schemas.openxmlformats.org/officeDocument/2006/relationships/hyperlink" Target="https://www.youtube.com/watch?v=t5jroSCBBwk&amp;list=PL7kC6oLNFWe1YKFrnPhxgNDKhRi7e3jA6&amp;index=18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278F2B-EE37-0896-D9CB-B8BEEF210E1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IN" sz="7200" dirty="0"/>
              <a:t>Micro RNA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1024DA9-1DC8-137B-A17D-3C335EDC7C2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818190"/>
            <a:ext cx="9144000" cy="1655762"/>
          </a:xfrm>
        </p:spPr>
        <p:txBody>
          <a:bodyPr>
            <a:normAutofit fontScale="92500" lnSpcReduction="20000"/>
          </a:bodyPr>
          <a:lstStyle/>
          <a:p>
            <a:r>
              <a:rPr lang="en-IN" sz="3500" dirty="0">
                <a:latin typeface="Calisto MT" panose="02040603050505030304" pitchFamily="18" charset="0"/>
              </a:rPr>
              <a:t>Dr Piyush Tailor</a:t>
            </a:r>
          </a:p>
          <a:p>
            <a:r>
              <a:rPr lang="en-IN" dirty="0">
                <a:latin typeface="Calisto MT" panose="02040603050505030304" pitchFamily="18" charset="0"/>
              </a:rPr>
              <a:t>Professor and Head</a:t>
            </a:r>
          </a:p>
          <a:p>
            <a:r>
              <a:rPr lang="en-IN" dirty="0">
                <a:latin typeface="Calisto MT" panose="02040603050505030304" pitchFamily="18" charset="0"/>
              </a:rPr>
              <a:t>Government Medical College</a:t>
            </a:r>
          </a:p>
          <a:p>
            <a:r>
              <a:rPr lang="en-IN" dirty="0">
                <a:latin typeface="Calisto MT" panose="02040603050505030304" pitchFamily="18" charset="0"/>
              </a:rPr>
              <a:t>Bhavnagar</a:t>
            </a:r>
          </a:p>
        </p:txBody>
      </p:sp>
    </p:spTree>
    <p:extLst>
      <p:ext uri="{BB962C8B-B14F-4D97-AF65-F5344CB8AC3E}">
        <p14:creationId xmlns:p14="http://schemas.microsoft.com/office/powerpoint/2010/main" val="25022419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Due to excess of vascular endothelial growth factor (VEGF),…">
            <a:extLst>
              <a:ext uri="{FF2B5EF4-FFF2-40B4-BE49-F238E27FC236}">
                <a16:creationId xmlns:a16="http://schemas.microsoft.com/office/drawing/2014/main" id="{A0D6E8B1-8B5E-F8FE-31AF-9F8B1414FCD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6428" y="984647"/>
            <a:ext cx="11439144" cy="53676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  <p:txBody>
          <a:bodyPr wrap="square" lIns="35719" tIns="35719" rIns="35719" bIns="35719" anchor="ctr">
            <a:spAutoFit/>
          </a:bodyPr>
          <a:lstStyle>
            <a:lvl1pPr algn="ctr" defTabSz="1300163">
              <a:lnSpc>
                <a:spcPct val="90000"/>
              </a:lnSpc>
              <a:tabLst>
                <a:tab pos="1270000" algn="l"/>
                <a:tab pos="2578100" algn="l"/>
                <a:tab pos="3873500" algn="l"/>
                <a:tab pos="5181600" algn="l"/>
                <a:tab pos="6477000" algn="l"/>
                <a:tab pos="7772400" algn="l"/>
                <a:tab pos="9080500" algn="l"/>
                <a:tab pos="10375900" algn="l"/>
                <a:tab pos="11684000" algn="l"/>
                <a:tab pos="12979400" algn="l"/>
                <a:tab pos="14274800" algn="l"/>
              </a:tabLst>
              <a:defRPr sz="1600">
                <a:solidFill>
                  <a:srgbClr val="000000"/>
                </a:solidFill>
                <a:latin typeface="Canela Text Regular"/>
                <a:ea typeface="Canela Text Regular"/>
                <a:cs typeface="Canela Text Regular"/>
                <a:sym typeface="Canela Text Regular"/>
              </a:defRPr>
            </a:lvl1pPr>
            <a:lvl2pPr marL="723900" indent="-314325" algn="ctr" defTabSz="1300163">
              <a:lnSpc>
                <a:spcPct val="90000"/>
              </a:lnSpc>
              <a:tabLst>
                <a:tab pos="1270000" algn="l"/>
                <a:tab pos="2578100" algn="l"/>
                <a:tab pos="3873500" algn="l"/>
                <a:tab pos="5181600" algn="l"/>
                <a:tab pos="6477000" algn="l"/>
                <a:tab pos="7772400" algn="l"/>
                <a:tab pos="9080500" algn="l"/>
                <a:tab pos="10375900" algn="l"/>
                <a:tab pos="11684000" algn="l"/>
                <a:tab pos="12979400" algn="l"/>
                <a:tab pos="14274800" algn="l"/>
              </a:tabLst>
              <a:defRPr sz="1600">
                <a:solidFill>
                  <a:srgbClr val="000000"/>
                </a:solidFill>
                <a:latin typeface="Canela Text Regular"/>
                <a:ea typeface="Canela Text Regular"/>
                <a:cs typeface="Canela Text Regular"/>
                <a:sym typeface="Canela Text Regular"/>
              </a:defRPr>
            </a:lvl2pPr>
            <a:lvl3pPr marL="268288" indent="363538" algn="ctr" defTabSz="1300163">
              <a:lnSpc>
                <a:spcPct val="90000"/>
              </a:lnSpc>
              <a:tabLst>
                <a:tab pos="1270000" algn="l"/>
                <a:tab pos="2578100" algn="l"/>
                <a:tab pos="3873500" algn="l"/>
                <a:tab pos="5181600" algn="l"/>
                <a:tab pos="6477000" algn="l"/>
                <a:tab pos="7772400" algn="l"/>
                <a:tab pos="9080500" algn="l"/>
                <a:tab pos="10375900" algn="l"/>
                <a:tab pos="11684000" algn="l"/>
                <a:tab pos="12979400" algn="l"/>
                <a:tab pos="14274800" algn="l"/>
              </a:tabLst>
              <a:defRPr sz="1600">
                <a:solidFill>
                  <a:srgbClr val="000000"/>
                </a:solidFill>
                <a:latin typeface="Canela Text Regular"/>
                <a:ea typeface="Canela Text Regular"/>
                <a:cs typeface="Canela Text Regular"/>
                <a:sym typeface="Canela Text Regular"/>
              </a:defRPr>
            </a:lvl3pPr>
            <a:lvl4pPr algn="ctr" defTabSz="1300163">
              <a:lnSpc>
                <a:spcPct val="90000"/>
              </a:lnSpc>
              <a:tabLst>
                <a:tab pos="1270000" algn="l"/>
                <a:tab pos="2578100" algn="l"/>
                <a:tab pos="3873500" algn="l"/>
                <a:tab pos="5181600" algn="l"/>
                <a:tab pos="6477000" algn="l"/>
                <a:tab pos="7772400" algn="l"/>
                <a:tab pos="9080500" algn="l"/>
                <a:tab pos="10375900" algn="l"/>
                <a:tab pos="11684000" algn="l"/>
                <a:tab pos="12979400" algn="l"/>
                <a:tab pos="14274800" algn="l"/>
              </a:tabLst>
              <a:defRPr sz="1600">
                <a:solidFill>
                  <a:srgbClr val="000000"/>
                </a:solidFill>
                <a:latin typeface="Canela Text Regular"/>
                <a:ea typeface="Canela Text Regular"/>
                <a:cs typeface="Canela Text Regular"/>
                <a:sym typeface="Canela Text Regular"/>
              </a:defRPr>
            </a:lvl4pPr>
            <a:lvl5pPr algn="ctr" defTabSz="1300163">
              <a:lnSpc>
                <a:spcPct val="90000"/>
              </a:lnSpc>
              <a:tabLst>
                <a:tab pos="1270000" algn="l"/>
                <a:tab pos="2578100" algn="l"/>
                <a:tab pos="3873500" algn="l"/>
                <a:tab pos="5181600" algn="l"/>
                <a:tab pos="6477000" algn="l"/>
                <a:tab pos="7772400" algn="l"/>
                <a:tab pos="9080500" algn="l"/>
                <a:tab pos="10375900" algn="l"/>
                <a:tab pos="11684000" algn="l"/>
                <a:tab pos="12979400" algn="l"/>
                <a:tab pos="14274800" algn="l"/>
              </a:tabLst>
              <a:defRPr sz="1600">
                <a:solidFill>
                  <a:srgbClr val="000000"/>
                </a:solidFill>
                <a:latin typeface="Canela Text Regular"/>
                <a:ea typeface="Canela Text Regular"/>
                <a:cs typeface="Canela Text Regular"/>
                <a:sym typeface="Canela Text Regular"/>
              </a:defRPr>
            </a:lvl5pPr>
            <a:lvl6pPr marL="457200" indent="1828800" algn="ctr" defTabSz="1300163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tabLst>
                <a:tab pos="1270000" algn="l"/>
                <a:tab pos="2578100" algn="l"/>
                <a:tab pos="3873500" algn="l"/>
                <a:tab pos="5181600" algn="l"/>
                <a:tab pos="6477000" algn="l"/>
                <a:tab pos="7772400" algn="l"/>
                <a:tab pos="9080500" algn="l"/>
                <a:tab pos="10375900" algn="l"/>
                <a:tab pos="11684000" algn="l"/>
                <a:tab pos="12979400" algn="l"/>
                <a:tab pos="14274800" algn="l"/>
              </a:tabLst>
              <a:defRPr sz="1600">
                <a:solidFill>
                  <a:srgbClr val="000000"/>
                </a:solidFill>
                <a:latin typeface="Canela Text Regular"/>
                <a:ea typeface="Canela Text Regular"/>
                <a:cs typeface="Canela Text Regular"/>
                <a:sym typeface="Canela Text Regular"/>
              </a:defRPr>
            </a:lvl6pPr>
            <a:lvl7pPr marL="914400" indent="1828800" algn="ctr" defTabSz="1300163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tabLst>
                <a:tab pos="1270000" algn="l"/>
                <a:tab pos="2578100" algn="l"/>
                <a:tab pos="3873500" algn="l"/>
                <a:tab pos="5181600" algn="l"/>
                <a:tab pos="6477000" algn="l"/>
                <a:tab pos="7772400" algn="l"/>
                <a:tab pos="9080500" algn="l"/>
                <a:tab pos="10375900" algn="l"/>
                <a:tab pos="11684000" algn="l"/>
                <a:tab pos="12979400" algn="l"/>
                <a:tab pos="14274800" algn="l"/>
              </a:tabLst>
              <a:defRPr sz="1600">
                <a:solidFill>
                  <a:srgbClr val="000000"/>
                </a:solidFill>
                <a:latin typeface="Canela Text Regular"/>
                <a:ea typeface="Canela Text Regular"/>
                <a:cs typeface="Canela Text Regular"/>
                <a:sym typeface="Canela Text Regular"/>
              </a:defRPr>
            </a:lvl7pPr>
            <a:lvl8pPr marL="1371600" indent="1828800" algn="ctr" defTabSz="1300163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tabLst>
                <a:tab pos="1270000" algn="l"/>
                <a:tab pos="2578100" algn="l"/>
                <a:tab pos="3873500" algn="l"/>
                <a:tab pos="5181600" algn="l"/>
                <a:tab pos="6477000" algn="l"/>
                <a:tab pos="7772400" algn="l"/>
                <a:tab pos="9080500" algn="l"/>
                <a:tab pos="10375900" algn="l"/>
                <a:tab pos="11684000" algn="l"/>
                <a:tab pos="12979400" algn="l"/>
                <a:tab pos="14274800" algn="l"/>
              </a:tabLst>
              <a:defRPr sz="1600">
                <a:solidFill>
                  <a:srgbClr val="000000"/>
                </a:solidFill>
                <a:latin typeface="Canela Text Regular"/>
                <a:ea typeface="Canela Text Regular"/>
                <a:cs typeface="Canela Text Regular"/>
                <a:sym typeface="Canela Text Regular"/>
              </a:defRPr>
            </a:lvl8pPr>
            <a:lvl9pPr marL="1828800" indent="1828800" algn="ctr" defTabSz="1300163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tabLst>
                <a:tab pos="1270000" algn="l"/>
                <a:tab pos="2578100" algn="l"/>
                <a:tab pos="3873500" algn="l"/>
                <a:tab pos="5181600" algn="l"/>
                <a:tab pos="6477000" algn="l"/>
                <a:tab pos="7772400" algn="l"/>
                <a:tab pos="9080500" algn="l"/>
                <a:tab pos="10375900" algn="l"/>
                <a:tab pos="11684000" algn="l"/>
                <a:tab pos="12979400" algn="l"/>
                <a:tab pos="14274800" algn="l"/>
              </a:tabLst>
              <a:defRPr sz="1600">
                <a:solidFill>
                  <a:srgbClr val="000000"/>
                </a:solidFill>
                <a:latin typeface="Canela Text Regular"/>
                <a:ea typeface="Canela Text Regular"/>
                <a:cs typeface="Canela Text Regular"/>
                <a:sym typeface="Canela Text Regular"/>
              </a:defRPr>
            </a:lvl9pPr>
          </a:lstStyle>
          <a:p>
            <a:pPr marL="409575" lvl="1" indent="0">
              <a:spcBef>
                <a:spcPts val="352"/>
              </a:spcBef>
              <a:buSzPct val="100000"/>
            </a:pPr>
            <a:r>
              <a:rPr lang="en-US" altLang="en-US" sz="3200" b="1" u="sng" dirty="0"/>
              <a:t>Very High </a:t>
            </a:r>
            <a:r>
              <a:rPr lang="en-US" altLang="en-US" sz="3200" dirty="0"/>
              <a:t>--- Vascular Endothelial Growth Factor </a:t>
            </a:r>
            <a:r>
              <a:rPr lang="en-US" altLang="en-US" sz="3200" u="sng" dirty="0"/>
              <a:t>(</a:t>
            </a:r>
            <a:r>
              <a:rPr lang="en-US" altLang="en-US" sz="3200" b="1" u="sng" dirty="0"/>
              <a:t>VEGF)</a:t>
            </a:r>
            <a:r>
              <a:rPr lang="en-US" altLang="en-US" sz="3200" b="1" dirty="0"/>
              <a:t> </a:t>
            </a:r>
          </a:p>
          <a:p>
            <a:pPr marL="409575" lvl="1" indent="0">
              <a:spcBef>
                <a:spcPts val="352"/>
              </a:spcBef>
              <a:buSzPct val="100000"/>
            </a:pPr>
            <a:r>
              <a:rPr lang="en-US" altLang="en-US" sz="3200" dirty="0"/>
              <a:t>VEGF --- </a:t>
            </a:r>
            <a:r>
              <a:rPr lang="en-US" altLang="en-US" sz="3200" b="1" u="sng" dirty="0"/>
              <a:t>Increase blood vessel growth</a:t>
            </a:r>
            <a:r>
              <a:rPr lang="en-US" altLang="en-US" sz="3200" u="sng" dirty="0"/>
              <a:t>. </a:t>
            </a:r>
          </a:p>
          <a:p>
            <a:pPr marL="409575" lvl="1" indent="0">
              <a:spcBef>
                <a:spcPts val="352"/>
              </a:spcBef>
              <a:buSzPct val="100000"/>
            </a:pPr>
            <a:r>
              <a:rPr lang="en-US" altLang="en-US" sz="3200" dirty="0"/>
              <a:t>Excess blood vessels behind the retina -  </a:t>
            </a:r>
            <a:r>
              <a:rPr lang="en-US" altLang="en-US" sz="3200" b="1" u="sng" dirty="0"/>
              <a:t>Blurring of Vision</a:t>
            </a:r>
          </a:p>
          <a:p>
            <a:pPr marL="409575" lvl="1" indent="0">
              <a:spcBef>
                <a:spcPts val="352"/>
              </a:spcBef>
              <a:buSzPct val="100000"/>
            </a:pPr>
            <a:endParaRPr lang="en-US" altLang="en-US" sz="3200" dirty="0"/>
          </a:p>
          <a:p>
            <a:pPr marL="409575" lvl="1" indent="0">
              <a:spcBef>
                <a:spcPts val="352"/>
              </a:spcBef>
              <a:buSzPct val="100000"/>
            </a:pPr>
            <a:endParaRPr lang="en-US" altLang="en-US" sz="3200" dirty="0"/>
          </a:p>
          <a:p>
            <a:pPr marL="409575" lvl="1" indent="0">
              <a:spcBef>
                <a:spcPts val="352"/>
              </a:spcBef>
              <a:buSzPct val="100000"/>
            </a:pPr>
            <a:r>
              <a:rPr lang="en-US" altLang="en-US" sz="3200" dirty="0"/>
              <a:t>siRNA —dsRNA (as drug)-  </a:t>
            </a:r>
            <a:r>
              <a:rPr lang="en-US" altLang="en-US" sz="3200" b="1" u="sng" dirty="0"/>
              <a:t>injected into the eye</a:t>
            </a:r>
          </a:p>
          <a:p>
            <a:pPr marL="409575" lvl="1" indent="0">
              <a:spcBef>
                <a:spcPts val="352"/>
              </a:spcBef>
              <a:buSzPct val="100000"/>
            </a:pPr>
            <a:r>
              <a:rPr lang="en-US" altLang="en-US" sz="3200" dirty="0"/>
              <a:t>specifically </a:t>
            </a:r>
            <a:r>
              <a:rPr lang="en-US" altLang="en-US" sz="3200" b="1" dirty="0">
                <a:solidFill>
                  <a:schemeClr val="accent2"/>
                </a:solidFill>
              </a:rPr>
              <a:t>targets the mRNA of VEGF</a:t>
            </a:r>
            <a:r>
              <a:rPr lang="en-US" altLang="en-US" sz="3200" dirty="0"/>
              <a:t>.</a:t>
            </a:r>
          </a:p>
          <a:p>
            <a:pPr marL="409575" lvl="1" indent="0">
              <a:spcBef>
                <a:spcPts val="352"/>
              </a:spcBef>
              <a:buSzPct val="100000"/>
            </a:pPr>
            <a:r>
              <a:rPr lang="en-US" altLang="en-US" sz="3200" dirty="0"/>
              <a:t> </a:t>
            </a:r>
          </a:p>
          <a:p>
            <a:pPr marL="409575" lvl="1" indent="0">
              <a:spcBef>
                <a:spcPts val="352"/>
              </a:spcBef>
              <a:buSzPct val="100000"/>
            </a:pPr>
            <a:r>
              <a:rPr lang="en-US" altLang="en-US" sz="3200" b="1" dirty="0">
                <a:solidFill>
                  <a:schemeClr val="accent2"/>
                </a:solidFill>
              </a:rPr>
              <a:t>Destroy</a:t>
            </a:r>
            <a:r>
              <a:rPr lang="en-US" altLang="en-US" sz="3200" dirty="0"/>
              <a:t> hundreds of </a:t>
            </a:r>
            <a:r>
              <a:rPr lang="en-US" altLang="en-US" sz="3200" b="1" dirty="0">
                <a:solidFill>
                  <a:schemeClr val="accent2"/>
                </a:solidFill>
              </a:rPr>
              <a:t>mRNA</a:t>
            </a:r>
            <a:r>
              <a:rPr lang="en-US" altLang="en-US" sz="3200" dirty="0"/>
              <a:t>, </a:t>
            </a:r>
          </a:p>
          <a:p>
            <a:pPr marL="409575" lvl="1" indent="0">
              <a:spcBef>
                <a:spcPts val="352"/>
              </a:spcBef>
              <a:buSzPct val="100000"/>
            </a:pPr>
            <a:r>
              <a:rPr lang="en-US" altLang="en-US" sz="3200" dirty="0"/>
              <a:t>So </a:t>
            </a:r>
            <a:r>
              <a:rPr lang="en-US" altLang="en-US" sz="3200" b="1" dirty="0">
                <a:solidFill>
                  <a:schemeClr val="accent5">
                    <a:lumMod val="75000"/>
                  </a:schemeClr>
                </a:solidFill>
              </a:rPr>
              <a:t>Suppression VEGF Synthesis</a:t>
            </a:r>
          </a:p>
          <a:p>
            <a:pPr lvl="2">
              <a:spcBef>
                <a:spcPts val="352"/>
              </a:spcBef>
            </a:pPr>
            <a:endParaRPr lang="en-US" altLang="en-US" sz="2531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01831E-B45C-6220-D9B4-9A024B571E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IN" b="1" dirty="0" err="1"/>
              <a:t>Youtube</a:t>
            </a:r>
            <a:r>
              <a:rPr lang="en-IN" b="1" dirty="0"/>
              <a:t> Link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DB068D-43C6-2FBF-7D23-016E0C6E20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hlinkClick r:id="rId2"/>
              </a:rPr>
              <a:t>Gene Silencing by microRNAs (youtube.com)</a:t>
            </a:r>
            <a:endParaRPr lang="en-US" dirty="0"/>
          </a:p>
          <a:p>
            <a:endParaRPr lang="en-US" dirty="0"/>
          </a:p>
          <a:p>
            <a:r>
              <a:rPr lang="en-US" dirty="0">
                <a:hlinkClick r:id="rId3"/>
              </a:rPr>
              <a:t>Explained! 2024 Nobel Prize in Physiology or Medicine. What is microRNA mediated gene regulation? (youtube.com)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8587197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9F2829-D446-700C-3813-07B1DEF6E1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920239"/>
          </a:xfrm>
          <a:solidFill>
            <a:schemeClr val="bg2">
              <a:lumMod val="5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en-IN" sz="6000" dirty="0">
                <a:solidFill>
                  <a:schemeClr val="bg1"/>
                </a:solidFill>
                <a:latin typeface="Calisto MT" panose="02040603050505030304" pitchFamily="18" charset="0"/>
              </a:rPr>
              <a:t>RNA Silencing (</a:t>
            </a:r>
            <a:r>
              <a:rPr lang="en-IN" sz="6000" dirty="0" err="1">
                <a:solidFill>
                  <a:schemeClr val="bg1"/>
                </a:solidFill>
                <a:latin typeface="Calisto MT" panose="02040603050505030304" pitchFamily="18" charset="0"/>
              </a:rPr>
              <a:t>Interferenc</a:t>
            </a:r>
            <a:r>
              <a:rPr lang="en-IN" sz="6000" dirty="0">
                <a:solidFill>
                  <a:schemeClr val="bg1"/>
                </a:solidFill>
                <a:latin typeface="Calisto MT" panose="02040603050505030304" pitchFamily="18" charset="0"/>
              </a:rPr>
              <a:t>) family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D49699-A290-8ADE-0856-0FDEAC5995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920239"/>
            <a:ext cx="12192000" cy="4787076"/>
          </a:xfrm>
          <a:solidFill>
            <a:schemeClr val="accent4">
              <a:lumMod val="20000"/>
              <a:lumOff val="80000"/>
            </a:schemeClr>
          </a:solidFill>
        </p:spPr>
        <p:txBody>
          <a:bodyPr/>
          <a:lstStyle/>
          <a:p>
            <a:pPr marL="0" indent="0" algn="ctr">
              <a:buNone/>
            </a:pPr>
            <a:endParaRPr lang="en-IN" sz="4400" dirty="0"/>
          </a:p>
          <a:p>
            <a:pPr marL="0" indent="0" algn="ctr">
              <a:buNone/>
            </a:pPr>
            <a:r>
              <a:rPr lang="en-IN" sz="4400" dirty="0"/>
              <a:t>Micro RNA    =    </a:t>
            </a:r>
            <a:r>
              <a:rPr lang="en-IN" sz="4400" b="1" dirty="0">
                <a:solidFill>
                  <a:schemeClr val="accent2"/>
                </a:solidFill>
              </a:rPr>
              <a:t>miRNA</a:t>
            </a:r>
            <a:r>
              <a:rPr lang="en-IN" sz="4400" dirty="0"/>
              <a:t>    =    Endogenous</a:t>
            </a:r>
          </a:p>
          <a:p>
            <a:pPr marL="0" indent="0" algn="ctr">
              <a:buNone/>
            </a:pPr>
            <a:endParaRPr lang="en-IN" sz="4400" dirty="0"/>
          </a:p>
          <a:p>
            <a:pPr marL="0" indent="0" algn="ctr">
              <a:buNone/>
            </a:pPr>
            <a:endParaRPr lang="en-IN" sz="4400" dirty="0"/>
          </a:p>
          <a:p>
            <a:pPr marL="0" indent="0" algn="ctr">
              <a:buNone/>
            </a:pPr>
            <a:r>
              <a:rPr lang="en-IN" sz="4400" dirty="0"/>
              <a:t>Small Interfering RNA    =   </a:t>
            </a:r>
            <a:r>
              <a:rPr lang="en-IN" sz="4400" dirty="0">
                <a:solidFill>
                  <a:schemeClr val="accent5"/>
                </a:solidFill>
              </a:rPr>
              <a:t> </a:t>
            </a:r>
            <a:r>
              <a:rPr lang="en-IN" sz="4400" b="1" dirty="0">
                <a:solidFill>
                  <a:schemeClr val="accent5"/>
                </a:solidFill>
              </a:rPr>
              <a:t>siRNA </a:t>
            </a:r>
            <a:r>
              <a:rPr lang="en-IN" sz="4400" dirty="0">
                <a:solidFill>
                  <a:schemeClr val="accent5"/>
                </a:solidFill>
              </a:rPr>
              <a:t>   </a:t>
            </a:r>
            <a:r>
              <a:rPr lang="en-IN" sz="4400" dirty="0"/>
              <a:t>=    Exogenous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4257891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9F2829-D446-700C-3813-07B1DEF6E1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920239"/>
          </a:xfrm>
          <a:solidFill>
            <a:schemeClr val="bg2">
              <a:lumMod val="5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en-IN" sz="6000" dirty="0">
                <a:solidFill>
                  <a:schemeClr val="bg1"/>
                </a:solidFill>
                <a:latin typeface="Calisto MT" panose="02040603050505030304" pitchFamily="18" charset="0"/>
              </a:rPr>
              <a:t>RNA Silencing (</a:t>
            </a:r>
            <a:r>
              <a:rPr lang="en-IN" sz="6000" dirty="0" err="1">
                <a:solidFill>
                  <a:schemeClr val="bg1"/>
                </a:solidFill>
                <a:latin typeface="Calisto MT" panose="02040603050505030304" pitchFamily="18" charset="0"/>
              </a:rPr>
              <a:t>Interferenc</a:t>
            </a:r>
            <a:r>
              <a:rPr lang="en-IN" sz="6000" dirty="0">
                <a:solidFill>
                  <a:schemeClr val="bg1"/>
                </a:solidFill>
                <a:latin typeface="Calisto MT" panose="02040603050505030304" pitchFamily="18" charset="0"/>
              </a:rPr>
              <a:t>) family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D49699-A290-8ADE-0856-0FDEAC5995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920238"/>
            <a:ext cx="12192000" cy="4937761"/>
          </a:xfrm>
          <a:solidFill>
            <a:schemeClr val="accent4">
              <a:lumMod val="20000"/>
              <a:lumOff val="80000"/>
            </a:schemeClr>
          </a:solidFill>
        </p:spPr>
        <p:txBody>
          <a:bodyPr>
            <a:normAutofit fontScale="77500" lnSpcReduction="20000"/>
          </a:bodyPr>
          <a:lstStyle/>
          <a:p>
            <a:pPr marL="0" indent="0" algn="ctr">
              <a:buNone/>
            </a:pPr>
            <a:endParaRPr lang="en-IN" sz="4400" dirty="0"/>
          </a:p>
          <a:p>
            <a:r>
              <a:rPr lang="en-IN" sz="5200" b="1" dirty="0"/>
              <a:t>20 – 25 Nucleotide</a:t>
            </a:r>
            <a:r>
              <a:rPr lang="en-IN" sz="5400" b="1" dirty="0"/>
              <a:t> </a:t>
            </a:r>
          </a:p>
          <a:p>
            <a:endParaRPr lang="en-IN" sz="5400" b="1" dirty="0"/>
          </a:p>
          <a:p>
            <a:r>
              <a:rPr lang="en-IN" sz="5400" b="1" dirty="0"/>
              <a:t>Non Coding Sequence</a:t>
            </a:r>
          </a:p>
          <a:p>
            <a:pPr lvl="1"/>
            <a:r>
              <a:rPr lang="en-IN" sz="5000" dirty="0"/>
              <a:t> </a:t>
            </a:r>
            <a:r>
              <a:rPr lang="en-IN" sz="4300" dirty="0"/>
              <a:t>No Protein synthesis </a:t>
            </a:r>
            <a:endParaRPr lang="en-IN" sz="5000" dirty="0"/>
          </a:p>
          <a:p>
            <a:pPr marL="0" indent="0">
              <a:buNone/>
            </a:pPr>
            <a:endParaRPr lang="en-IN" sz="5400" dirty="0"/>
          </a:p>
          <a:p>
            <a:r>
              <a:rPr lang="en-IN" sz="5400" b="1" dirty="0"/>
              <a:t>Negative Regulation of The Gene</a:t>
            </a:r>
          </a:p>
          <a:p>
            <a:pPr lvl="1"/>
            <a:r>
              <a:rPr lang="en-IN" sz="5000" dirty="0"/>
              <a:t> </a:t>
            </a:r>
            <a:r>
              <a:rPr lang="en-IN" sz="4300" dirty="0"/>
              <a:t>Break m-RNA</a:t>
            </a:r>
          </a:p>
          <a:p>
            <a:pPr lvl="1"/>
            <a:r>
              <a:rPr lang="en-IN" sz="4300" dirty="0"/>
              <a:t> Repress the translation of m-RNA</a:t>
            </a:r>
          </a:p>
        </p:txBody>
      </p:sp>
    </p:spTree>
    <p:extLst>
      <p:ext uri="{BB962C8B-B14F-4D97-AF65-F5344CB8AC3E}">
        <p14:creationId xmlns:p14="http://schemas.microsoft.com/office/powerpoint/2010/main" val="2130384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B7C470-2DB3-2EA1-71AC-49AACF24B8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6561" y="5460844"/>
            <a:ext cx="11443099" cy="1377643"/>
          </a:xfrm>
        </p:spPr>
        <p:txBody>
          <a:bodyPr/>
          <a:lstStyle/>
          <a:p>
            <a:pPr algn="ctr"/>
            <a:r>
              <a:rPr lang="en-IN" dirty="0">
                <a:solidFill>
                  <a:schemeClr val="accent2"/>
                </a:solidFill>
              </a:rPr>
              <a:t>Dicer</a:t>
            </a:r>
            <a:r>
              <a:rPr lang="en-IN" dirty="0">
                <a:solidFill>
                  <a:srgbClr val="0070C0"/>
                </a:solidFill>
              </a:rPr>
              <a:t> = Endogenous Enzyme – Ribonuclease</a:t>
            </a:r>
            <a:br>
              <a:rPr lang="en-IN" dirty="0">
                <a:solidFill>
                  <a:srgbClr val="0070C0"/>
                </a:solidFill>
              </a:rPr>
            </a:br>
            <a:r>
              <a:rPr lang="en-IN" dirty="0">
                <a:solidFill>
                  <a:schemeClr val="accent2"/>
                </a:solidFill>
              </a:rPr>
              <a:t>RISC</a:t>
            </a:r>
            <a:r>
              <a:rPr lang="en-IN" dirty="0">
                <a:solidFill>
                  <a:srgbClr val="0070C0"/>
                </a:solidFill>
              </a:rPr>
              <a:t> = RNA Induce Silencer Complex</a:t>
            </a:r>
          </a:p>
        </p:txBody>
      </p:sp>
      <p:pic>
        <p:nvPicPr>
          <p:cNvPr id="5" name="Content Placeholder 4" descr="A diagram of a cell wall">
            <a:extLst>
              <a:ext uri="{FF2B5EF4-FFF2-40B4-BE49-F238E27FC236}">
                <a16:creationId xmlns:a16="http://schemas.microsoft.com/office/drawing/2014/main" id="{14B82B8E-ACFC-78DD-7E8C-7B43ACD0DAF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7855" y="40843"/>
            <a:ext cx="11589238" cy="5075579"/>
          </a:xfrm>
        </p:spPr>
      </p:pic>
    </p:spTree>
    <p:extLst>
      <p:ext uri="{BB962C8B-B14F-4D97-AF65-F5344CB8AC3E}">
        <p14:creationId xmlns:p14="http://schemas.microsoft.com/office/powerpoint/2010/main" val="23471045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9E66B3-75B1-DACD-8D2B-602228A9C2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pic>
        <p:nvPicPr>
          <p:cNvPr id="5" name="Content Placeholder 4" descr="A diagram of a cell division&#10;&#10;Description automatically generated">
            <a:extLst>
              <a:ext uri="{FF2B5EF4-FFF2-40B4-BE49-F238E27FC236}">
                <a16:creationId xmlns:a16="http://schemas.microsoft.com/office/drawing/2014/main" id="{A9118FC4-6B3F-671D-9EE6-04DA5DAF8D9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9814" y="439979"/>
            <a:ext cx="10515600" cy="6418021"/>
          </a:xfrm>
        </p:spPr>
      </p:pic>
    </p:spTree>
    <p:extLst>
      <p:ext uri="{BB962C8B-B14F-4D97-AF65-F5344CB8AC3E}">
        <p14:creationId xmlns:p14="http://schemas.microsoft.com/office/powerpoint/2010/main" val="10806638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E88594-A368-B7EA-B45A-6CEBA5F90A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pic>
        <p:nvPicPr>
          <p:cNvPr id="5" name="Content Placeholder 4" descr="A diagram of a cell cycle&#10;&#10;Description automatically generated">
            <a:extLst>
              <a:ext uri="{FF2B5EF4-FFF2-40B4-BE49-F238E27FC236}">
                <a16:creationId xmlns:a16="http://schemas.microsoft.com/office/drawing/2014/main" id="{B2D57EF2-8A6D-DB54-13EC-E9729A48AA4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65750" y="73459"/>
            <a:ext cx="6777872" cy="6777872"/>
          </a:xfrm>
        </p:spPr>
      </p:pic>
    </p:spTree>
    <p:extLst>
      <p:ext uri="{BB962C8B-B14F-4D97-AF65-F5344CB8AC3E}">
        <p14:creationId xmlns:p14="http://schemas.microsoft.com/office/powerpoint/2010/main" val="37062681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A part of the body's natural immune system evolved as a defense against retroviruses, such as HIV, that store their genetic information in dsRNA.">
            <a:extLst>
              <a:ext uri="{FF2B5EF4-FFF2-40B4-BE49-F238E27FC236}">
                <a16:creationId xmlns:a16="http://schemas.microsoft.com/office/drawing/2014/main" id="{E9FC23C9-3D62-5991-32D3-452DFC9C6EB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41832" y="1315440"/>
            <a:ext cx="10607040" cy="42271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  <p:txBody>
          <a:bodyPr wrap="square" lIns="35719" tIns="35719" rIns="35719" bIns="35719" anchor="ctr">
            <a:spAutoFit/>
          </a:bodyPr>
          <a:lstStyle>
            <a:lvl1pPr marL="406400" indent="-406400" algn="ctr" defTabSz="1300163">
              <a:lnSpc>
                <a:spcPct val="90000"/>
              </a:lnSpc>
              <a:tabLst>
                <a:tab pos="1270000" algn="l"/>
                <a:tab pos="2578100" algn="l"/>
                <a:tab pos="3873500" algn="l"/>
                <a:tab pos="5181600" algn="l"/>
                <a:tab pos="6477000" algn="l"/>
                <a:tab pos="7772400" algn="l"/>
                <a:tab pos="9080500" algn="l"/>
                <a:tab pos="10375900" algn="l"/>
                <a:tab pos="11684000" algn="l"/>
                <a:tab pos="12979400" algn="l"/>
                <a:tab pos="14274800" algn="l"/>
              </a:tabLst>
              <a:defRPr sz="1600">
                <a:solidFill>
                  <a:srgbClr val="000000"/>
                </a:solidFill>
                <a:latin typeface="Canela Text Regular"/>
                <a:ea typeface="Canela Text Regular"/>
                <a:cs typeface="Canela Text Regular"/>
                <a:sym typeface="Canela Text Regular"/>
              </a:defRPr>
            </a:lvl1pPr>
            <a:lvl2pPr algn="ctr" defTabSz="1300163">
              <a:lnSpc>
                <a:spcPct val="90000"/>
              </a:lnSpc>
              <a:tabLst>
                <a:tab pos="1270000" algn="l"/>
                <a:tab pos="2578100" algn="l"/>
                <a:tab pos="3873500" algn="l"/>
                <a:tab pos="5181600" algn="l"/>
                <a:tab pos="6477000" algn="l"/>
                <a:tab pos="7772400" algn="l"/>
                <a:tab pos="9080500" algn="l"/>
                <a:tab pos="10375900" algn="l"/>
                <a:tab pos="11684000" algn="l"/>
                <a:tab pos="12979400" algn="l"/>
                <a:tab pos="14274800" algn="l"/>
              </a:tabLst>
              <a:defRPr sz="1600">
                <a:solidFill>
                  <a:srgbClr val="000000"/>
                </a:solidFill>
                <a:latin typeface="Canela Text Regular"/>
                <a:ea typeface="Canela Text Regular"/>
                <a:cs typeface="Canela Text Regular"/>
                <a:sym typeface="Canela Text Regular"/>
              </a:defRPr>
            </a:lvl2pPr>
            <a:lvl3pPr algn="ctr" defTabSz="1300163">
              <a:lnSpc>
                <a:spcPct val="90000"/>
              </a:lnSpc>
              <a:tabLst>
                <a:tab pos="1270000" algn="l"/>
                <a:tab pos="2578100" algn="l"/>
                <a:tab pos="3873500" algn="l"/>
                <a:tab pos="5181600" algn="l"/>
                <a:tab pos="6477000" algn="l"/>
                <a:tab pos="7772400" algn="l"/>
                <a:tab pos="9080500" algn="l"/>
                <a:tab pos="10375900" algn="l"/>
                <a:tab pos="11684000" algn="l"/>
                <a:tab pos="12979400" algn="l"/>
                <a:tab pos="14274800" algn="l"/>
              </a:tabLst>
              <a:defRPr sz="1600">
                <a:solidFill>
                  <a:srgbClr val="000000"/>
                </a:solidFill>
                <a:latin typeface="Canela Text Regular"/>
                <a:ea typeface="Canela Text Regular"/>
                <a:cs typeface="Canela Text Regular"/>
                <a:sym typeface="Canela Text Regular"/>
              </a:defRPr>
            </a:lvl3pPr>
            <a:lvl4pPr algn="ctr" defTabSz="1300163">
              <a:lnSpc>
                <a:spcPct val="90000"/>
              </a:lnSpc>
              <a:tabLst>
                <a:tab pos="1270000" algn="l"/>
                <a:tab pos="2578100" algn="l"/>
                <a:tab pos="3873500" algn="l"/>
                <a:tab pos="5181600" algn="l"/>
                <a:tab pos="6477000" algn="l"/>
                <a:tab pos="7772400" algn="l"/>
                <a:tab pos="9080500" algn="l"/>
                <a:tab pos="10375900" algn="l"/>
                <a:tab pos="11684000" algn="l"/>
                <a:tab pos="12979400" algn="l"/>
                <a:tab pos="14274800" algn="l"/>
              </a:tabLst>
              <a:defRPr sz="1600">
                <a:solidFill>
                  <a:srgbClr val="000000"/>
                </a:solidFill>
                <a:latin typeface="Canela Text Regular"/>
                <a:ea typeface="Canela Text Regular"/>
                <a:cs typeface="Canela Text Regular"/>
                <a:sym typeface="Canela Text Regular"/>
              </a:defRPr>
            </a:lvl4pPr>
            <a:lvl5pPr algn="ctr" defTabSz="1300163">
              <a:lnSpc>
                <a:spcPct val="90000"/>
              </a:lnSpc>
              <a:tabLst>
                <a:tab pos="1270000" algn="l"/>
                <a:tab pos="2578100" algn="l"/>
                <a:tab pos="3873500" algn="l"/>
                <a:tab pos="5181600" algn="l"/>
                <a:tab pos="6477000" algn="l"/>
                <a:tab pos="7772400" algn="l"/>
                <a:tab pos="9080500" algn="l"/>
                <a:tab pos="10375900" algn="l"/>
                <a:tab pos="11684000" algn="l"/>
                <a:tab pos="12979400" algn="l"/>
                <a:tab pos="14274800" algn="l"/>
              </a:tabLst>
              <a:defRPr sz="1600">
                <a:solidFill>
                  <a:srgbClr val="000000"/>
                </a:solidFill>
                <a:latin typeface="Canela Text Regular"/>
                <a:ea typeface="Canela Text Regular"/>
                <a:cs typeface="Canela Text Regular"/>
                <a:sym typeface="Canela Text Regular"/>
              </a:defRPr>
            </a:lvl5pPr>
            <a:lvl6pPr marL="457200" indent="1828800" algn="ctr" defTabSz="1300163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tabLst>
                <a:tab pos="1270000" algn="l"/>
                <a:tab pos="2578100" algn="l"/>
                <a:tab pos="3873500" algn="l"/>
                <a:tab pos="5181600" algn="l"/>
                <a:tab pos="6477000" algn="l"/>
                <a:tab pos="7772400" algn="l"/>
                <a:tab pos="9080500" algn="l"/>
                <a:tab pos="10375900" algn="l"/>
                <a:tab pos="11684000" algn="l"/>
                <a:tab pos="12979400" algn="l"/>
                <a:tab pos="14274800" algn="l"/>
              </a:tabLst>
              <a:defRPr sz="1600">
                <a:solidFill>
                  <a:srgbClr val="000000"/>
                </a:solidFill>
                <a:latin typeface="Canela Text Regular"/>
                <a:ea typeface="Canela Text Regular"/>
                <a:cs typeface="Canela Text Regular"/>
                <a:sym typeface="Canela Text Regular"/>
              </a:defRPr>
            </a:lvl6pPr>
            <a:lvl7pPr marL="914400" indent="1828800" algn="ctr" defTabSz="1300163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tabLst>
                <a:tab pos="1270000" algn="l"/>
                <a:tab pos="2578100" algn="l"/>
                <a:tab pos="3873500" algn="l"/>
                <a:tab pos="5181600" algn="l"/>
                <a:tab pos="6477000" algn="l"/>
                <a:tab pos="7772400" algn="l"/>
                <a:tab pos="9080500" algn="l"/>
                <a:tab pos="10375900" algn="l"/>
                <a:tab pos="11684000" algn="l"/>
                <a:tab pos="12979400" algn="l"/>
                <a:tab pos="14274800" algn="l"/>
              </a:tabLst>
              <a:defRPr sz="1600">
                <a:solidFill>
                  <a:srgbClr val="000000"/>
                </a:solidFill>
                <a:latin typeface="Canela Text Regular"/>
                <a:ea typeface="Canela Text Regular"/>
                <a:cs typeface="Canela Text Regular"/>
                <a:sym typeface="Canela Text Regular"/>
              </a:defRPr>
            </a:lvl7pPr>
            <a:lvl8pPr marL="1371600" indent="1828800" algn="ctr" defTabSz="1300163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tabLst>
                <a:tab pos="1270000" algn="l"/>
                <a:tab pos="2578100" algn="l"/>
                <a:tab pos="3873500" algn="l"/>
                <a:tab pos="5181600" algn="l"/>
                <a:tab pos="6477000" algn="l"/>
                <a:tab pos="7772400" algn="l"/>
                <a:tab pos="9080500" algn="l"/>
                <a:tab pos="10375900" algn="l"/>
                <a:tab pos="11684000" algn="l"/>
                <a:tab pos="12979400" algn="l"/>
                <a:tab pos="14274800" algn="l"/>
              </a:tabLst>
              <a:defRPr sz="1600">
                <a:solidFill>
                  <a:srgbClr val="000000"/>
                </a:solidFill>
                <a:latin typeface="Canela Text Regular"/>
                <a:ea typeface="Canela Text Regular"/>
                <a:cs typeface="Canela Text Regular"/>
                <a:sym typeface="Canela Text Regular"/>
              </a:defRPr>
            </a:lvl8pPr>
            <a:lvl9pPr marL="1828800" indent="1828800" algn="ctr" defTabSz="1300163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tabLst>
                <a:tab pos="1270000" algn="l"/>
                <a:tab pos="2578100" algn="l"/>
                <a:tab pos="3873500" algn="l"/>
                <a:tab pos="5181600" algn="l"/>
                <a:tab pos="6477000" algn="l"/>
                <a:tab pos="7772400" algn="l"/>
                <a:tab pos="9080500" algn="l"/>
                <a:tab pos="10375900" algn="l"/>
                <a:tab pos="11684000" algn="l"/>
                <a:tab pos="12979400" algn="l"/>
                <a:tab pos="14274800" algn="l"/>
              </a:tabLst>
              <a:defRPr sz="1600">
                <a:solidFill>
                  <a:srgbClr val="000000"/>
                </a:solidFill>
                <a:latin typeface="Canela Text Regular"/>
                <a:ea typeface="Canela Text Regular"/>
                <a:cs typeface="Canela Text Regular"/>
                <a:sym typeface="Canela Text Regular"/>
              </a:defRPr>
            </a:lvl9pPr>
          </a:lstStyle>
          <a:p>
            <a:pPr marL="0" indent="0" eaLnBrk="1">
              <a:buSzPct val="100000"/>
            </a:pPr>
            <a:r>
              <a:rPr lang="en-US" altLang="en-US" sz="6000" b="1" u="sng" dirty="0">
                <a:solidFill>
                  <a:schemeClr val="tx1"/>
                </a:solidFill>
              </a:rPr>
              <a:t>Natural Immune System </a:t>
            </a:r>
          </a:p>
          <a:p>
            <a:pPr marL="0" indent="0" eaLnBrk="1">
              <a:buSzPct val="100000"/>
            </a:pPr>
            <a:r>
              <a:rPr lang="en-US" altLang="en-US" sz="6000" dirty="0">
                <a:solidFill>
                  <a:schemeClr val="tx1"/>
                </a:solidFill>
              </a:rPr>
              <a:t>Defense against </a:t>
            </a:r>
          </a:p>
          <a:p>
            <a:pPr marL="0" indent="0" eaLnBrk="1">
              <a:buSzPct val="100000"/>
            </a:pPr>
            <a:r>
              <a:rPr lang="en-US" altLang="en-US" sz="6000" dirty="0">
                <a:solidFill>
                  <a:schemeClr val="tx1"/>
                </a:solidFill>
              </a:rPr>
              <a:t>Retroviruses =HIV </a:t>
            </a:r>
          </a:p>
          <a:p>
            <a:pPr marL="0" indent="0" eaLnBrk="1">
              <a:buSzPct val="100000"/>
            </a:pPr>
            <a:r>
              <a:rPr lang="en-US" altLang="en-US" sz="6000" dirty="0">
                <a:solidFill>
                  <a:schemeClr val="tx1"/>
                </a:solidFill>
              </a:rPr>
              <a:t>Information Store in </a:t>
            </a:r>
          </a:p>
          <a:p>
            <a:pPr marL="0" indent="0" eaLnBrk="1">
              <a:buSzPct val="100000"/>
            </a:pPr>
            <a:r>
              <a:rPr lang="en-US" altLang="en-US" sz="6000" dirty="0">
                <a:solidFill>
                  <a:schemeClr val="tx1"/>
                </a:solidFill>
              </a:rPr>
              <a:t>dsRNA.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5538" name="http://www.opeyecenter.com/wp-content/uploads/2012/11/macula.jpg" descr="http://www.opeyecenter.com/wp-content/uploads/2012/11/macula.jpg">
            <a:extLst>
              <a:ext uri="{FF2B5EF4-FFF2-40B4-BE49-F238E27FC236}">
                <a16:creationId xmlns:a16="http://schemas.microsoft.com/office/drawing/2014/main" id="{B45C4074-8CC6-3B8E-E092-105F1D5E330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2643187"/>
            <a:ext cx="4899050" cy="4214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</p:pic>
      <p:pic>
        <p:nvPicPr>
          <p:cNvPr id="65539" name="http://upload.wikimedia.org/wikipedia/commons/0/04/Intermediate_age_related_macular_degeneration.jpg" descr="http://upload.wikimedia.org/wikipedia/commons/0/04/Intermediate_age_related_macular_degeneration.jpg">
            <a:extLst>
              <a:ext uri="{FF2B5EF4-FFF2-40B4-BE49-F238E27FC236}">
                <a16:creationId xmlns:a16="http://schemas.microsoft.com/office/drawing/2014/main" id="{937F578D-538F-9785-2046-62FAF579075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29748" y="2643187"/>
            <a:ext cx="4238253" cy="4214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</p:pic>
      <p:sp>
        <p:nvSpPr>
          <p:cNvPr id="65540" name="Age related  Macular Degeration  (AMD)">
            <a:extLst>
              <a:ext uri="{FF2B5EF4-FFF2-40B4-BE49-F238E27FC236}">
                <a16:creationId xmlns:a16="http://schemas.microsoft.com/office/drawing/2014/main" id="{71B28C57-6251-718F-5A6B-2F70188DC1D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48983" y="19379"/>
            <a:ext cx="3551783" cy="7343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  <p:txBody>
          <a:bodyPr lIns="35719" tIns="35719" rIns="35719" bIns="35719" anchor="ctr">
            <a:spAutoFit/>
          </a:bodyPr>
          <a:lstStyle>
            <a:lvl1pPr algn="ctr" defTabSz="1300163">
              <a:lnSpc>
                <a:spcPct val="90000"/>
              </a:lnSpc>
              <a:defRPr sz="1600">
                <a:solidFill>
                  <a:srgbClr val="000000"/>
                </a:solidFill>
                <a:latin typeface="Canela Text Regular"/>
                <a:ea typeface="Canela Text Regular"/>
                <a:cs typeface="Canela Text Regular"/>
                <a:sym typeface="Canela Text Regular"/>
              </a:defRPr>
            </a:lvl1pPr>
            <a:lvl2pPr algn="ctr" defTabSz="1300163">
              <a:lnSpc>
                <a:spcPct val="90000"/>
              </a:lnSpc>
              <a:defRPr sz="1600">
                <a:solidFill>
                  <a:srgbClr val="000000"/>
                </a:solidFill>
                <a:latin typeface="Canela Text Regular"/>
                <a:ea typeface="Canela Text Regular"/>
                <a:cs typeface="Canela Text Regular"/>
                <a:sym typeface="Canela Text Regular"/>
              </a:defRPr>
            </a:lvl2pPr>
            <a:lvl3pPr algn="ctr" defTabSz="1300163">
              <a:lnSpc>
                <a:spcPct val="90000"/>
              </a:lnSpc>
              <a:defRPr sz="1600">
                <a:solidFill>
                  <a:srgbClr val="000000"/>
                </a:solidFill>
                <a:latin typeface="Canela Text Regular"/>
                <a:ea typeface="Canela Text Regular"/>
                <a:cs typeface="Canela Text Regular"/>
                <a:sym typeface="Canela Text Regular"/>
              </a:defRPr>
            </a:lvl3pPr>
            <a:lvl4pPr algn="ctr" defTabSz="1300163">
              <a:lnSpc>
                <a:spcPct val="90000"/>
              </a:lnSpc>
              <a:defRPr sz="1600">
                <a:solidFill>
                  <a:srgbClr val="000000"/>
                </a:solidFill>
                <a:latin typeface="Canela Text Regular"/>
                <a:ea typeface="Canela Text Regular"/>
                <a:cs typeface="Canela Text Regular"/>
                <a:sym typeface="Canela Text Regular"/>
              </a:defRPr>
            </a:lvl4pPr>
            <a:lvl5pPr algn="ctr" defTabSz="1300163">
              <a:lnSpc>
                <a:spcPct val="90000"/>
              </a:lnSpc>
              <a:defRPr sz="1600">
                <a:solidFill>
                  <a:srgbClr val="000000"/>
                </a:solidFill>
                <a:latin typeface="Canela Text Regular"/>
                <a:ea typeface="Canela Text Regular"/>
                <a:cs typeface="Canela Text Regular"/>
                <a:sym typeface="Canela Text Regular"/>
              </a:defRPr>
            </a:lvl5pPr>
            <a:lvl6pPr marL="457200" indent="1828800" algn="ctr" defTabSz="1300163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600">
                <a:solidFill>
                  <a:srgbClr val="000000"/>
                </a:solidFill>
                <a:latin typeface="Canela Text Regular"/>
                <a:ea typeface="Canela Text Regular"/>
                <a:cs typeface="Canela Text Regular"/>
                <a:sym typeface="Canela Text Regular"/>
              </a:defRPr>
            </a:lvl6pPr>
            <a:lvl7pPr marL="914400" indent="1828800" algn="ctr" defTabSz="1300163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600">
                <a:solidFill>
                  <a:srgbClr val="000000"/>
                </a:solidFill>
                <a:latin typeface="Canela Text Regular"/>
                <a:ea typeface="Canela Text Regular"/>
                <a:cs typeface="Canela Text Regular"/>
                <a:sym typeface="Canela Text Regular"/>
              </a:defRPr>
            </a:lvl7pPr>
            <a:lvl8pPr marL="1371600" indent="1828800" algn="ctr" defTabSz="1300163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600">
                <a:solidFill>
                  <a:srgbClr val="000000"/>
                </a:solidFill>
                <a:latin typeface="Canela Text Regular"/>
                <a:ea typeface="Canela Text Regular"/>
                <a:cs typeface="Canela Text Regular"/>
                <a:sym typeface="Canela Text Regular"/>
              </a:defRPr>
            </a:lvl8pPr>
            <a:lvl9pPr marL="1828800" indent="1828800" algn="ctr" defTabSz="1300163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600">
                <a:solidFill>
                  <a:srgbClr val="000000"/>
                </a:solidFill>
                <a:latin typeface="Canela Text Regular"/>
                <a:ea typeface="Canela Text Regular"/>
                <a:cs typeface="Canela Text Regular"/>
                <a:sym typeface="Canela Text Regular"/>
              </a:defRPr>
            </a:lvl9pPr>
          </a:lstStyle>
          <a:p>
            <a:pPr eaLnBrk="1"/>
            <a:r>
              <a:rPr lang="en-US" altLang="en-US" sz="2391" dirty="0">
                <a:latin typeface="Rockwell Bold" panose="02060803030505020403" pitchFamily="18" charset="0"/>
                <a:sym typeface="Rockwell Bold" panose="02060803030505020403" pitchFamily="18" charset="0"/>
              </a:rPr>
              <a:t>Age related  Macular </a:t>
            </a:r>
            <a:r>
              <a:rPr lang="en-US" altLang="en-US" sz="2391" dirty="0" err="1">
                <a:latin typeface="Rockwell Bold" panose="02060803030505020403" pitchFamily="18" charset="0"/>
                <a:sym typeface="Rockwell Bold" panose="02060803030505020403" pitchFamily="18" charset="0"/>
              </a:rPr>
              <a:t>Degeration</a:t>
            </a:r>
            <a:r>
              <a:rPr lang="en-US" altLang="en-US" sz="2391" dirty="0">
                <a:latin typeface="Rockwell Bold" panose="02060803030505020403" pitchFamily="18" charset="0"/>
                <a:sym typeface="Rockwell Bold" panose="02060803030505020403" pitchFamily="18" charset="0"/>
              </a:rPr>
              <a:t>  (AMD)</a:t>
            </a:r>
          </a:p>
        </p:txBody>
      </p:sp>
      <p:sp>
        <p:nvSpPr>
          <p:cNvPr id="65541" name="Shape">
            <a:extLst>
              <a:ext uri="{FF2B5EF4-FFF2-40B4-BE49-F238E27FC236}">
                <a16:creationId xmlns:a16="http://schemas.microsoft.com/office/drawing/2014/main" id="{1EFA0C0A-0162-E8B9-316F-AA6DEDB73367}"/>
              </a:ext>
            </a:extLst>
          </p:cNvPr>
          <p:cNvSpPr>
            <a:spLocks/>
          </p:cNvSpPr>
          <p:nvPr/>
        </p:nvSpPr>
        <p:spPr bwMode="auto">
          <a:xfrm>
            <a:off x="8167687" y="857250"/>
            <a:ext cx="357188" cy="1071563"/>
          </a:xfrm>
          <a:custGeom>
            <a:avLst/>
            <a:gdLst>
              <a:gd name="T0" fmla="*/ 254001 w 21600"/>
              <a:gd name="T1" fmla="*/ 762001 h 21600"/>
              <a:gd name="T2" fmla="*/ 254001 w 21600"/>
              <a:gd name="T3" fmla="*/ 762001 h 21600"/>
              <a:gd name="T4" fmla="*/ 254001 w 21600"/>
              <a:gd name="T5" fmla="*/ 762001 h 21600"/>
              <a:gd name="T6" fmla="*/ 254001 w 21600"/>
              <a:gd name="T7" fmla="*/ 762001 h 21600"/>
              <a:gd name="T8" fmla="*/ 0 60000 65536"/>
              <a:gd name="T9" fmla="*/ 5898240 60000 65536"/>
              <a:gd name="T10" fmla="*/ 11796480 60000 65536"/>
              <a:gd name="T11" fmla="*/ 1769472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21600" h="21600" extrusionOk="0">
                <a:moveTo>
                  <a:pt x="0" y="18000"/>
                </a:moveTo>
                <a:lnTo>
                  <a:pt x="5400" y="18000"/>
                </a:lnTo>
                <a:lnTo>
                  <a:pt x="5400" y="0"/>
                </a:lnTo>
                <a:lnTo>
                  <a:pt x="16200" y="0"/>
                </a:lnTo>
                <a:lnTo>
                  <a:pt x="16200" y="18000"/>
                </a:lnTo>
                <a:lnTo>
                  <a:pt x="21600" y="18000"/>
                </a:lnTo>
                <a:lnTo>
                  <a:pt x="10800" y="21600"/>
                </a:lnTo>
                <a:lnTo>
                  <a:pt x="0" y="18000"/>
                </a:lnTo>
                <a:close/>
              </a:path>
            </a:pathLst>
          </a:custGeom>
          <a:solidFill>
            <a:srgbClr val="000000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35719" tIns="35719" rIns="35719" bIns="35719" anchor="ctr"/>
          <a:lstStyle/>
          <a:p>
            <a:endParaRPr lang="en-IN" sz="1266"/>
          </a:p>
        </p:txBody>
      </p:sp>
      <p:sp>
        <p:nvSpPr>
          <p:cNvPr id="65542" name="Blindness">
            <a:extLst>
              <a:ext uri="{FF2B5EF4-FFF2-40B4-BE49-F238E27FC236}">
                <a16:creationId xmlns:a16="http://schemas.microsoft.com/office/drawing/2014/main" id="{04CAC125-1B05-FACE-8F40-01AE59847E5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70515" y="1798625"/>
            <a:ext cx="1908721" cy="4032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  <p:txBody>
          <a:bodyPr lIns="35719" tIns="35719" rIns="35719" bIns="35719" anchor="ctr">
            <a:spAutoFit/>
          </a:bodyPr>
          <a:lstStyle>
            <a:lvl1pPr algn="ctr" defTabSz="1300163">
              <a:lnSpc>
                <a:spcPct val="90000"/>
              </a:lnSpc>
              <a:defRPr sz="1600">
                <a:solidFill>
                  <a:srgbClr val="000000"/>
                </a:solidFill>
                <a:latin typeface="Canela Text Regular"/>
                <a:ea typeface="Canela Text Regular"/>
                <a:cs typeface="Canela Text Regular"/>
                <a:sym typeface="Canela Text Regular"/>
              </a:defRPr>
            </a:lvl1pPr>
            <a:lvl2pPr algn="ctr" defTabSz="1300163">
              <a:lnSpc>
                <a:spcPct val="90000"/>
              </a:lnSpc>
              <a:defRPr sz="1600">
                <a:solidFill>
                  <a:srgbClr val="000000"/>
                </a:solidFill>
                <a:latin typeface="Canela Text Regular"/>
                <a:ea typeface="Canela Text Regular"/>
                <a:cs typeface="Canela Text Regular"/>
                <a:sym typeface="Canela Text Regular"/>
              </a:defRPr>
            </a:lvl2pPr>
            <a:lvl3pPr algn="ctr" defTabSz="1300163">
              <a:lnSpc>
                <a:spcPct val="90000"/>
              </a:lnSpc>
              <a:defRPr sz="1600">
                <a:solidFill>
                  <a:srgbClr val="000000"/>
                </a:solidFill>
                <a:latin typeface="Canela Text Regular"/>
                <a:ea typeface="Canela Text Regular"/>
                <a:cs typeface="Canela Text Regular"/>
                <a:sym typeface="Canela Text Regular"/>
              </a:defRPr>
            </a:lvl3pPr>
            <a:lvl4pPr algn="ctr" defTabSz="1300163">
              <a:lnSpc>
                <a:spcPct val="90000"/>
              </a:lnSpc>
              <a:defRPr sz="1600">
                <a:solidFill>
                  <a:srgbClr val="000000"/>
                </a:solidFill>
                <a:latin typeface="Canela Text Regular"/>
                <a:ea typeface="Canela Text Regular"/>
                <a:cs typeface="Canela Text Regular"/>
                <a:sym typeface="Canela Text Regular"/>
              </a:defRPr>
            </a:lvl4pPr>
            <a:lvl5pPr algn="ctr" defTabSz="1300163">
              <a:lnSpc>
                <a:spcPct val="90000"/>
              </a:lnSpc>
              <a:defRPr sz="1600">
                <a:solidFill>
                  <a:srgbClr val="000000"/>
                </a:solidFill>
                <a:latin typeface="Canela Text Regular"/>
                <a:ea typeface="Canela Text Regular"/>
                <a:cs typeface="Canela Text Regular"/>
                <a:sym typeface="Canela Text Regular"/>
              </a:defRPr>
            </a:lvl5pPr>
            <a:lvl6pPr marL="457200" indent="1828800" algn="ctr" defTabSz="1300163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600">
                <a:solidFill>
                  <a:srgbClr val="000000"/>
                </a:solidFill>
                <a:latin typeface="Canela Text Regular"/>
                <a:ea typeface="Canela Text Regular"/>
                <a:cs typeface="Canela Text Regular"/>
                <a:sym typeface="Canela Text Regular"/>
              </a:defRPr>
            </a:lvl6pPr>
            <a:lvl7pPr marL="914400" indent="1828800" algn="ctr" defTabSz="1300163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600">
                <a:solidFill>
                  <a:srgbClr val="000000"/>
                </a:solidFill>
                <a:latin typeface="Canela Text Regular"/>
                <a:ea typeface="Canela Text Regular"/>
                <a:cs typeface="Canela Text Regular"/>
                <a:sym typeface="Canela Text Regular"/>
              </a:defRPr>
            </a:lvl7pPr>
            <a:lvl8pPr marL="1371600" indent="1828800" algn="ctr" defTabSz="1300163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600">
                <a:solidFill>
                  <a:srgbClr val="000000"/>
                </a:solidFill>
                <a:latin typeface="Canela Text Regular"/>
                <a:ea typeface="Canela Text Regular"/>
                <a:cs typeface="Canela Text Regular"/>
                <a:sym typeface="Canela Text Regular"/>
              </a:defRPr>
            </a:lvl8pPr>
            <a:lvl9pPr marL="1828800" indent="1828800" algn="ctr" defTabSz="1300163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600">
                <a:solidFill>
                  <a:srgbClr val="000000"/>
                </a:solidFill>
                <a:latin typeface="Canela Text Regular"/>
                <a:ea typeface="Canela Text Regular"/>
                <a:cs typeface="Canela Text Regular"/>
                <a:sym typeface="Canela Text Regular"/>
              </a:defRPr>
            </a:lvl9pPr>
          </a:lstStyle>
          <a:p>
            <a:pPr eaLnBrk="1"/>
            <a:r>
              <a:rPr lang="en-US" altLang="en-US" sz="2391">
                <a:latin typeface="Rockwell Bold" panose="02060803030505020403" pitchFamily="18" charset="0"/>
                <a:sym typeface="Rockwell Bold" panose="02060803030505020403" pitchFamily="18" charset="0"/>
              </a:rPr>
              <a:t>Blindness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562" name="GolferMacD" descr="GolferMacD">
            <a:extLst>
              <a:ext uri="{FF2B5EF4-FFF2-40B4-BE49-F238E27FC236}">
                <a16:creationId xmlns:a16="http://schemas.microsoft.com/office/drawing/2014/main" id="{53EF8994-52BC-3C33-0D30-0E669AF2CCA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8938" y="1000125"/>
            <a:ext cx="3714750" cy="57216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</p:pic>
      <p:pic>
        <p:nvPicPr>
          <p:cNvPr id="66563" name="AMDprint" descr="AMDprint">
            <a:extLst>
              <a:ext uri="{FF2B5EF4-FFF2-40B4-BE49-F238E27FC236}">
                <a16:creationId xmlns:a16="http://schemas.microsoft.com/office/drawing/2014/main" id="{79E3C59A-7999-EB6E-21E5-9792DFCFF6F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5530" y="2357438"/>
            <a:ext cx="4709294" cy="4419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</p:pic>
      <p:sp>
        <p:nvSpPr>
          <p:cNvPr id="66564" name="Visual blurring">
            <a:extLst>
              <a:ext uri="{FF2B5EF4-FFF2-40B4-BE49-F238E27FC236}">
                <a16:creationId xmlns:a16="http://schemas.microsoft.com/office/drawing/2014/main" id="{E96AA056-7D77-2D5C-5A27-C11B3728E8D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72286" y="449595"/>
            <a:ext cx="2592056" cy="9291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  <p:txBody>
          <a:bodyPr wrap="none" lIns="35719" tIns="35719" rIns="35719" bIns="35719" anchor="ctr">
            <a:spAutoFit/>
          </a:bodyPr>
          <a:lstStyle>
            <a:lvl1pPr algn="ctr" defTabSz="1300163">
              <a:lnSpc>
                <a:spcPct val="90000"/>
              </a:lnSpc>
              <a:defRPr sz="1600">
                <a:solidFill>
                  <a:srgbClr val="000000"/>
                </a:solidFill>
                <a:latin typeface="Canela Text Regular"/>
                <a:ea typeface="Canela Text Regular"/>
                <a:cs typeface="Canela Text Regular"/>
                <a:sym typeface="Canela Text Regular"/>
              </a:defRPr>
            </a:lvl1pPr>
            <a:lvl2pPr algn="ctr" defTabSz="1300163">
              <a:lnSpc>
                <a:spcPct val="90000"/>
              </a:lnSpc>
              <a:defRPr sz="1600">
                <a:solidFill>
                  <a:srgbClr val="000000"/>
                </a:solidFill>
                <a:latin typeface="Canela Text Regular"/>
                <a:ea typeface="Canela Text Regular"/>
                <a:cs typeface="Canela Text Regular"/>
                <a:sym typeface="Canela Text Regular"/>
              </a:defRPr>
            </a:lvl2pPr>
            <a:lvl3pPr algn="ctr" defTabSz="1300163">
              <a:lnSpc>
                <a:spcPct val="90000"/>
              </a:lnSpc>
              <a:defRPr sz="1600">
                <a:solidFill>
                  <a:srgbClr val="000000"/>
                </a:solidFill>
                <a:latin typeface="Canela Text Regular"/>
                <a:ea typeface="Canela Text Regular"/>
                <a:cs typeface="Canela Text Regular"/>
                <a:sym typeface="Canela Text Regular"/>
              </a:defRPr>
            </a:lvl3pPr>
            <a:lvl4pPr algn="ctr" defTabSz="1300163">
              <a:lnSpc>
                <a:spcPct val="90000"/>
              </a:lnSpc>
              <a:defRPr sz="1600">
                <a:solidFill>
                  <a:srgbClr val="000000"/>
                </a:solidFill>
                <a:latin typeface="Canela Text Regular"/>
                <a:ea typeface="Canela Text Regular"/>
                <a:cs typeface="Canela Text Regular"/>
                <a:sym typeface="Canela Text Regular"/>
              </a:defRPr>
            </a:lvl4pPr>
            <a:lvl5pPr algn="ctr" defTabSz="1300163">
              <a:lnSpc>
                <a:spcPct val="90000"/>
              </a:lnSpc>
              <a:defRPr sz="1600">
                <a:solidFill>
                  <a:srgbClr val="000000"/>
                </a:solidFill>
                <a:latin typeface="Canela Text Regular"/>
                <a:ea typeface="Canela Text Regular"/>
                <a:cs typeface="Canela Text Regular"/>
                <a:sym typeface="Canela Text Regular"/>
              </a:defRPr>
            </a:lvl5pPr>
            <a:lvl6pPr marL="457200" indent="1828800" algn="ctr" defTabSz="1300163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600">
                <a:solidFill>
                  <a:srgbClr val="000000"/>
                </a:solidFill>
                <a:latin typeface="Canela Text Regular"/>
                <a:ea typeface="Canela Text Regular"/>
                <a:cs typeface="Canela Text Regular"/>
                <a:sym typeface="Canela Text Regular"/>
              </a:defRPr>
            </a:lvl6pPr>
            <a:lvl7pPr marL="914400" indent="1828800" algn="ctr" defTabSz="1300163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600">
                <a:solidFill>
                  <a:srgbClr val="000000"/>
                </a:solidFill>
                <a:latin typeface="Canela Text Regular"/>
                <a:ea typeface="Canela Text Regular"/>
                <a:cs typeface="Canela Text Regular"/>
                <a:sym typeface="Canela Text Regular"/>
              </a:defRPr>
            </a:lvl7pPr>
            <a:lvl8pPr marL="1371600" indent="1828800" algn="ctr" defTabSz="1300163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600">
                <a:solidFill>
                  <a:srgbClr val="000000"/>
                </a:solidFill>
                <a:latin typeface="Canela Text Regular"/>
                <a:ea typeface="Canela Text Regular"/>
                <a:cs typeface="Canela Text Regular"/>
                <a:sym typeface="Canela Text Regular"/>
              </a:defRPr>
            </a:lvl8pPr>
            <a:lvl9pPr marL="1828800" indent="1828800" algn="ctr" defTabSz="1300163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600">
                <a:solidFill>
                  <a:srgbClr val="000000"/>
                </a:solidFill>
                <a:latin typeface="Canela Text Regular"/>
                <a:ea typeface="Canela Text Regular"/>
                <a:cs typeface="Canela Text Regular"/>
                <a:sym typeface="Canela Text Regular"/>
              </a:defRPr>
            </a:lvl9pPr>
          </a:lstStyle>
          <a:p>
            <a:pPr eaLnBrk="1">
              <a:buSzPct val="100000"/>
              <a:buFontTx/>
              <a:buChar char="•"/>
            </a:pPr>
            <a:r>
              <a:rPr lang="en-US" altLang="en-US" sz="3094"/>
              <a:t>Visual blurring</a:t>
            </a:r>
          </a:p>
          <a:p>
            <a:pPr eaLnBrk="1"/>
            <a:endParaRPr lang="en-US" altLang="en-US" sz="3094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285</TotalTime>
  <Words>186</Words>
  <Application>Microsoft Office PowerPoint</Application>
  <PresentationFormat>Widescreen</PresentationFormat>
  <Paragraphs>44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Aptos</vt:lpstr>
      <vt:lpstr>Aptos Display</vt:lpstr>
      <vt:lpstr>Arial</vt:lpstr>
      <vt:lpstr>Calisto MT</vt:lpstr>
      <vt:lpstr>Rockwell Bold</vt:lpstr>
      <vt:lpstr>Office Theme</vt:lpstr>
      <vt:lpstr>Micro RNA</vt:lpstr>
      <vt:lpstr>RNA Silencing (Interferenc) family</vt:lpstr>
      <vt:lpstr>RNA Silencing (Interferenc) family</vt:lpstr>
      <vt:lpstr>Dicer = Endogenous Enzyme – Ribonuclease RISC = RNA Induce Silencer Complex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Youtube Link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GMECB_07</dc:creator>
  <cp:lastModifiedBy>GMECB_07</cp:lastModifiedBy>
  <cp:revision>8</cp:revision>
  <dcterms:created xsi:type="dcterms:W3CDTF">2024-10-20T22:36:30Z</dcterms:created>
  <dcterms:modified xsi:type="dcterms:W3CDTF">2024-10-21T22:21:47Z</dcterms:modified>
</cp:coreProperties>
</file>