
<file path=[Content_Types].xml><?xml version="1.0" encoding="utf-8"?>
<Types xmlns="http://schemas.openxmlformats.org/package/2006/content-types">
  <Default Extension="jpeg" ContentType="image/jpeg"/>
  <Default Extension="JPG" ContentType="image/.jpg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9" r:id="rId3"/>
    <p:sldId id="271" r:id="rId4"/>
    <p:sldId id="270" r:id="rId5"/>
    <p:sldId id="256" r:id="rId6"/>
    <p:sldId id="266" r:id="rId7"/>
    <p:sldId id="258" r:id="rId8"/>
    <p:sldId id="277" r:id="rId9"/>
    <p:sldId id="261" r:id="rId10"/>
    <p:sldId id="274" r:id="rId11"/>
    <p:sldId id="275" r:id="rId12"/>
    <p:sldId id="262" r:id="rId13"/>
    <p:sldId id="263" r:id="rId14"/>
    <p:sldId id="264" r:id="rId15"/>
    <p:sldId id="273" r:id="rId16"/>
    <p:sldId id="27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6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-1446" y="-96"/>
      </p:cViewPr>
      <p:guideLst>
        <p:guide orient="horz" pos="218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752600"/>
          </a:xfrm>
        </p:spPr>
        <p:txBody>
          <a:bodyPr>
            <a:normAutofit/>
          </a:bodyPr>
          <a:lstStyle/>
          <a:p>
            <a:r>
              <a:rPr lang="en-IN" sz="5400" b="1" dirty="0"/>
              <a:t>Phenylketonuria</a:t>
            </a:r>
            <a:endParaRPr lang="en-IN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1475" y="3886200"/>
            <a:ext cx="6130925" cy="1752600"/>
          </a:xfrm>
        </p:spPr>
        <p:txBody>
          <a:bodyPr>
            <a:noAutofit/>
          </a:bodyPr>
          <a:lstStyle/>
          <a:p>
            <a:pPr algn="ctr"/>
            <a:r>
              <a:rPr lang="en-IN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Dr.KR Gopalakrishnan</a:t>
            </a:r>
            <a:r>
              <a:rPr lang="en-IN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en-IN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3rd year PG resident, Batch-2022, </a:t>
            </a:r>
            <a:endParaRPr lang="en-IN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Department of Biochemistry,</a:t>
            </a:r>
            <a:endParaRPr lang="en-IN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GMC Bhavnagar</a:t>
            </a:r>
            <a:endParaRPr lang="en-IN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Autofit/>
          </a:bodyPr>
          <a:lstStyle/>
          <a:p>
            <a:br>
              <a:rPr lang="en-IN" sz="3600" b="1" dirty="0"/>
            </a:br>
            <a:r>
              <a:rPr lang="en-IN" sz="3600" b="1" dirty="0"/>
              <a:t>Role of sapropterin dihydrochloride for differentiation of PKU from segawa syndrome</a:t>
            </a:r>
            <a:br>
              <a:rPr lang="en-IN" sz="3600" b="1" dirty="0"/>
            </a:br>
            <a:endParaRPr lang="en-IN" sz="3600" b="1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09600" y="1524000"/>
            <a:ext cx="3657600" cy="38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0" y="2133600"/>
            <a:ext cx="18288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GTP Cyclohydrolase</a:t>
            </a:r>
            <a:endParaRPr lang="en-IN" sz="2000" b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9075" y="5486400"/>
            <a:ext cx="8729345" cy="122047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N" sz="2400" b="1" dirty="0">
                <a:sym typeface="+mn-ea"/>
              </a:rPr>
              <a:t>If Phenylalanine level decrease -After BH4 = PKU</a:t>
            </a:r>
            <a:endParaRPr lang="en-IN" sz="2400" b="1" dirty="0">
              <a:sym typeface="+mn-ea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N" sz="2400" b="1" dirty="0">
                <a:sym typeface="+mn-ea"/>
              </a:rPr>
              <a:t>if Dopamine Synthesis Normalize -After BH4 = Sagawa Syndrome</a:t>
            </a:r>
            <a:endParaRPr lang="en-IN" sz="2400" b="1" dirty="0">
              <a:sym typeface="+mn-ea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IN" sz="2400" b="1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1219200"/>
            <a:ext cx="4724400" cy="4267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idx="1"/>
          </p:nvPr>
        </p:nvSpPr>
        <p:spPr>
          <a:xfrm>
            <a:off x="0" y="214290"/>
            <a:ext cx="9144000" cy="664371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000" b="1" u="sng" dirty="0"/>
              <a:t>Laboratory Diagnosis</a:t>
            </a:r>
            <a:endParaRPr lang="en-US" sz="4000" b="1" u="sng" dirty="0"/>
          </a:p>
          <a:p>
            <a:pPr eaLnBrk="1" hangingPunct="1"/>
            <a:r>
              <a:rPr lang="en-US" sz="2800" b="1" u="sng" dirty="0"/>
              <a:t>Blood phenylalanine:</a:t>
            </a:r>
            <a:r>
              <a:rPr lang="en-US" sz="2800" dirty="0"/>
              <a:t> Normal level is 2-6 mg/dl.  </a:t>
            </a:r>
            <a:endParaRPr lang="en-US" sz="2800" dirty="0"/>
          </a:p>
          <a:p>
            <a:pPr eaLnBrk="1" hangingPunct="1"/>
            <a:r>
              <a:rPr lang="en-US" sz="2800" b="1" u="sng" dirty="0"/>
              <a:t>Guthrie test:</a:t>
            </a:r>
            <a:r>
              <a:rPr lang="en-US" sz="2800" dirty="0"/>
              <a:t> screening test</a:t>
            </a:r>
            <a:endParaRPr lang="en-US" sz="2800" dirty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285720" y="2133600"/>
            <a:ext cx="824868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/>
              <a:t>Laboratory Diagnosis</a:t>
            </a:r>
            <a:br>
              <a:rPr lang="en-US" b="1" u="sng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211763"/>
          </a:xfrm>
        </p:spPr>
        <p:txBody>
          <a:bodyPr>
            <a:normAutofit/>
          </a:bodyPr>
          <a:lstStyle/>
          <a:p>
            <a:r>
              <a:rPr lang="en-US" sz="2800" b="1" u="sng" dirty="0"/>
              <a:t>Ferric chloride test:</a:t>
            </a:r>
            <a:r>
              <a:rPr lang="en-US" sz="2800" dirty="0"/>
              <a:t> Urine contains phenyl ketones about 500-3000 mg/day.</a:t>
            </a:r>
            <a:endParaRPr lang="en-US" sz="2800" dirty="0"/>
          </a:p>
          <a:p>
            <a:r>
              <a:rPr lang="en-US" sz="2800" dirty="0"/>
              <a:t> </a:t>
            </a:r>
            <a:r>
              <a:rPr lang="en-US" sz="2800" dirty="0">
                <a:solidFill>
                  <a:srgbClr val="00B050"/>
                </a:solidFill>
              </a:rPr>
              <a:t>transient blue-green </a:t>
            </a:r>
            <a:r>
              <a:rPr lang="en-US" sz="2800" dirty="0"/>
              <a:t>colour is a positive test.</a:t>
            </a:r>
            <a:endParaRPr lang="en-US" sz="2800" b="1" u="sng" dirty="0"/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4" name="Content Placeholder 3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447800" y="3733800"/>
            <a:ext cx="6437745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514600"/>
            <a:ext cx="6847449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idx="1"/>
          </p:nvPr>
        </p:nvSpPr>
        <p:spPr>
          <a:xfrm>
            <a:off x="0" y="152400"/>
            <a:ext cx="9144000" cy="6705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400" b="1" u="sng" dirty="0"/>
              <a:t>Treatment</a:t>
            </a:r>
            <a:endParaRPr lang="en-US" sz="4000" b="1" u="sng" dirty="0"/>
          </a:p>
          <a:p>
            <a:pPr eaLnBrk="1" hangingPunct="1"/>
            <a:r>
              <a:rPr lang="en-US" sz="2800" dirty="0"/>
              <a:t>Early detection is very important. About 5 units of IQ are lost for each 10 week delay in starting the treatment.</a:t>
            </a:r>
            <a:endParaRPr lang="en-US" sz="2800" dirty="0"/>
          </a:p>
          <a:p>
            <a:pPr eaLnBrk="1" hangingPunct="1"/>
            <a:r>
              <a:rPr lang="en-US" sz="2800" dirty="0"/>
              <a:t>diet containing low phenylalanine (Cassava based)</a:t>
            </a:r>
            <a:endParaRPr lang="en-US" sz="2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143000" y="2590800"/>
            <a:ext cx="68580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/>
          <a:lstStyle/>
          <a:p>
            <a:pPr algn="ctr">
              <a:buNone/>
            </a:pPr>
            <a:endParaRPr lang="en-IN" dirty="0"/>
          </a:p>
          <a:p>
            <a:pPr algn="ctr">
              <a:buNone/>
            </a:pPr>
            <a:endParaRPr lang="en-IN" dirty="0"/>
          </a:p>
          <a:p>
            <a:pPr algn="ctr">
              <a:buNone/>
            </a:pPr>
            <a:endParaRPr lang="en-IN" dirty="0"/>
          </a:p>
          <a:p>
            <a:pPr algn="ctr">
              <a:buNone/>
            </a:pPr>
            <a:r>
              <a:rPr lang="en-IN" sz="4800" b="1" dirty="0"/>
              <a:t>THANK YOU</a:t>
            </a:r>
            <a:endParaRPr lang="en-IN" sz="48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Genetic basis for Phenylketonuria</a:t>
            </a:r>
            <a:endParaRPr lang="en-IN" dirty="0"/>
          </a:p>
        </p:txBody>
      </p:sp>
      <p:pic>
        <p:nvPicPr>
          <p:cNvPr id="16387" name="Picture 3" descr="C:\Users\Power\Pictures\Schematic-representation-of-the-PAH-gene-with-the-location-of-the-33-mutations-detected.png"/>
          <p:cNvPicPr>
            <a:picLocks noGrp="1" noChangeAspect="1" noChangeArrowheads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 bwMode="auto">
          <a:xfrm>
            <a:off x="152400" y="1676400"/>
            <a:ext cx="8991600" cy="4876799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IN" b="1" dirty="0"/>
              <a:t>Case presentation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5562600"/>
          </a:xfrm>
        </p:spPr>
        <p:txBody>
          <a:bodyPr>
            <a:normAutofit lnSpcReduction="10000"/>
          </a:bodyPr>
          <a:lstStyle/>
          <a:p>
            <a:r>
              <a:rPr lang="en-IN" dirty="0"/>
              <a:t>A 5 year boy presented with Delayed developmental milestone.    </a:t>
            </a:r>
            <a:endParaRPr lang="en-IN" dirty="0"/>
          </a:p>
          <a:p>
            <a:r>
              <a:rPr lang="en-IN" dirty="0"/>
              <a:t>On Examination, it is found that boy has blue eyes, blond hair, unusual mousy body odour. </a:t>
            </a:r>
            <a:endParaRPr lang="en-IN" dirty="0"/>
          </a:p>
          <a:p>
            <a:r>
              <a:rPr lang="en-IN" dirty="0"/>
              <a:t>Paediatrician started following as treatment</a:t>
            </a:r>
            <a:endParaRPr lang="en-IN" dirty="0"/>
          </a:p>
          <a:p>
            <a:pPr lvl="1"/>
            <a:r>
              <a:rPr lang="en-IN" dirty="0"/>
              <a:t>Synthetic sapropterin dihydrochloride (</a:t>
            </a:r>
            <a:r>
              <a:rPr lang="en-IN" dirty="0" err="1"/>
              <a:t>kuvan</a:t>
            </a:r>
            <a:r>
              <a:rPr lang="en-IN" dirty="0"/>
              <a:t>) and </a:t>
            </a:r>
            <a:endParaRPr lang="en-IN" dirty="0"/>
          </a:p>
          <a:p>
            <a:pPr lvl="1"/>
            <a:r>
              <a:rPr lang="en-IN" dirty="0"/>
              <a:t>Phenylalanine ammonia </a:t>
            </a:r>
            <a:r>
              <a:rPr lang="en-IN" dirty="0" err="1"/>
              <a:t>lyase</a:t>
            </a:r>
            <a:r>
              <a:rPr lang="en-IN" dirty="0"/>
              <a:t> </a:t>
            </a:r>
            <a:endParaRPr lang="en-IN" dirty="0"/>
          </a:p>
          <a:p>
            <a:r>
              <a:rPr lang="en-IN" dirty="0"/>
              <a:t>Lab investigation shows following abnormalities.</a:t>
            </a:r>
            <a:endParaRPr lang="en-IN" dirty="0"/>
          </a:p>
          <a:p>
            <a:pPr lvl="1"/>
            <a:r>
              <a:rPr lang="en-IN" dirty="0"/>
              <a:t>Blood phenylalanine- 15mg/dl</a:t>
            </a:r>
            <a:endParaRPr lang="en-IN" dirty="0"/>
          </a:p>
          <a:p>
            <a:pPr lvl="1"/>
            <a:r>
              <a:rPr lang="en-IN" dirty="0"/>
              <a:t>Urinary ferric chloride test - Positive</a:t>
            </a:r>
            <a:endParaRPr lang="en-IN" dirty="0"/>
          </a:p>
          <a:p>
            <a:pPr lvl="1"/>
            <a:r>
              <a:rPr lang="en-IN" dirty="0"/>
              <a:t>Guthrie's test from Blood Sample -  Positive</a:t>
            </a:r>
            <a:endParaRPr lang="en-IN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Objectives 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/>
          <a:lstStyle/>
          <a:p>
            <a:r>
              <a:rPr lang="en-IN" dirty="0"/>
              <a:t>Biochemical basis of Clinical manifestations, diagnosis and treatment of PKU</a:t>
            </a:r>
            <a:endParaRPr lang="en-IN" dirty="0"/>
          </a:p>
          <a:p>
            <a:r>
              <a:rPr lang="en-IN" dirty="0"/>
              <a:t>Role of Phenylalanine ammonia Lyase in PKU</a:t>
            </a:r>
            <a:endParaRPr lang="en-IN" dirty="0"/>
          </a:p>
          <a:p>
            <a:r>
              <a:rPr lang="en-IN" dirty="0"/>
              <a:t>Role of sapropterin dihydrochloride in PKU</a:t>
            </a:r>
            <a:endParaRPr lang="en-IN" dirty="0"/>
          </a:p>
          <a:p>
            <a:r>
              <a:rPr lang="en-IN" dirty="0"/>
              <a:t>How to differentiate from segawa syndrome?</a:t>
            </a:r>
            <a:endParaRPr lang="en-IN" dirty="0"/>
          </a:p>
          <a:p>
            <a:endParaRPr lang="en-IN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Phenylketonuria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8458200" cy="5486400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Enzyme defect-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Phenylalanine Hydroxylase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Phenylalanine Hydroxylase gene deletion or mutation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 on chromosome 12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Exon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Autosomal recessive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  <a:spcAft>
                <a:spcPct val="10000"/>
              </a:spcAft>
              <a:buFontTx/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/>
          <p:nvPr/>
        </p:nvGraphicFramePr>
        <p:xfrm>
          <a:off x="1066800" y="4267200"/>
          <a:ext cx="639953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1125"/>
                <a:gridCol w="5018405"/>
              </a:tblGrid>
              <a:tr h="3556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Type 1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Phenylalanine hydroxylase deficiency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Type 2, 3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Dihydrobiopterin deficiency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Type 4 ,5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Deficiency in enzyme synthesizing biopterin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Autofit/>
          </a:bodyPr>
          <a:lstStyle/>
          <a:p>
            <a:br>
              <a:rPr lang="en-IN" altLang="en-US" b="1" dirty="0"/>
            </a:br>
            <a:r>
              <a:rPr lang="en-IN" altLang="en-US" b="1" dirty="0"/>
              <a:t>Role of Phenylalanine hydroxylase</a:t>
            </a:r>
            <a:br>
              <a:rPr lang="en-IN" altLang="en-US" b="1" dirty="0"/>
            </a:br>
            <a:endParaRPr lang="en-IN" dirty="0"/>
          </a:p>
        </p:txBody>
      </p:sp>
      <p:pic>
        <p:nvPicPr>
          <p:cNvPr id="4" name="Picture 1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95400"/>
            <a:ext cx="85344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953000" y="30480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FF0000"/>
                </a:solidFill>
              </a:rPr>
              <a:t>Type 1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7400" y="44196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FF0000"/>
                </a:solidFill>
              </a:rPr>
              <a:t>Type 4,5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05600" y="47244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FF0000"/>
                </a:solidFill>
              </a:rPr>
              <a:t>Type 2,3</a:t>
            </a:r>
            <a:endParaRPr lang="en-IN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IN" b="1" dirty="0"/>
              <a:t>Biochemical defect in PKU</a:t>
            </a:r>
            <a:endParaRPr lang="en-IN" b="1" dirty="0"/>
          </a:p>
        </p:txBody>
      </p:sp>
      <p:pic>
        <p:nvPicPr>
          <p:cNvPr id="4" name="Picture 1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95400"/>
            <a:ext cx="82296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Role of Phenylalanine &amp; Tyrosine </a:t>
            </a:r>
            <a:endParaRPr lang="en-IN" b="1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 bwMode="auto">
          <a:xfrm>
            <a:off x="585468" y="1600200"/>
            <a:ext cx="797306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762000"/>
            <a:ext cx="8763000" cy="6096000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0"/>
              </a:spcBef>
              <a:spcAft>
                <a:spcPct val="10000"/>
              </a:spcAft>
              <a:buFontTx/>
              <a:buNone/>
            </a:pP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Manifestations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  <a:spcAft>
                <a:spcPct val="10000"/>
              </a:spcAft>
              <a:buFontTx/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  <a:spcAft>
                <a:spcPct val="10000"/>
              </a:spcAf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Mental retardation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  <a:spcAft>
                <a:spcPct val="10000"/>
              </a:spcAf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Agitation, hyperactivity, tremors and convulsions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  <a:spcAft>
                <a:spcPct val="10000"/>
              </a:spcAft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Hypopigmentation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  <a:spcAft>
                <a:spcPct val="10000"/>
              </a:spcAf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Mousy body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odour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b="1" dirty="0"/>
              <a:t>Role of Phenylalanine ammonia Lyase in PKU</a:t>
            </a:r>
            <a:endParaRPr lang="en-IN" b="1" dirty="0"/>
          </a:p>
        </p:txBody>
      </p:sp>
      <p:pic>
        <p:nvPicPr>
          <p:cNvPr id="2050" name="Picture 2" descr="C:\Users\Power\Pictures\3-s2.0-B9780123849861000181-f18-02-9780123849861.jpg"/>
          <p:cNvPicPr>
            <a:picLocks noGrp="1" noChangeAspect="1" noChangeArrowheads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 bwMode="auto">
          <a:xfrm>
            <a:off x="1219200" y="2069823"/>
            <a:ext cx="6858000" cy="36451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2007</Words>
  <Application>WPS Presentation</Application>
  <PresentationFormat>On-screen Show (4:3)</PresentationFormat>
  <Paragraphs>100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3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Office Theme</vt:lpstr>
      <vt:lpstr>Phenylketonuria</vt:lpstr>
      <vt:lpstr>Case presentation</vt:lpstr>
      <vt:lpstr>Objectives </vt:lpstr>
      <vt:lpstr>Phenylketonuria</vt:lpstr>
      <vt:lpstr> Role of Phenylalanine hydroxylase </vt:lpstr>
      <vt:lpstr>Biochemical defect in PKU</vt:lpstr>
      <vt:lpstr>Role of Phenylalanine &amp; Tyrosine </vt:lpstr>
      <vt:lpstr>PowerPoint 演示文稿</vt:lpstr>
      <vt:lpstr>Role of Phenylalanine ammonia Lyase in PKU</vt:lpstr>
      <vt:lpstr> Role of sapropterin dihydrochloride for differentiation of PKU from segawa syndrome </vt:lpstr>
      <vt:lpstr>PowerPoint 演示文稿</vt:lpstr>
      <vt:lpstr>Laboratory Diagnosis </vt:lpstr>
      <vt:lpstr>PowerPoint 演示文稿</vt:lpstr>
      <vt:lpstr>PowerPoint 演示文稿</vt:lpstr>
      <vt:lpstr>Genetic basis for Phenylketonuria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Phenylketonuria</dc:title>
  <dc:creator>Power</dc:creator>
  <cp:lastModifiedBy>GOPAL</cp:lastModifiedBy>
  <cp:revision>22</cp:revision>
  <dcterms:created xsi:type="dcterms:W3CDTF">2006-08-16T00:00:00Z</dcterms:created>
  <dcterms:modified xsi:type="dcterms:W3CDTF">2024-12-03T00:45:23Z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B5D4066CBCC54D3A8071DE215B192A19_12</vt:lpwstr>
  </property>
  <property fmtid="{D5CDD505-2E9C-101B-9397-08002B2CF9AE}" pid="3" name="KSOProductBuildVer">
    <vt:lpwstr>1033-12.2.0.18607</vt:lpwstr>
  </property>
</Properties>
</file>