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7" r:id="rId2"/>
    <p:sldId id="306" r:id="rId3"/>
    <p:sldId id="319" r:id="rId4"/>
    <p:sldId id="326" r:id="rId5"/>
    <p:sldId id="325" r:id="rId6"/>
    <p:sldId id="317" r:id="rId7"/>
    <p:sldId id="320" r:id="rId8"/>
    <p:sldId id="318" r:id="rId9"/>
    <p:sldId id="323" r:id="rId10"/>
    <p:sldId id="300" r:id="rId11"/>
    <p:sldId id="328" r:id="rId12"/>
    <p:sldId id="303" r:id="rId13"/>
    <p:sldId id="331" r:id="rId14"/>
    <p:sldId id="327" r:id="rId15"/>
    <p:sldId id="304" r:id="rId16"/>
    <p:sldId id="305" r:id="rId17"/>
    <p:sldId id="298" r:id="rId18"/>
    <p:sldId id="299" r:id="rId19"/>
    <p:sldId id="330" r:id="rId20"/>
    <p:sldId id="32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93178A-4A9A-4D9F-8808-0F619203C889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06BD9C-4A55-4913-B801-EA489DAA397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06BD9C-4A55-4913-B801-EA489DAA3975}" type="slidenum">
              <a:rPr lang="en-IN" smtClean="0"/>
              <a:pPr/>
              <a:t>2</a:t>
            </a:fld>
            <a:endParaRPr lang="en-I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4F228-C30B-4FAD-B78B-8B652503CE5E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4F228-C30B-4FAD-B78B-8B652503CE5E}" type="datetimeFigureOut">
              <a:rPr lang="en-US" smtClean="0"/>
              <a:pPr/>
              <a:t>6/11/2023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697B1-AEB7-4E9D-9604-249D160DDE85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8C1C2-A272-7705-F9E5-EE09EDE049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348" y="1142984"/>
            <a:ext cx="7772400" cy="178595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Blood Spillage</a:t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Mercury Spillage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B28C191-5D0D-93C7-C723-90A6B76BD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0656" y="3602038"/>
            <a:ext cx="5190344" cy="1655762"/>
          </a:xfrm>
        </p:spPr>
        <p:txBody>
          <a:bodyPr>
            <a:normAutofit fontScale="92500" lnSpcReduction="10000"/>
          </a:bodyPr>
          <a:lstStyle/>
          <a:p>
            <a:r>
              <a:rPr lang="en-IN" sz="2400" cap="none" dirty="0">
                <a:latin typeface="Times New Roman" pitchFamily="18" charset="0"/>
                <a:cs typeface="Times New Roman" pitchFamily="18" charset="0"/>
              </a:rPr>
              <a:t>Dr. Sapna Patel</a:t>
            </a:r>
            <a:br>
              <a:rPr lang="en-IN" sz="2400" cap="none" dirty="0">
                <a:latin typeface="Times New Roman" pitchFamily="18" charset="0"/>
                <a:cs typeface="Times New Roman" pitchFamily="18" charset="0"/>
              </a:rPr>
            </a:br>
            <a:r>
              <a:rPr lang="en-IN" sz="2400" cap="none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IN" sz="2400" cap="none" baseline="30000" dirty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IN" sz="2400" cap="none" dirty="0">
                <a:latin typeface="Times New Roman" pitchFamily="18" charset="0"/>
                <a:cs typeface="Times New Roman" pitchFamily="18" charset="0"/>
              </a:rPr>
              <a:t> Year Resident Doctor,</a:t>
            </a:r>
            <a:br>
              <a:rPr lang="en-IN" sz="2400" cap="none" dirty="0">
                <a:latin typeface="Times New Roman" pitchFamily="18" charset="0"/>
                <a:cs typeface="Times New Roman" pitchFamily="18" charset="0"/>
              </a:rPr>
            </a:br>
            <a:r>
              <a:rPr lang="en-IN" sz="2400" cap="none" dirty="0">
                <a:latin typeface="Times New Roman" pitchFamily="18" charset="0"/>
                <a:cs typeface="Times New Roman" pitchFamily="18" charset="0"/>
              </a:rPr>
              <a:t>Biochemistry Department,</a:t>
            </a:r>
            <a:br>
              <a:rPr lang="en-IN" sz="2400" cap="none" dirty="0">
                <a:latin typeface="Times New Roman" pitchFamily="18" charset="0"/>
                <a:cs typeface="Times New Roman" pitchFamily="18" charset="0"/>
              </a:rPr>
            </a:br>
            <a:r>
              <a:rPr lang="en-IN" sz="2400" cap="none" dirty="0">
                <a:latin typeface="Times New Roman" pitchFamily="18" charset="0"/>
                <a:cs typeface="Times New Roman" pitchFamily="18" charset="0"/>
              </a:rPr>
              <a:t>Government Medical College,</a:t>
            </a:r>
            <a:br>
              <a:rPr lang="en-IN" sz="2400" cap="none" dirty="0">
                <a:latin typeface="Times New Roman" pitchFamily="18" charset="0"/>
                <a:cs typeface="Times New Roman" pitchFamily="18" charset="0"/>
              </a:rPr>
            </a:br>
            <a:r>
              <a:rPr lang="en-IN" sz="2400" cap="none" dirty="0">
                <a:latin typeface="Times New Roman" pitchFamily="18" charset="0"/>
                <a:cs typeface="Times New Roman" pitchFamily="18" charset="0"/>
              </a:rPr>
              <a:t>Bhavnagar.</a:t>
            </a:r>
            <a:endParaRPr lang="en-IN" sz="24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89223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How to handle Blood or body fluid spillage?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357298"/>
            <a:ext cx="8643998" cy="5143536"/>
          </a:xfrm>
        </p:spPr>
        <p:txBody>
          <a:bodyPr>
            <a:normAutofit/>
          </a:bodyPr>
          <a:lstStyle/>
          <a:p>
            <a:r>
              <a:rPr lang="en-US" sz="3500" b="1" dirty="0">
                <a:latin typeface="Times New Roman" pitchFamily="18" charset="0"/>
                <a:cs typeface="Times New Roman" pitchFamily="18" charset="0"/>
              </a:rPr>
              <a:t>Use of Mercury :-</a:t>
            </a:r>
          </a:p>
          <a:p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Dental 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amalgam 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Thermometer </a:t>
            </a:r>
          </a:p>
          <a:p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Sphygmomanometer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Preservative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in some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vaccines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Reagents 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  <a:p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DA15B4B-FCEE-395F-1A80-34B7C55F7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596" y="234950"/>
            <a:ext cx="8429683" cy="63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8028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Component of mercury spillage kit:-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Mercury absorbent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Safety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goggles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atex gloves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Lab coat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Mercury cleanup wipes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Dust pan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Disposal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bag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6EC6174-4148-47F4-A7F0-F6AF31ED9B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51" y="1"/>
            <a:ext cx="907014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6486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How to handle mercury spillage?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857232"/>
            <a:ext cx="8715436" cy="569831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Wear rubber or latex </a:t>
            </a:r>
            <a:r>
              <a:rPr lang="en-US" dirty="0" smtClean="0"/>
              <a:t>gloves &amp; PPE.</a:t>
            </a:r>
            <a:endParaRPr lang="en-US" dirty="0"/>
          </a:p>
          <a:p>
            <a:r>
              <a:rPr lang="en-US" dirty="0" smtClean="0"/>
              <a:t>Switch off the fan</a:t>
            </a:r>
          </a:p>
          <a:p>
            <a:r>
              <a:rPr lang="en-US" dirty="0" smtClean="0"/>
              <a:t>Broken </a:t>
            </a:r>
            <a:r>
              <a:rPr lang="en-US" dirty="0"/>
              <a:t>glass piece </a:t>
            </a:r>
          </a:p>
          <a:p>
            <a:pPr lvl="1"/>
            <a:r>
              <a:rPr lang="en-US" sz="2500" dirty="0"/>
              <a:t>Big glass with rubber brush &amp; plastic </a:t>
            </a:r>
            <a:r>
              <a:rPr lang="en-US" sz="2500" dirty="0" err="1"/>
              <a:t>Supadi</a:t>
            </a:r>
            <a:r>
              <a:rPr lang="en-US" sz="2500" dirty="0"/>
              <a:t>.</a:t>
            </a:r>
          </a:p>
          <a:p>
            <a:pPr lvl="1"/>
            <a:r>
              <a:rPr lang="en-US" sz="2500" dirty="0"/>
              <a:t>Small glass pick  with forceps</a:t>
            </a:r>
          </a:p>
          <a:p>
            <a:r>
              <a:rPr lang="en-US" dirty="0"/>
              <a:t>Put in paper towel</a:t>
            </a:r>
          </a:p>
          <a:p>
            <a:r>
              <a:rPr lang="en-US" dirty="0"/>
              <a:t>Fold it &amp; place in zip locking bag.(label it)</a:t>
            </a:r>
          </a:p>
          <a:p>
            <a:r>
              <a:rPr lang="en-US" dirty="0"/>
              <a:t>Use a rubber brush </a:t>
            </a:r>
            <a:r>
              <a:rPr lang="en-US" dirty="0" smtClean="0"/>
              <a:t>to </a:t>
            </a:r>
            <a:r>
              <a:rPr lang="en-US" dirty="0"/>
              <a:t>gather mercury beads. </a:t>
            </a:r>
          </a:p>
          <a:p>
            <a:r>
              <a:rPr lang="en-US" dirty="0"/>
              <a:t>Place it in a zip locking bag.(label it)</a:t>
            </a:r>
          </a:p>
          <a:p>
            <a:r>
              <a:rPr lang="en-US" dirty="0"/>
              <a:t>If possible clean the area with 20% calcium sulfide or sodium thiosulfate.</a:t>
            </a:r>
          </a:p>
          <a:p>
            <a:r>
              <a:rPr lang="en-US" dirty="0"/>
              <a:t>Gloves used during process also sent with bag.</a:t>
            </a:r>
          </a:p>
        </p:txBody>
      </p:sp>
    </p:spTree>
    <p:extLst>
      <p:ext uri="{BB962C8B-B14F-4D97-AF65-F5344CB8AC3E}">
        <p14:creationId xmlns:p14="http://schemas.microsoft.com/office/powerpoint/2010/main" xmlns="" val="2022825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4" y="-24"/>
            <a:ext cx="840108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Process of cleaning mercury spillage:-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357298"/>
            <a:ext cx="5929354" cy="5072098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Remove the broken thermometer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wrap broken thermometer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dispose as per BMW rule.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Collect the mercury globules together with the scoope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Using the syringe, pick up a mercury and place it in waste plastic bottle.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ibm\Desktop\1\IMG-20190219-WA0012~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1357298"/>
            <a:ext cx="2568224" cy="1571636"/>
          </a:xfrm>
          <a:prstGeom prst="rect">
            <a:avLst/>
          </a:prstGeom>
          <a:noFill/>
        </p:spPr>
      </p:pic>
      <p:pic>
        <p:nvPicPr>
          <p:cNvPr id="1027" name="Picture 3" descr="C:\Users\ibm\Desktop\1\IMG-20190219-WA0007~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3214686"/>
            <a:ext cx="2571768" cy="1500197"/>
          </a:xfrm>
          <a:prstGeom prst="rect">
            <a:avLst/>
          </a:prstGeom>
          <a:noFill/>
        </p:spPr>
      </p:pic>
      <p:pic>
        <p:nvPicPr>
          <p:cNvPr id="1028" name="Picture 4" descr="C:\Users\ibm\Desktop\1\IMG-20190219-WA0008~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4929198"/>
            <a:ext cx="2476495" cy="142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58" y="142852"/>
            <a:ext cx="607223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 descr="C:\Users\ibm\Desktop\1\IMG-20190219-WA0014~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857232"/>
            <a:ext cx="2357454" cy="1500198"/>
          </a:xfrm>
          <a:prstGeom prst="rect">
            <a:avLst/>
          </a:prstGeom>
          <a:noFill/>
        </p:spPr>
      </p:pic>
      <p:pic>
        <p:nvPicPr>
          <p:cNvPr id="2051" name="Picture 3" descr="C:\Users\ibm\Desktop\1\IMG-20190219-WA0011~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23210" y="2428868"/>
            <a:ext cx="2420822" cy="1428760"/>
          </a:xfrm>
          <a:prstGeom prst="rect">
            <a:avLst/>
          </a:prstGeom>
          <a:noFill/>
        </p:spPr>
      </p:pic>
      <p:pic>
        <p:nvPicPr>
          <p:cNvPr id="2052" name="Picture 4" descr="C:\Users\ibm\Desktop\1\IMG-20190219-WA0009~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4000504"/>
            <a:ext cx="2286016" cy="1357322"/>
          </a:xfrm>
          <a:prstGeom prst="rect">
            <a:avLst/>
          </a:prstGeom>
          <a:noFill/>
        </p:spPr>
      </p:pic>
      <p:pic>
        <p:nvPicPr>
          <p:cNvPr id="11" name="Picture 10" descr="IMG-20190219-WA0010~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15140" y="5500750"/>
            <a:ext cx="2286016" cy="1357274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928670"/>
            <a:ext cx="6500826" cy="5929330"/>
          </a:xfrm>
        </p:spPr>
        <p:txBody>
          <a:bodyPr>
            <a:normAutofit lnSpcReduction="10000"/>
          </a:bodyPr>
          <a:lstStyle/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Cover the spillage area with powder</a:t>
            </a:r>
          </a:p>
          <a:p>
            <a:pPr lvl="1">
              <a:buFont typeface="Arial" pitchFamily="34" charset="0"/>
              <a:buChar char="•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calcium hydroxide </a:t>
            </a:r>
          </a:p>
          <a:p>
            <a:pPr lvl="1">
              <a:buFont typeface="Arial" pitchFamily="34" charset="0"/>
              <a:buChar char="•"/>
            </a:pP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sulpher </a:t>
            </a: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By using scoope, mix powder with spilt mercury.</a:t>
            </a: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Brush the contaminated powder into the scoope and place it into waste container </a:t>
            </a: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And cap the container tightly and can be kept safely.</a:t>
            </a:r>
          </a:p>
          <a:p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Dispose of waste material in the incineration waste stream.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14324" y="-24"/>
            <a:ext cx="8401080" cy="78581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Process of cleaning mercury spillage:-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EBD78C-EB0C-B4BA-56C5-20FC37047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824460"/>
          </a:xfrm>
        </p:spPr>
        <p:txBody>
          <a:bodyPr>
            <a:normAutofit/>
          </a:bodyPr>
          <a:lstStyle/>
          <a:p>
            <a:r>
              <a:rPr lang="en-US" b="1" dirty="0"/>
              <a:t>Questions 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40E970-3CBC-990D-6C32-E000453C3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396" y="1079293"/>
            <a:ext cx="8357954" cy="509767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Que 1. Content of universal spill kit</a:t>
            </a:r>
          </a:p>
          <a:p>
            <a:r>
              <a:rPr lang="en-US" dirty="0"/>
              <a:t>Que 2. Hypo chloride solution should be left for how many duration?</a:t>
            </a:r>
          </a:p>
          <a:p>
            <a:r>
              <a:rPr lang="en-US" dirty="0"/>
              <a:t>Que 3. Which protective equipment should be wear by the staff cleaning the spill?</a:t>
            </a:r>
          </a:p>
          <a:p>
            <a:r>
              <a:rPr lang="en-US" dirty="0"/>
              <a:t>Que 4. Which is the best way to prevent spill?</a:t>
            </a:r>
          </a:p>
          <a:p>
            <a:r>
              <a:rPr lang="en-US" dirty="0"/>
              <a:t>Que 5. Name the infections transmitted by blood or other body fluids.</a:t>
            </a:r>
          </a:p>
          <a:p>
            <a:r>
              <a:rPr lang="en-US" dirty="0"/>
              <a:t>Que 6. Common source of mercury in biochemistry laboratory.</a:t>
            </a:r>
          </a:p>
          <a:p>
            <a:r>
              <a:rPr lang="en-US" dirty="0"/>
              <a:t>Que 7. what is the first step in spill management?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326738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897331-E3E0-97D6-BBFE-8A015E147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908" y="2265675"/>
            <a:ext cx="6851442" cy="2326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b="1" i="1" dirty="0">
                <a:solidFill>
                  <a:srgbClr val="0070C0"/>
                </a:solidFill>
                <a:latin typeface="Arial Black" pitchFamily="34" charset="0"/>
              </a:rPr>
              <a:t>THANK YOU</a:t>
            </a:r>
            <a:endParaRPr lang="en-IN" sz="7200" dirty="0"/>
          </a:p>
        </p:txBody>
      </p:sp>
    </p:spTree>
    <p:extLst>
      <p:ext uri="{BB962C8B-B14F-4D97-AF65-F5344CB8AC3E}">
        <p14:creationId xmlns:p14="http://schemas.microsoft.com/office/powerpoint/2010/main" xmlns="" val="694862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4B1E288-4CEA-906B-9601-11C736B0A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81073" y="1122458"/>
            <a:ext cx="4549984" cy="53925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F4E7486-4E17-F7F6-9042-B8F81474409D}"/>
              </a:ext>
            </a:extLst>
          </p:cNvPr>
          <p:cNvSpPr txBox="1"/>
          <p:nvPr/>
        </p:nvSpPr>
        <p:spPr>
          <a:xfrm>
            <a:off x="1247931" y="197583"/>
            <a:ext cx="49889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dirty="0"/>
              <a:t>Spillage of chemical on skin or eye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F5074D2-CF09-21B4-25EA-B7993ABC09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610" y="1414540"/>
            <a:ext cx="3676338" cy="404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5613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072494" cy="1214446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Blood spillage policy</a:t>
            </a:r>
            <a:endParaRPr lang="en-IN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214422"/>
            <a:ext cx="8358246" cy="5214974"/>
          </a:xfrm>
        </p:spPr>
        <p:txBody>
          <a:bodyPr>
            <a:noAutofit/>
          </a:bodyPr>
          <a:lstStyle/>
          <a:p>
            <a:endParaRPr lang="en-US" sz="2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Risk </a:t>
            </a: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of disease transmission to laboratory workers.</a:t>
            </a:r>
          </a:p>
          <a:p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Blood spillage may occur due to</a:t>
            </a:r>
          </a:p>
          <a:p>
            <a:pPr lvl="1"/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laboratory sample breaks in the phlebotomy area</a:t>
            </a:r>
          </a:p>
          <a:p>
            <a:pPr lvl="1"/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during transport of clinical sample</a:t>
            </a:r>
          </a:p>
          <a:p>
            <a:pPr lvl="1"/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excessive bleeding during the procedure.</a:t>
            </a:r>
          </a:p>
          <a:p>
            <a:pPr>
              <a:buNone/>
            </a:pPr>
            <a:endParaRPr lang="en-US" sz="29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en-IN" sz="2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58204" cy="664371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Hazard of Mercury:-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Nervous system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Irritability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Memory problems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Confusion – delirium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Muscle weakness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Numbness</a:t>
            </a:r>
          </a:p>
          <a:p>
            <a:pPr lvl="1"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Hearing and speech difficulties</a:t>
            </a:r>
            <a:endParaRPr lang="en-US" sz="2400" dirty="0"/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Digestive system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Peptic ulcer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Peptic perforation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Respiratory systems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Mergury fume - breathlessness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Threat to the development of the child in utero</a:t>
            </a:r>
            <a:endParaRPr lang="en-US" sz="2400" dirty="0"/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1207AA-BC00-DECA-9628-C2E1C0A4A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How to handle Blood or body fluid spillage?</a:t>
            </a: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5456004-A1D5-4B37-89EB-0C54FCE2C0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0626" y="1999472"/>
            <a:ext cx="3760470" cy="426362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C5B9288-0011-1540-B3F5-04A91DE67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268" y="1758496"/>
            <a:ext cx="3760470" cy="43783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6CAE3C3-F695-DFF8-71CB-89BF7548E2E4}"/>
              </a:ext>
            </a:extLst>
          </p:cNvPr>
          <p:cNvSpPr txBox="1"/>
          <p:nvPr/>
        </p:nvSpPr>
        <p:spPr>
          <a:xfrm>
            <a:off x="5468657" y="6262043"/>
            <a:ext cx="2197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Wear PPE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EF9880C-E132-1551-4121-DAE40228417A}"/>
              </a:ext>
            </a:extLst>
          </p:cNvPr>
          <p:cNvSpPr txBox="1"/>
          <p:nvPr/>
        </p:nvSpPr>
        <p:spPr>
          <a:xfrm>
            <a:off x="1478146" y="6332026"/>
            <a:ext cx="34923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Evacuate the area</a:t>
            </a:r>
          </a:p>
        </p:txBody>
      </p:sp>
    </p:spTree>
    <p:extLst>
      <p:ext uri="{BB962C8B-B14F-4D97-AF65-F5344CB8AC3E}">
        <p14:creationId xmlns:p14="http://schemas.microsoft.com/office/powerpoint/2010/main" xmlns="" val="289842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How to handle Blood or body fluid spillage?</a:t>
            </a:r>
            <a:endParaRPr lang="en-IN" dirty="0"/>
          </a:p>
        </p:txBody>
      </p:sp>
      <p:pic>
        <p:nvPicPr>
          <p:cNvPr id="4" name="Picture 2" descr="C:\Users\Be Human\Downloads\20190302_1157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1714488"/>
            <a:ext cx="4572032" cy="3286148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419EB31-93A6-E888-9095-9730621E459F}"/>
              </a:ext>
            </a:extLst>
          </p:cNvPr>
          <p:cNvSpPr txBox="1"/>
          <p:nvPr/>
        </p:nvSpPr>
        <p:spPr>
          <a:xfrm>
            <a:off x="1000100" y="5214950"/>
            <a:ext cx="36338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Isolate the spill area </a:t>
            </a:r>
            <a:endParaRPr lang="en-IN" sz="32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43504" y="1714488"/>
            <a:ext cx="37862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Use </a:t>
            </a:r>
            <a:r>
              <a:rPr lang="en-US" sz="32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brush </a:t>
            </a:r>
            <a:r>
              <a:rPr lang="en-US" sz="32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to sweep up </a:t>
            </a:r>
            <a:r>
              <a:rPr lang="en-US" sz="32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of </a:t>
            </a:r>
            <a:r>
              <a:rPr lang="en-US" sz="32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broken </a:t>
            </a:r>
            <a:r>
              <a:rPr lang="en-US" sz="32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glass. </a:t>
            </a:r>
            <a:endParaRPr lang="en-US" sz="32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endParaRPr lang="en-US" sz="3200" dirty="0" smtClean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Do not pick up pieces with your hands.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Procedure to Manage Blood Spillage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IN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C:\Users\Be Human\Downloads\20190302_1158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14488"/>
            <a:ext cx="4357718" cy="371477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786314" y="2571744"/>
            <a:ext cx="41434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Absorb blood or body fluids using </a:t>
            </a:r>
            <a:r>
              <a:rPr lang="en-US" sz="3200" b="1" dirty="0" smtClean="0">
                <a:solidFill>
                  <a:srgbClr val="FF0000"/>
                </a:solidFill>
              </a:rPr>
              <a:t>newspaper, blotting paper / paper towel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357166"/>
            <a:ext cx="5643602" cy="5768997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sz="30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en-US" sz="30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en-IN" sz="30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2844" y="285728"/>
            <a:ext cx="90011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Take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freshly prepared 1 % sodium hypochlorite.</a:t>
            </a:r>
          </a:p>
          <a:p>
            <a:r>
              <a:rPr lang="en-US" sz="3200" dirty="0"/>
              <a:t>     - Preparing hypochlorite solution</a:t>
            </a:r>
          </a:p>
          <a:p>
            <a:r>
              <a:rPr lang="en-US" sz="3200" dirty="0"/>
              <a:t>     - dilution 1:4</a:t>
            </a:r>
          </a:p>
          <a:p>
            <a:r>
              <a:rPr lang="en-US" sz="3200" dirty="0"/>
              <a:t>     - For 1 </a:t>
            </a:r>
            <a:r>
              <a:rPr lang="en-US" sz="3200" dirty="0" smtClean="0"/>
              <a:t>liter </a:t>
            </a:r>
            <a:r>
              <a:rPr lang="en-US" sz="3200" dirty="0"/>
              <a:t>solution,</a:t>
            </a:r>
          </a:p>
          <a:p>
            <a:pPr>
              <a:buNone/>
            </a:pPr>
            <a:r>
              <a:rPr lang="en-US" sz="3200" dirty="0"/>
              <a:t>         200ml sodium hypochlorite + </a:t>
            </a:r>
          </a:p>
          <a:p>
            <a:pPr>
              <a:buNone/>
            </a:pPr>
            <a:r>
              <a:rPr lang="en-US" sz="3200" dirty="0"/>
              <a:t>         800ml water</a:t>
            </a:r>
          </a:p>
          <a:p>
            <a:pPr>
              <a:buFont typeface="Arial" pitchFamily="34" charset="0"/>
              <a:buChar char="•"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Commercially 4-5 % HOCL is available</a:t>
            </a:r>
          </a:p>
          <a:p>
            <a:pPr marL="0" lvl="1">
              <a:buFont typeface="Arial" pitchFamily="34" charset="0"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Pore 1 % HOCL on spillage area and keep it for 20 minute with “CAUTION BOARD” </a:t>
            </a:r>
          </a:p>
          <a:p>
            <a:pPr>
              <a:buFont typeface="Arial" pitchFamily="34" charset="0"/>
              <a:buChar char="•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14290"/>
            <a:ext cx="8858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Procedure to prepare 5% sodium hypochlorite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DBA232D9-E873-743E-379E-5AB251564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1538" y="500042"/>
            <a:ext cx="7072362" cy="4301893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4DDD2F0-D57B-8F64-E941-24865BFD9330}"/>
              </a:ext>
            </a:extLst>
          </p:cNvPr>
          <p:cNvSpPr txBox="1"/>
          <p:nvPr/>
        </p:nvSpPr>
        <p:spPr>
          <a:xfrm>
            <a:off x="1643042" y="5214950"/>
            <a:ext cx="63579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Spray the hypochlorite and leave for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30 </a:t>
            </a:r>
            <a:r>
              <a:rPr lang="en-US" sz="3200" b="1" dirty="0">
                <a:solidFill>
                  <a:srgbClr val="FF0000"/>
                </a:solidFill>
              </a:rPr>
              <a:t>minutes</a:t>
            </a:r>
          </a:p>
        </p:txBody>
      </p:sp>
    </p:spTree>
    <p:extLst>
      <p:ext uri="{BB962C8B-B14F-4D97-AF65-F5344CB8AC3E}">
        <p14:creationId xmlns:p14="http://schemas.microsoft.com/office/powerpoint/2010/main" xmlns="" val="3112957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4282" y="4214818"/>
            <a:ext cx="478634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After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it take the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blood</a:t>
            </a:r>
          </a:p>
          <a:p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absorbed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towel/cotton and discard in yellow container </a:t>
            </a:r>
          </a:p>
          <a:p>
            <a:pPr>
              <a:buFont typeface="Arial" pitchFamily="34" charset="0"/>
              <a:buChar char="•"/>
            </a:pPr>
            <a:endParaRPr lang="en-US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Users\ibm\Desktop\New folder\IMG-20190220-WA0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857232"/>
            <a:ext cx="3786182" cy="300039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71472" y="0"/>
            <a:ext cx="78942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en-US" sz="4000" b="1" dirty="0" smtClean="0">
                <a:solidFill>
                  <a:srgbClr val="FF0000"/>
                </a:solidFill>
              </a:rPr>
              <a:t>Procedure to Manage Blood Spillage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AEB4E55-4E14-E7D1-BAEB-457AA574D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2066" y="785794"/>
            <a:ext cx="3786182" cy="350046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6603F6-D09A-5BAE-7D81-D4A17F386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Procedure to Manage Blood Spillage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IN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04EACE1-CA46-9B69-CA40-07ED7D11F7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5918" y="1428736"/>
            <a:ext cx="5254283" cy="3931988"/>
          </a:xfrm>
        </p:spPr>
      </p:pic>
      <p:sp>
        <p:nvSpPr>
          <p:cNvPr id="4" name="Rectangle 3"/>
          <p:cNvSpPr/>
          <p:nvPr/>
        </p:nvSpPr>
        <p:spPr>
          <a:xfrm>
            <a:off x="857224" y="5715016"/>
            <a:ext cx="70009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Remove gloves and discard them.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Wash hands carefully with soap and water.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0031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595</Words>
  <Application>Microsoft Office PowerPoint</Application>
  <PresentationFormat>On-screen Show (4:3)</PresentationFormat>
  <Paragraphs>112</Paragraphs>
  <Slides>20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Blood Spillage  Mercury Spillage</vt:lpstr>
      <vt:lpstr>Blood spillage policy</vt:lpstr>
      <vt:lpstr>How to handle Blood or body fluid spillage?</vt:lpstr>
      <vt:lpstr>How to handle Blood or body fluid spillage?</vt:lpstr>
      <vt:lpstr>Procedure to Manage Blood Spillage </vt:lpstr>
      <vt:lpstr>Slide 6</vt:lpstr>
      <vt:lpstr>Slide 7</vt:lpstr>
      <vt:lpstr>Slide 8</vt:lpstr>
      <vt:lpstr>Procedure to Manage Blood Spillage </vt:lpstr>
      <vt:lpstr>How to handle Blood or body fluid spillage?</vt:lpstr>
      <vt:lpstr>Slide 11</vt:lpstr>
      <vt:lpstr>Component of mercury spillage kit:-</vt:lpstr>
      <vt:lpstr>Slide 13</vt:lpstr>
      <vt:lpstr>How to handle mercury spillage?</vt:lpstr>
      <vt:lpstr>Process of cleaning mercury spillage:-</vt:lpstr>
      <vt:lpstr>Process of cleaning mercury spillage:-</vt:lpstr>
      <vt:lpstr>Questions 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SPILLAGE POLICY</dc:title>
  <dc:creator>ibm</dc:creator>
  <cp:lastModifiedBy>Power</cp:lastModifiedBy>
  <cp:revision>186</cp:revision>
  <dcterms:created xsi:type="dcterms:W3CDTF">2019-02-18T13:48:11Z</dcterms:created>
  <dcterms:modified xsi:type="dcterms:W3CDTF">2023-06-11T14:47:50Z</dcterms:modified>
</cp:coreProperties>
</file>