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306" r:id="rId3"/>
    <p:sldId id="319" r:id="rId4"/>
    <p:sldId id="326" r:id="rId5"/>
    <p:sldId id="325" r:id="rId6"/>
    <p:sldId id="317" r:id="rId7"/>
    <p:sldId id="320" r:id="rId8"/>
    <p:sldId id="318" r:id="rId9"/>
    <p:sldId id="323" r:id="rId10"/>
    <p:sldId id="300" r:id="rId11"/>
    <p:sldId id="328" r:id="rId12"/>
    <p:sldId id="303" r:id="rId13"/>
    <p:sldId id="331" r:id="rId14"/>
    <p:sldId id="327" r:id="rId15"/>
    <p:sldId id="304" r:id="rId16"/>
    <p:sldId id="305" r:id="rId17"/>
    <p:sldId id="298" r:id="rId18"/>
    <p:sldId id="299" r:id="rId19"/>
    <p:sldId id="330" r:id="rId20"/>
    <p:sldId id="32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3178A-4A9A-4D9F-8808-0F619203C889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6BD9C-4A55-4913-B801-EA489DAA397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BD9C-4A55-4913-B801-EA489DAA3975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4F228-C30B-4FAD-B78B-8B652503CE5E}" type="datetimeFigureOut">
              <a:rPr lang="en-US" smtClean="0"/>
              <a:pPr/>
              <a:t>6/11/2023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97B1-AEB7-4E9D-9604-249D160DDE8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8C1C2-A272-7705-F9E5-EE09EDE04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7859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Spillage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Mercury Spillage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28C191-5D0D-93C7-C723-90A6B76BD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656" y="3602038"/>
            <a:ext cx="5190344" cy="1655762"/>
          </a:xfrm>
        </p:spPr>
        <p:txBody>
          <a:bodyPr>
            <a:normAutofit fontScale="92500" lnSpcReduction="10000"/>
          </a:bodyPr>
          <a:lstStyle/>
          <a:p>
            <a:r>
              <a:rPr lang="en-IN" sz="2400" cap="none" dirty="0">
                <a:latin typeface="Times New Roman" pitchFamily="18" charset="0"/>
                <a:cs typeface="Times New Roman" pitchFamily="18" charset="0"/>
              </a:rPr>
              <a:t>Dr. Sapna Patel</a:t>
            </a:r>
            <a:br>
              <a:rPr lang="en-IN" sz="24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400" cap="none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cap="none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sz="2400" cap="none" dirty="0">
                <a:latin typeface="Times New Roman" pitchFamily="18" charset="0"/>
                <a:cs typeface="Times New Roman" pitchFamily="18" charset="0"/>
              </a:rPr>
              <a:t> Year Resident Doctor,</a:t>
            </a:r>
            <a:br>
              <a:rPr lang="en-IN" sz="24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400" cap="none" dirty="0">
                <a:latin typeface="Times New Roman" pitchFamily="18" charset="0"/>
                <a:cs typeface="Times New Roman" pitchFamily="18" charset="0"/>
              </a:rPr>
              <a:t>Biochemistry Department,</a:t>
            </a:r>
            <a:br>
              <a:rPr lang="en-IN" sz="24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400" cap="none" dirty="0">
                <a:latin typeface="Times New Roman" pitchFamily="18" charset="0"/>
                <a:cs typeface="Times New Roman" pitchFamily="18" charset="0"/>
              </a:rPr>
              <a:t>Government Medical College,</a:t>
            </a:r>
            <a:br>
              <a:rPr lang="en-IN" sz="24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IN" sz="2400" cap="none" dirty="0">
                <a:latin typeface="Times New Roman" pitchFamily="18" charset="0"/>
                <a:cs typeface="Times New Roman" pitchFamily="18" charset="0"/>
              </a:rPr>
              <a:t>Bhavnagar.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922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handle Blood or body fluid spillage?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Use of Mercury :-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Dental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amalgam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Thermometer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Sphygmomanometer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Preservative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some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vaccines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Reagents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A15B4B-FCEE-395F-1A80-34B7C55F7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34950"/>
            <a:ext cx="8429683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02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Component of mercury spillage kit:-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Mercury absorbent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goggles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atex gloves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 coat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Mercury cleanup wipes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Dust pan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Disposal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EC6174-4148-47F4-A7F0-F6AF31ED9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1" y="1"/>
            <a:ext cx="90701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48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handle mercury spillage?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6983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Wear rubber or latex </a:t>
            </a:r>
            <a:r>
              <a:rPr lang="en-US" dirty="0" smtClean="0"/>
              <a:t>gloves &amp; PPE.</a:t>
            </a:r>
            <a:endParaRPr lang="en-US" dirty="0"/>
          </a:p>
          <a:p>
            <a:r>
              <a:rPr lang="en-US" dirty="0" smtClean="0"/>
              <a:t>Switch off the fan</a:t>
            </a:r>
          </a:p>
          <a:p>
            <a:r>
              <a:rPr lang="en-US" dirty="0" smtClean="0"/>
              <a:t>Broken </a:t>
            </a:r>
            <a:r>
              <a:rPr lang="en-US" dirty="0"/>
              <a:t>glass piece </a:t>
            </a:r>
          </a:p>
          <a:p>
            <a:pPr lvl="1"/>
            <a:r>
              <a:rPr lang="en-US" sz="2500" dirty="0"/>
              <a:t>Big glass with rubber brush &amp; plastic </a:t>
            </a:r>
            <a:r>
              <a:rPr lang="en-US" sz="2500" dirty="0" err="1"/>
              <a:t>Supadi</a:t>
            </a:r>
            <a:r>
              <a:rPr lang="en-US" sz="2500" dirty="0"/>
              <a:t>.</a:t>
            </a:r>
          </a:p>
          <a:p>
            <a:pPr lvl="1"/>
            <a:r>
              <a:rPr lang="en-US" sz="2500" dirty="0"/>
              <a:t>Small glass pick  with forceps</a:t>
            </a:r>
          </a:p>
          <a:p>
            <a:r>
              <a:rPr lang="en-US" dirty="0"/>
              <a:t>Put in paper towel</a:t>
            </a:r>
          </a:p>
          <a:p>
            <a:r>
              <a:rPr lang="en-US" dirty="0"/>
              <a:t>Fold it &amp; place in zip locking bag.(label it)</a:t>
            </a:r>
          </a:p>
          <a:p>
            <a:r>
              <a:rPr lang="en-US" dirty="0"/>
              <a:t>Use a rubber brush </a:t>
            </a:r>
            <a:r>
              <a:rPr lang="en-US" dirty="0" smtClean="0"/>
              <a:t>to </a:t>
            </a:r>
            <a:r>
              <a:rPr lang="en-US" dirty="0"/>
              <a:t>gather mercury beads. </a:t>
            </a:r>
          </a:p>
          <a:p>
            <a:r>
              <a:rPr lang="en-US" dirty="0"/>
              <a:t>Place it in a zip locking bag.(label it)</a:t>
            </a:r>
          </a:p>
          <a:p>
            <a:r>
              <a:rPr lang="en-US" dirty="0"/>
              <a:t>If possible clean the area with 20% calcium sulfide or sodium thiosulfate.</a:t>
            </a:r>
          </a:p>
          <a:p>
            <a:r>
              <a:rPr lang="en-US" dirty="0"/>
              <a:t>Gloves used during process also sent with bag.</a:t>
            </a:r>
          </a:p>
        </p:txBody>
      </p:sp>
    </p:spTree>
    <p:extLst>
      <p:ext uri="{BB962C8B-B14F-4D97-AF65-F5344CB8AC3E}">
        <p14:creationId xmlns:p14="http://schemas.microsoft.com/office/powerpoint/2010/main" xmlns="" val="202282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" y="-24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Process of cleaning mercury spillage:-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5929354" cy="50720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Remove the broken thermometer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wrap broken thermometer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dispose as per BMW rule.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Collect the mercury globules together with the scoope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Using the syringe, pick up a mercury and place it in waste plastic bottle.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bm\Desktop\1\IMG-20190219-WA0012~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568224" cy="1571636"/>
          </a:xfrm>
          <a:prstGeom prst="rect">
            <a:avLst/>
          </a:prstGeom>
          <a:noFill/>
        </p:spPr>
      </p:pic>
      <p:pic>
        <p:nvPicPr>
          <p:cNvPr id="1027" name="Picture 3" descr="C:\Users\ibm\Desktop\1\IMG-20190219-WA0007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571768" cy="1500197"/>
          </a:xfrm>
          <a:prstGeom prst="rect">
            <a:avLst/>
          </a:prstGeom>
          <a:noFill/>
        </p:spPr>
      </p:pic>
      <p:pic>
        <p:nvPicPr>
          <p:cNvPr id="1028" name="Picture 4" descr="C:\Users\ibm\Desktop\1\IMG-20190219-WA0008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929198"/>
            <a:ext cx="2476495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42852"/>
            <a:ext cx="6072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ibm\Desktop\1\IMG-20190219-WA0014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2357454" cy="1500198"/>
          </a:xfrm>
          <a:prstGeom prst="rect">
            <a:avLst/>
          </a:prstGeom>
          <a:noFill/>
        </p:spPr>
      </p:pic>
      <p:pic>
        <p:nvPicPr>
          <p:cNvPr id="2051" name="Picture 3" descr="C:\Users\ibm\Desktop\1\IMG-20190219-WA0011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210" y="2428868"/>
            <a:ext cx="2420822" cy="1428760"/>
          </a:xfrm>
          <a:prstGeom prst="rect">
            <a:avLst/>
          </a:prstGeom>
          <a:noFill/>
        </p:spPr>
      </p:pic>
      <p:pic>
        <p:nvPicPr>
          <p:cNvPr id="2052" name="Picture 4" descr="C:\Users\ibm\Desktop\1\IMG-20190219-WA0009~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00504"/>
            <a:ext cx="2286016" cy="1357322"/>
          </a:xfrm>
          <a:prstGeom prst="rect">
            <a:avLst/>
          </a:prstGeom>
          <a:noFill/>
        </p:spPr>
      </p:pic>
      <p:pic>
        <p:nvPicPr>
          <p:cNvPr id="11" name="Picture 10" descr="IMG-20190219-WA0010~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5500750"/>
            <a:ext cx="2286016" cy="135727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6500826" cy="592933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Cover the spillage area with powder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calcium hydroxide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sulpher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By using scoope, mix powder with spilt mercury.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Brush the contaminated powder into the scoope and place it into waste container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And cap the container tightly and can be kept safely.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Dispose of waste material in the incineration waste stream.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24" y="-24"/>
            <a:ext cx="8401080" cy="7858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Process of cleaning mercury spillage:-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BD78C-EB0C-B4BA-56C5-20FC3704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24460"/>
          </a:xfrm>
        </p:spPr>
        <p:txBody>
          <a:bodyPr>
            <a:normAutofit/>
          </a:bodyPr>
          <a:lstStyle/>
          <a:p>
            <a:r>
              <a:rPr lang="en-US" b="1" dirty="0"/>
              <a:t>Questions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40E970-3CBC-990D-6C32-E000453C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6" y="1079293"/>
            <a:ext cx="8357954" cy="50976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Que 1. Content of universal spill kit</a:t>
            </a:r>
          </a:p>
          <a:p>
            <a:r>
              <a:rPr lang="en-US" dirty="0"/>
              <a:t>Que 2. Hypo chloride solution should be left for how many duration?</a:t>
            </a:r>
          </a:p>
          <a:p>
            <a:r>
              <a:rPr lang="en-US" dirty="0"/>
              <a:t>Que 3. Which protective equipment should be wear by the staff cleaning the spill?</a:t>
            </a:r>
          </a:p>
          <a:p>
            <a:r>
              <a:rPr lang="en-US" dirty="0"/>
              <a:t>Que 4. Which is the best way to prevent spill?</a:t>
            </a:r>
          </a:p>
          <a:p>
            <a:r>
              <a:rPr lang="en-US" dirty="0"/>
              <a:t>Que 5. Name the infections transmitted by blood or other body fluids.</a:t>
            </a:r>
          </a:p>
          <a:p>
            <a:r>
              <a:rPr lang="en-US" dirty="0"/>
              <a:t>Que 6. Common source of mercury in biochemistry laboratory.</a:t>
            </a:r>
          </a:p>
          <a:p>
            <a:r>
              <a:rPr lang="en-US" dirty="0"/>
              <a:t>Que 7. what is the first step in spill management?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2673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97331-E3E0-97D6-BBFE-8A015E14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8" y="2265675"/>
            <a:ext cx="6851442" cy="232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i="1" dirty="0">
                <a:solidFill>
                  <a:srgbClr val="0070C0"/>
                </a:solidFill>
                <a:latin typeface="Arial Black" pitchFamily="34" charset="0"/>
              </a:rPr>
              <a:t>THANK YOU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xmlns="" val="69486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B1E288-4CEA-906B-9601-11C736B0A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073" y="1122458"/>
            <a:ext cx="4549984" cy="5392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4E7486-4E17-F7F6-9042-B8F81474409D}"/>
              </a:ext>
            </a:extLst>
          </p:cNvPr>
          <p:cNvSpPr txBox="1"/>
          <p:nvPr/>
        </p:nvSpPr>
        <p:spPr>
          <a:xfrm>
            <a:off x="1247931" y="197583"/>
            <a:ext cx="4988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Spillage of chemical on skin or eye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5074D2-CF09-21B4-25EA-B7993ABC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610" y="1414540"/>
            <a:ext cx="3676338" cy="40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61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72494" cy="121444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spillage policy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358246" cy="5214974"/>
          </a:xfrm>
        </p:spPr>
        <p:txBody>
          <a:bodyPr>
            <a:noAutofit/>
          </a:bodyPr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of disease transmission to laboratory workers.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Blood spillage may occur due to</a:t>
            </a:r>
          </a:p>
          <a:p>
            <a:pPr lvl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laboratory sample breaks in the phlebotomy area</a:t>
            </a:r>
          </a:p>
          <a:p>
            <a:pPr lvl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during transport of clinical sample</a:t>
            </a:r>
          </a:p>
          <a:p>
            <a:pPr lvl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excessive bleeding during the procedure.</a:t>
            </a:r>
          </a:p>
          <a:p>
            <a:pPr>
              <a:buNone/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58204" cy="6643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Hazard of Mercury:-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Nervous system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Irritability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Memory problems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Confusion – delirium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Muscle weakness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Numbness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Hearing and speech difficulties</a:t>
            </a:r>
            <a:endParaRPr lang="en-US" sz="24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Digestive system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Peptic ulcer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Peptic perforation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Respiratory systems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Mergury fume - breathlessness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Threat to the development of the child in utero</a:t>
            </a:r>
            <a:endParaRPr lang="en-US" sz="2400" dirty="0"/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207AA-BC00-DECA-9628-C2E1C0A4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handle Blood or body fluid spillage?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5456004-A1D5-4B37-89EB-0C54FCE2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626" y="1999472"/>
            <a:ext cx="3760470" cy="42636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5B9288-0011-1540-B3F5-04A91DE67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68" y="1758496"/>
            <a:ext cx="3760470" cy="4378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CAE3C3-F695-DFF8-71CB-89BF7548E2E4}"/>
              </a:ext>
            </a:extLst>
          </p:cNvPr>
          <p:cNvSpPr txBox="1"/>
          <p:nvPr/>
        </p:nvSpPr>
        <p:spPr>
          <a:xfrm>
            <a:off x="5468657" y="6262043"/>
            <a:ext cx="2197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 PPE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F9880C-E132-1551-4121-DAE40228417A}"/>
              </a:ext>
            </a:extLst>
          </p:cNvPr>
          <p:cNvSpPr txBox="1"/>
          <p:nvPr/>
        </p:nvSpPr>
        <p:spPr>
          <a:xfrm>
            <a:off x="1478146" y="6332026"/>
            <a:ext cx="3492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Evacuate the area</a:t>
            </a:r>
          </a:p>
        </p:txBody>
      </p:sp>
    </p:spTree>
    <p:extLst>
      <p:ext uri="{BB962C8B-B14F-4D97-AF65-F5344CB8AC3E}">
        <p14:creationId xmlns:p14="http://schemas.microsoft.com/office/powerpoint/2010/main" xmlns="" val="28984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to handle Blood or body fluid spillage?</a:t>
            </a:r>
            <a:endParaRPr lang="en-IN" dirty="0"/>
          </a:p>
        </p:txBody>
      </p:sp>
      <p:pic>
        <p:nvPicPr>
          <p:cNvPr id="4" name="Picture 2" descr="C:\Users\Be Human\Downloads\20190302_115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14488"/>
            <a:ext cx="4572032" cy="328614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19EB31-93A6-E888-9095-9730621E459F}"/>
              </a:ext>
            </a:extLst>
          </p:cNvPr>
          <p:cNvSpPr txBox="1"/>
          <p:nvPr/>
        </p:nvSpPr>
        <p:spPr>
          <a:xfrm>
            <a:off x="1000100" y="5214950"/>
            <a:ext cx="3633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Isolate the spill area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4" y="1714488"/>
            <a:ext cx="378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Use 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brush 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 sweep up 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broken 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glass. </a:t>
            </a:r>
            <a:endParaRPr lang="en-US" sz="3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 not pick up pieces with your hands.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Procedure to Manage Blood Spillage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Be Human\Downloads\20190302_115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357718" cy="37147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86314" y="2571744"/>
            <a:ext cx="4143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Absorb blood or body fluids using </a:t>
            </a:r>
            <a:r>
              <a:rPr lang="en-US" sz="3200" b="1" dirty="0" smtClean="0">
                <a:solidFill>
                  <a:srgbClr val="FF0000"/>
                </a:solidFill>
              </a:rPr>
              <a:t>newspaper, blotting paper / paper towel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5643602" cy="576899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IN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285728"/>
            <a:ext cx="9001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Take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freshly prepared 1 % sodium hypochlorite.</a:t>
            </a:r>
          </a:p>
          <a:p>
            <a:r>
              <a:rPr lang="en-US" sz="3200" dirty="0"/>
              <a:t>     - Preparing hypochlorite solution</a:t>
            </a:r>
          </a:p>
          <a:p>
            <a:r>
              <a:rPr lang="en-US" sz="3200" dirty="0"/>
              <a:t>     - dilution 1:4</a:t>
            </a:r>
          </a:p>
          <a:p>
            <a:r>
              <a:rPr lang="en-US" sz="3200" dirty="0"/>
              <a:t>     - For 1 </a:t>
            </a:r>
            <a:r>
              <a:rPr lang="en-US" sz="3200" dirty="0" smtClean="0"/>
              <a:t>liter </a:t>
            </a:r>
            <a:r>
              <a:rPr lang="en-US" sz="3200" dirty="0"/>
              <a:t>solution,</a:t>
            </a:r>
          </a:p>
          <a:p>
            <a:pPr>
              <a:buNone/>
            </a:pPr>
            <a:r>
              <a:rPr lang="en-US" sz="3200" dirty="0"/>
              <a:t>         200ml sodium hypochlorite + </a:t>
            </a:r>
          </a:p>
          <a:p>
            <a:pPr>
              <a:buNone/>
            </a:pPr>
            <a:r>
              <a:rPr lang="en-US" sz="3200" dirty="0"/>
              <a:t>         800ml water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Commercially 4-5 % HOCL is available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Pore 1 % HOCL on spillage area and keep it for 20 minute with “CAUTION BOARD” 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4290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Procedure to prepare 5% sodium hypochlorite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BA232D9-E873-743E-379E-5AB251564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500042"/>
            <a:ext cx="7072362" cy="430189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DDD2F0-D57B-8F64-E941-24865BFD9330}"/>
              </a:ext>
            </a:extLst>
          </p:cNvPr>
          <p:cNvSpPr txBox="1"/>
          <p:nvPr/>
        </p:nvSpPr>
        <p:spPr>
          <a:xfrm>
            <a:off x="1643042" y="5214950"/>
            <a:ext cx="63579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Spray the hypochlorite and leave for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30 </a:t>
            </a:r>
            <a:r>
              <a:rPr lang="en-US" sz="3200" b="1" dirty="0">
                <a:solidFill>
                  <a:srgbClr val="FF0000"/>
                </a:solidFill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311295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4214818"/>
            <a:ext cx="47863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it take 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absorbed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towel/cotton and discard in yellow container </a:t>
            </a:r>
          </a:p>
          <a:p>
            <a:pPr>
              <a:buFont typeface="Arial" pitchFamily="34" charset="0"/>
              <a:buChar char="•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ibm\Desktop\New folder\IMG-20190220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786182" cy="300039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1472" y="0"/>
            <a:ext cx="7894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Procedure to Manage Blood Spillage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EB4E55-4E14-E7D1-BAEB-457AA574D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785794"/>
            <a:ext cx="378618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603F6-D09A-5BAE-7D81-D4A17F38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Procedure to Manage Blood Spillage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4EACE1-CA46-9B69-CA40-07ED7D11F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428736"/>
            <a:ext cx="5254283" cy="3931988"/>
          </a:xfrm>
        </p:spPr>
      </p:pic>
      <p:sp>
        <p:nvSpPr>
          <p:cNvPr id="4" name="Rectangle 3"/>
          <p:cNvSpPr/>
          <p:nvPr/>
        </p:nvSpPr>
        <p:spPr>
          <a:xfrm>
            <a:off x="857224" y="5715016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 gloves and discard them.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Wash hands carefully with soap and water.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0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595</Words>
  <Application>Microsoft Office PowerPoint</Application>
  <PresentationFormat>On-screen Show (4:3)</PresentationFormat>
  <Paragraphs>112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Blood Spillage  Mercury Spillage</vt:lpstr>
      <vt:lpstr>Blood spillage policy</vt:lpstr>
      <vt:lpstr>How to handle Blood or body fluid spillage?</vt:lpstr>
      <vt:lpstr>How to handle Blood or body fluid spillage?</vt:lpstr>
      <vt:lpstr>Procedure to Manage Blood Spillage </vt:lpstr>
      <vt:lpstr>Slide 6</vt:lpstr>
      <vt:lpstr>Slide 7</vt:lpstr>
      <vt:lpstr>Slide 8</vt:lpstr>
      <vt:lpstr>Procedure to Manage Blood Spillage </vt:lpstr>
      <vt:lpstr>How to handle Blood or body fluid spillage?</vt:lpstr>
      <vt:lpstr>Slide 11</vt:lpstr>
      <vt:lpstr>Component of mercury spillage kit:-</vt:lpstr>
      <vt:lpstr>Slide 13</vt:lpstr>
      <vt:lpstr>How to handle mercury spillage?</vt:lpstr>
      <vt:lpstr>Process of cleaning mercury spillage:-</vt:lpstr>
      <vt:lpstr>Process of cleaning mercury spillage:-</vt:lpstr>
      <vt:lpstr>Questions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SPILLAGE POLICY</dc:title>
  <dc:creator>ibm</dc:creator>
  <cp:lastModifiedBy>Power</cp:lastModifiedBy>
  <cp:revision>186</cp:revision>
  <dcterms:created xsi:type="dcterms:W3CDTF">2019-02-18T13:48:11Z</dcterms:created>
  <dcterms:modified xsi:type="dcterms:W3CDTF">2023-06-11T14:47:50Z</dcterms:modified>
</cp:coreProperties>
</file>