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0" r:id="rId6"/>
    <p:sldId id="261" r:id="rId7"/>
    <p:sldId id="266" r:id="rId8"/>
    <p:sldId id="267" r:id="rId9"/>
    <p:sldId id="270" r:id="rId10"/>
    <p:sldId id="262" r:id="rId11"/>
    <p:sldId id="268" r:id="rId12"/>
    <p:sldId id="269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BAC9C-7271-4F20-8D02-4DC8581699CF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A6F68-64C7-4A43-B1DC-37D1F920AFD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2370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CA6F68-64C7-4A43-B1DC-37D1F920AFD8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9179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454A7-B6B6-EEAB-F3C8-968DB75D3F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6D6E9-27B6-E103-72D1-6B0821224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F8842-C834-C94F-8B4F-B3C0469C5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AC484-CDD4-89D1-3CFF-5F4442268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47716-9C82-68CB-EDCD-A8FBAF26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340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DEBB-ECC7-75A9-8B99-E6A6A054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29DC0-0B49-DFB1-BBD7-6618AFB62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E554D-F9DF-E454-8A00-D0C69D5AA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5D082-5E21-27D1-1DAB-E8386644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4320F-CAC5-60E8-2CDB-254C9598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592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93F6-5B43-122C-84F7-72CF74223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2A3B1-FC76-B6A4-556A-9771A93E4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03D6F-D230-3CAD-63E8-C0D3C017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BAC6C-98B9-D70B-16BC-F536A468A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407E8-9A28-7DCA-63CB-254628FB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798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266CE-D807-875C-E743-E1F11CA99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21DE5-F84C-DE05-A1F6-268AC45B1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FB0A7-8899-EEAF-D5E3-365E254D4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4AFDE-6D71-2D42-32E1-563A1F98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9F6B2-9A39-1238-2123-3F1F589B7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29FD09-81BA-D7A3-0218-21DB68BD8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057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AB2A7-8FBE-9E57-3773-C4F6BB818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72906-A0F7-7D53-C355-024C031C2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3FCFA0-A08F-A1BF-7E24-DB488C34B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A565FF-5C3D-4FC9-BF6E-FF6136770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054EF-F684-B269-3E29-33C79B4E2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58E164-CD52-9489-16EA-5AFE3EDE8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EA07FD-47E4-0287-044A-E2C70C03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FC65EC-5689-DAEB-57CA-EBD16843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692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7F2E-8453-1C18-CA17-2E3CA035C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4926C2-D9F3-4B8B-DA5C-DF9F062AE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2B0098-F576-9021-C286-57F1D0CA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885A7-89D2-BB5A-9B49-5CB9C38B8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31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FDEAC1-6CAD-9271-1F94-544504A40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24C4DD-522E-C1C3-A4E2-96D6941EF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B2DE4-2330-BA05-19A9-644A185C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329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F195-F7F9-7462-5DA9-75B543F29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5BB47-8241-0062-AAE6-15D93EA2C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C181B-923F-6B84-ECA0-4EF3195CD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2ABAC-D0A7-CA78-7711-ABEC735D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8B7C6-3AFC-8179-8985-36AE1CB9F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B54FD-516E-73BE-C162-70482DA7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854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0E5A0-03BE-0319-F42C-EDFAC3238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88DF5-E5EA-666D-AB30-C6451A01C8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7DC8F-E514-9AA9-5460-B78076B4A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DFD1D-8C93-E999-907C-07A9C0E5A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CB67A-943B-6522-5CFD-CA241B641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2F856-4845-9D8A-67F5-601C4EDD2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9445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131B-3D3B-57A9-B157-2D66B543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10092A-3F07-9D16-26C7-908681937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1B6CA-7E1D-3A54-B6E3-4972A977F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DEA20-829B-0D1A-3083-96E8A634C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23B1F-4B7A-93FF-69BD-24E6120BC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300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D8612A-6A19-D1E5-61AF-D4ADFD27A5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711BD-1B7C-B7E1-E6B1-B8116B825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AACBF-2A03-6B5B-CF09-3053990AA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3FF59-EE7A-2B0D-DE6B-98CB8553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C6A90-1D79-D1E1-0EBF-84E3605A7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60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BB4333-7897-12ED-C137-68198F360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F1345-0C67-9E8B-2411-4FD9BCAE9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CB7CF-3F7B-EC9F-5FE1-E380FEBDD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B350D-74AC-452B-8C80-986427317246}" type="datetimeFigureOut">
              <a:rPr lang="en-IN" smtClean="0"/>
              <a:t>22-09-2026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A31DC-23A3-12EC-A216-19A12C714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D2AA1-DB3E-6909-9881-D2F78475F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F75D4-E3CF-4ADD-841F-35A383B9FA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140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D973D-801E-3F5D-2AFC-257FE7BF4A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D-Dimer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93EE7E-E3DB-4D89-27D0-6E06AF587B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r>
              <a:rPr lang="en-GB" dirty="0"/>
              <a:t>Dr. Arvi Mehta,</a:t>
            </a:r>
          </a:p>
          <a:p>
            <a:pPr algn="r"/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Year Resident, </a:t>
            </a:r>
          </a:p>
          <a:p>
            <a:pPr algn="r"/>
            <a:r>
              <a:rPr lang="en-GB" dirty="0"/>
              <a:t>Biochemistry Resident,</a:t>
            </a:r>
          </a:p>
          <a:p>
            <a:pPr algn="r"/>
            <a:r>
              <a:rPr lang="en-GB" dirty="0"/>
              <a:t>Government Medical College, </a:t>
            </a:r>
          </a:p>
          <a:p>
            <a:pPr algn="r"/>
            <a:r>
              <a:rPr lang="en-GB" dirty="0"/>
              <a:t>Bhavnagar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053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5682-1B7C-ACDC-E72E-8E58781D1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86BD4-9ADF-72F6-6218-365CC953EC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Haemostasis background</a:t>
            </a:r>
          </a:p>
          <a:p>
            <a:r>
              <a:rPr lang="en-GB" dirty="0"/>
              <a:t>What is D-Dimer?</a:t>
            </a:r>
          </a:p>
          <a:p>
            <a:r>
              <a:rPr lang="en-IN" dirty="0"/>
              <a:t>Formation of D-Dimer</a:t>
            </a:r>
          </a:p>
          <a:p>
            <a:r>
              <a:rPr lang="en-IN" dirty="0"/>
              <a:t>Difference between FDP and D-dimer</a:t>
            </a:r>
          </a:p>
          <a:p>
            <a:r>
              <a:rPr lang="en-IN" dirty="0"/>
              <a:t>Laboratory Estimation</a:t>
            </a:r>
          </a:p>
          <a:p>
            <a:r>
              <a:rPr lang="en-IN" dirty="0"/>
              <a:t>Interpret D-Dimer result</a:t>
            </a:r>
          </a:p>
          <a:p>
            <a:r>
              <a:rPr lang="en-IN" dirty="0"/>
              <a:t>Clinical applications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4971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EBA9-B7F8-E78C-4BFB-6168B3C3C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68" y="-148222"/>
            <a:ext cx="10515600" cy="1325563"/>
          </a:xfrm>
        </p:spPr>
        <p:txBody>
          <a:bodyPr/>
          <a:lstStyle/>
          <a:p>
            <a:r>
              <a:rPr lang="en-GB" dirty="0"/>
              <a:t>Haemostasis Background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550A14-60B0-818E-C51F-8A7C8CB3A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1" b="28897"/>
          <a:stretch>
            <a:fillRect/>
          </a:stretch>
        </p:blipFill>
        <p:spPr>
          <a:xfrm>
            <a:off x="368968" y="962526"/>
            <a:ext cx="11550316" cy="5895474"/>
          </a:xfrm>
        </p:spPr>
      </p:pic>
    </p:spTree>
    <p:extLst>
      <p:ext uri="{BB962C8B-B14F-4D97-AF65-F5344CB8AC3E}">
        <p14:creationId xmlns:p14="http://schemas.microsoft.com/office/powerpoint/2010/main" val="3351259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C2043-9A6B-419E-D13C-56589E4F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63EAD-425B-F35E-0AE5-CC1600907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Fibrin degradation product</a:t>
            </a:r>
          </a:p>
          <a:p>
            <a:r>
              <a:rPr lang="en-GB" dirty="0"/>
              <a:t>Derived from cross-linked fibrin</a:t>
            </a:r>
          </a:p>
          <a:p>
            <a:r>
              <a:rPr lang="en-GB" dirty="0"/>
              <a:t>Produced during fibrinolysis</a:t>
            </a:r>
          </a:p>
          <a:p>
            <a:r>
              <a:rPr lang="en-GB" dirty="0"/>
              <a:t>Contains two linked D-domains</a:t>
            </a:r>
          </a:p>
          <a:p>
            <a:r>
              <a:rPr lang="en-GB" dirty="0"/>
              <a:t>Shows coagulation + fibrinolysis</a:t>
            </a:r>
          </a:p>
          <a:p>
            <a:r>
              <a:rPr lang="en-GB" dirty="0"/>
              <a:t>Forms only after breakdown of cross-linked fibrin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917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770C6-6D6B-BCFC-E71F-A35754F3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Formation of D-dimer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9E9C8F-E70D-F00B-E574-D7920692D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6"/>
          <a:stretch>
            <a:fillRect/>
          </a:stretch>
        </p:blipFill>
        <p:spPr>
          <a:xfrm>
            <a:off x="4373968" y="1540042"/>
            <a:ext cx="3444063" cy="5149516"/>
          </a:xfrm>
        </p:spPr>
      </p:pic>
    </p:spTree>
    <p:extLst>
      <p:ext uri="{BB962C8B-B14F-4D97-AF65-F5344CB8AC3E}">
        <p14:creationId xmlns:p14="http://schemas.microsoft.com/office/powerpoint/2010/main" val="904321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7607-BFFC-F55C-D59E-CF83EEAF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21" y="-116139"/>
            <a:ext cx="10515600" cy="1325563"/>
          </a:xfrm>
        </p:spPr>
        <p:txBody>
          <a:bodyPr/>
          <a:lstStyle/>
          <a:p>
            <a:r>
              <a:rPr lang="en-GB" dirty="0"/>
              <a:t>Difference in FDP and D-Dimer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B9DC6F-3388-79ED-3C3B-91B745EFFA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 b="33739"/>
          <a:stretch>
            <a:fillRect/>
          </a:stretch>
        </p:blipFill>
        <p:spPr>
          <a:xfrm>
            <a:off x="160421" y="994612"/>
            <a:ext cx="11806990" cy="5678904"/>
          </a:xfrm>
        </p:spPr>
      </p:pic>
    </p:spTree>
    <p:extLst>
      <p:ext uri="{BB962C8B-B14F-4D97-AF65-F5344CB8AC3E}">
        <p14:creationId xmlns:p14="http://schemas.microsoft.com/office/powerpoint/2010/main" val="1707538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02FA8-7667-A8DE-38FE-4C42289A4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Laboratory Estimation: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80332-5ED0-1E65-15D1-0EE1BDD93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Sample: Citrated Plasma</a:t>
            </a:r>
          </a:p>
          <a:p>
            <a:r>
              <a:rPr lang="en-US" dirty="0"/>
              <a:t>Based on antigen-antibody reaction</a:t>
            </a:r>
          </a:p>
          <a:p>
            <a:r>
              <a:rPr lang="en-US" dirty="0"/>
              <a:t>Detects circulating D-dimer</a:t>
            </a:r>
          </a:p>
          <a:p>
            <a:r>
              <a:rPr lang="en-US" dirty="0"/>
              <a:t>Immunoturbidimetry commonly used</a:t>
            </a:r>
          </a:p>
          <a:p>
            <a:r>
              <a:rPr lang="en-US" dirty="0"/>
              <a:t>ELISA also available</a:t>
            </a:r>
          </a:p>
          <a:p>
            <a:r>
              <a:rPr lang="en-US" dirty="0"/>
              <a:t>Results are assay-dependent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3824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4C215-6F7F-8F70-EB72-4B8FAB24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D-Dimer Reporting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0C534-7DBD-9EDD-0571-EA7D8D3C3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cut-off: &lt;500 ng/mL FEU</a:t>
            </a:r>
          </a:p>
          <a:p>
            <a:r>
              <a:rPr lang="en-US" dirty="0"/>
              <a:t>FEU = fibrinogen equivalent units</a:t>
            </a:r>
          </a:p>
          <a:p>
            <a:r>
              <a:rPr lang="en-US" dirty="0"/>
              <a:t>DDU = D-Dimer units</a:t>
            </a:r>
          </a:p>
          <a:p>
            <a:r>
              <a:rPr lang="en-US" dirty="0"/>
              <a:t>FEU </a:t>
            </a:r>
            <a:r>
              <a:rPr lang="en-IN" b="1" dirty="0"/>
              <a:t>≈ </a:t>
            </a:r>
            <a:r>
              <a:rPr lang="en-IN" dirty="0"/>
              <a:t>twice DDU</a:t>
            </a:r>
          </a:p>
          <a:p>
            <a:r>
              <a:rPr lang="en-IN" dirty="0"/>
              <a:t>Cut-offs are assay-specific</a:t>
            </a:r>
          </a:p>
          <a:p>
            <a:endParaRPr lang="en-IN" dirty="0"/>
          </a:p>
          <a:p>
            <a:r>
              <a:rPr lang="en-IN" dirty="0"/>
              <a:t>Age-adjusted cut-off (&gt;50 years):</a:t>
            </a:r>
          </a:p>
          <a:p>
            <a:pPr marL="0" indent="0">
              <a:buNone/>
            </a:pPr>
            <a:r>
              <a:rPr lang="en-IN" dirty="0"/>
              <a:t>Age * 10 ng/mL FEU</a:t>
            </a:r>
          </a:p>
        </p:txBody>
      </p:sp>
    </p:spTree>
    <p:extLst>
      <p:ext uri="{BB962C8B-B14F-4D97-AF65-F5344CB8AC3E}">
        <p14:creationId xmlns:p14="http://schemas.microsoft.com/office/powerpoint/2010/main" val="18172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F625-1574-229A-9C16-65B1D474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Raised D-Dimer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B0373-ED4B-C84B-E4EC-5FFB08A64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Deep vein thrombosis</a:t>
            </a:r>
          </a:p>
          <a:p>
            <a:r>
              <a:rPr lang="en-US" dirty="0"/>
              <a:t>Pulmonary embolism</a:t>
            </a:r>
          </a:p>
          <a:p>
            <a:r>
              <a:rPr lang="en-US" dirty="0"/>
              <a:t>Disseminated intravascular coagulation</a:t>
            </a:r>
          </a:p>
          <a:p>
            <a:r>
              <a:rPr lang="en-US" dirty="0"/>
              <a:t>Infection/Inflammation</a:t>
            </a:r>
          </a:p>
          <a:p>
            <a:r>
              <a:rPr lang="en-US" dirty="0"/>
              <a:t>Malignancy</a:t>
            </a:r>
          </a:p>
          <a:p>
            <a:r>
              <a:rPr lang="en-US" dirty="0"/>
              <a:t>Surgery/Trauma</a:t>
            </a:r>
          </a:p>
          <a:p>
            <a:endParaRPr lang="en-US" dirty="0"/>
          </a:p>
          <a:p>
            <a:r>
              <a:rPr lang="en-US" dirty="0"/>
              <a:t>Also increases with Age and Pregnancy – poor specificity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4701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9CD8-A194-C12B-BFD3-B60FCBEA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Applications: </a:t>
            </a:r>
            <a:endParaRPr lang="en-IN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7A44C6-B393-7D35-1B61-CCEBEAF95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DVT</a:t>
            </a:r>
            <a:endParaRPr lang="en-IN" sz="4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E78779-2E13-042A-E3C2-627285F667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4" t="11324" b="41857"/>
          <a:stretch>
            <a:fillRect/>
          </a:stretch>
        </p:blipFill>
        <p:spPr>
          <a:xfrm>
            <a:off x="1065229" y="2648932"/>
            <a:ext cx="4619134" cy="3540731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8FD6C35-2B96-0263-DEE9-4424944227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/>
              <a:t>PE</a:t>
            </a:r>
            <a:endParaRPr lang="en-IN" sz="4800" dirty="0"/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F0C46B68-C855-AD3F-1037-2356B595793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8" t="12606" r="775" b="37226"/>
          <a:stretch>
            <a:fillRect/>
          </a:stretch>
        </p:blipFill>
        <p:spPr>
          <a:xfrm>
            <a:off x="6450913" y="2743199"/>
            <a:ext cx="4796207" cy="3446464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4037FF-F84A-0E40-1937-2532243C75C7}"/>
              </a:ext>
            </a:extLst>
          </p:cNvPr>
          <p:cNvSpPr txBox="1"/>
          <p:nvPr/>
        </p:nvSpPr>
        <p:spPr>
          <a:xfrm>
            <a:off x="3136997" y="6243121"/>
            <a:ext cx="5626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“D-DIMER: RULE OUT TEST RATHER THAN A RULE IN TEST”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35679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A3C69-25ED-17A4-2DF8-932CDAAF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Applications: DIC</a:t>
            </a:r>
            <a:endParaRPr lang="en-IN" dirty="0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57FAC3B4-D9EC-C024-22A4-1357C92F8F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16" t="12239" b="43819"/>
          <a:stretch>
            <a:fillRect/>
          </a:stretch>
        </p:blipFill>
        <p:spPr>
          <a:xfrm>
            <a:off x="3463002" y="1825625"/>
            <a:ext cx="5265995" cy="4351338"/>
          </a:xfrm>
        </p:spPr>
      </p:pic>
    </p:spTree>
    <p:extLst>
      <p:ext uri="{BB962C8B-B14F-4D97-AF65-F5344CB8AC3E}">
        <p14:creationId xmlns:p14="http://schemas.microsoft.com/office/powerpoint/2010/main" val="177021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2486-2E3D-CC1B-79CA-7E3712B6D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E2558-E8BA-B149-1F35-C3184DB63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Vasudevan DM et al. Textbook of Biochemistry for Medical Students.</a:t>
            </a:r>
          </a:p>
          <a:p>
            <a:r>
              <a:rPr lang="en-IN" dirty="0"/>
              <a:t>Rifai N et al. Tietz Textbook of Laboratory Medicine.</a:t>
            </a:r>
          </a:p>
          <a:p>
            <a:r>
              <a:rPr lang="en-IN" dirty="0"/>
              <a:t>McPherson RA, Pincus MR. Henry's Clinical Diagnosis and Management by Laboratory Methods.</a:t>
            </a:r>
          </a:p>
          <a:p>
            <a:r>
              <a:rPr lang="en-IN" dirty="0"/>
              <a:t>Rodwell VW et al. </a:t>
            </a:r>
            <a:r>
              <a:rPr lang="en-IN"/>
              <a:t>Harper's Illustrated Biochemistry.</a:t>
            </a:r>
          </a:p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014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01AA-E31D-2FB0-2E16-E559EF914C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EB262-05CF-5E3C-00A3-91318F83A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2555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242</Words>
  <Application>Microsoft Office PowerPoint</Application>
  <PresentationFormat>Widescreen</PresentationFormat>
  <Paragraphs>61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D-Dimer</vt:lpstr>
      <vt:lpstr>Learning Objectives</vt:lpstr>
      <vt:lpstr>Haemostasis Background</vt:lpstr>
      <vt:lpstr>Introduction</vt:lpstr>
      <vt:lpstr>Formation of D-dimer</vt:lpstr>
      <vt:lpstr>Difference in FDP and D-Dimer</vt:lpstr>
      <vt:lpstr>Laboratory Estimation:</vt:lpstr>
      <vt:lpstr>D-Dimer Reporting</vt:lpstr>
      <vt:lpstr>Causes of Raised D-Dimer</vt:lpstr>
      <vt:lpstr>Clinical Applications: </vt:lpstr>
      <vt:lpstr>Clinical Applications: DIC</vt:lpstr>
      <vt:lpstr>References: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Arvi Mehta</dc:creator>
  <cp:lastModifiedBy>Jagruti Dholakia</cp:lastModifiedBy>
  <cp:revision>6</cp:revision>
  <dcterms:created xsi:type="dcterms:W3CDTF">2026-07-07T01:02:58Z</dcterms:created>
  <dcterms:modified xsi:type="dcterms:W3CDTF">2026-09-22T05:36:57Z</dcterms:modified>
</cp:coreProperties>
</file>