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vi Mehta" userId="d03e598e1d6e8026" providerId="LiveId" clId="{DDCBE5AF-7ED8-4D63-ABD2-EC96353D563C}"/>
    <pc:docChg chg="undo custSel addSld delSld modSld">
      <pc:chgData name="Arvi Mehta" userId="d03e598e1d6e8026" providerId="LiveId" clId="{DDCBE5AF-7ED8-4D63-ABD2-EC96353D563C}" dt="2026-08-18T11:35:22.104" v="1004" actId="20577"/>
      <pc:docMkLst>
        <pc:docMk/>
      </pc:docMkLst>
      <pc:sldChg chg="new del">
        <pc:chgData name="Arvi Mehta" userId="d03e598e1d6e8026" providerId="LiveId" clId="{DDCBE5AF-7ED8-4D63-ABD2-EC96353D563C}" dt="2026-03-12T07:39:13.630" v="2" actId="2696"/>
        <pc:sldMkLst>
          <pc:docMk/>
          <pc:sldMk cId="1854229256" sldId="256"/>
        </pc:sldMkLst>
      </pc:sldChg>
      <pc:sldChg chg="modSp new mod">
        <pc:chgData name="Arvi Mehta" userId="d03e598e1d6e8026" providerId="LiveId" clId="{DDCBE5AF-7ED8-4D63-ABD2-EC96353D563C}" dt="2026-08-18T11:27:21.155" v="995" actId="14100"/>
        <pc:sldMkLst>
          <pc:docMk/>
          <pc:sldMk cId="4221380636" sldId="257"/>
        </pc:sldMkLst>
        <pc:spChg chg="mod">
          <ac:chgData name="Arvi Mehta" userId="d03e598e1d6e8026" providerId="LiveId" clId="{DDCBE5AF-7ED8-4D63-ABD2-EC96353D563C}" dt="2026-08-18T11:27:21.155" v="995" actId="14100"/>
          <ac:spMkLst>
            <pc:docMk/>
            <pc:sldMk cId="4221380636" sldId="257"/>
            <ac:spMk id="2" creationId="{142A78C2-A41E-309B-0DAE-F85E15745E70}"/>
          </ac:spMkLst>
        </pc:spChg>
      </pc:sldChg>
      <pc:sldChg chg="modSp new mod">
        <pc:chgData name="Arvi Mehta" userId="d03e598e1d6e8026" providerId="LiveId" clId="{DDCBE5AF-7ED8-4D63-ABD2-EC96353D563C}" dt="2026-03-12T08:31:13.437" v="767" actId="20577"/>
        <pc:sldMkLst>
          <pc:docMk/>
          <pc:sldMk cId="1332268942" sldId="258"/>
        </pc:sldMkLst>
      </pc:sldChg>
      <pc:sldChg chg="modSp new mod">
        <pc:chgData name="Arvi Mehta" userId="d03e598e1d6e8026" providerId="LiveId" clId="{DDCBE5AF-7ED8-4D63-ABD2-EC96353D563C}" dt="2026-08-18T11:32:44.434" v="997" actId="20577"/>
        <pc:sldMkLst>
          <pc:docMk/>
          <pc:sldMk cId="1988365522" sldId="259"/>
        </pc:sldMkLst>
        <pc:spChg chg="mod">
          <ac:chgData name="Arvi Mehta" userId="d03e598e1d6e8026" providerId="LiveId" clId="{DDCBE5AF-7ED8-4D63-ABD2-EC96353D563C}" dt="2026-08-18T11:32:44.434" v="997" actId="20577"/>
          <ac:spMkLst>
            <pc:docMk/>
            <pc:sldMk cId="1988365522" sldId="259"/>
            <ac:spMk id="3" creationId="{7315BD3A-9C7D-46ED-3882-E65CACDEF710}"/>
          </ac:spMkLst>
        </pc:spChg>
      </pc:sldChg>
      <pc:sldChg chg="modSp new mod">
        <pc:chgData name="Arvi Mehta" userId="d03e598e1d6e8026" providerId="LiveId" clId="{DDCBE5AF-7ED8-4D63-ABD2-EC96353D563C}" dt="2026-03-12T07:51:51.841" v="527" actId="12"/>
        <pc:sldMkLst>
          <pc:docMk/>
          <pc:sldMk cId="1140112265" sldId="260"/>
        </pc:sldMkLst>
      </pc:sldChg>
      <pc:sldChg chg="modSp new mod">
        <pc:chgData name="Arvi Mehta" userId="d03e598e1d6e8026" providerId="LiveId" clId="{DDCBE5AF-7ED8-4D63-ABD2-EC96353D563C}" dt="2026-08-18T11:35:22.104" v="1004" actId="20577"/>
        <pc:sldMkLst>
          <pc:docMk/>
          <pc:sldMk cId="3158795022" sldId="261"/>
        </pc:sldMkLst>
        <pc:spChg chg="mod">
          <ac:chgData name="Arvi Mehta" userId="d03e598e1d6e8026" providerId="LiveId" clId="{DDCBE5AF-7ED8-4D63-ABD2-EC96353D563C}" dt="2026-08-18T11:35:22.104" v="1004" actId="20577"/>
          <ac:spMkLst>
            <pc:docMk/>
            <pc:sldMk cId="3158795022" sldId="261"/>
            <ac:spMk id="3" creationId="{C38C4BCA-B78A-3793-A6F2-73C6B4451C3A}"/>
          </ac:spMkLst>
        </pc:spChg>
      </pc:sldChg>
      <pc:sldChg chg="addSp delSp modSp new mod">
        <pc:chgData name="Arvi Mehta" userId="d03e598e1d6e8026" providerId="LiveId" clId="{DDCBE5AF-7ED8-4D63-ABD2-EC96353D563C}" dt="2026-03-12T08:30:43.713" v="744" actId="20577"/>
        <pc:sldMkLst>
          <pc:docMk/>
          <pc:sldMk cId="60977912" sldId="262"/>
        </pc:sldMkLst>
      </pc:sldChg>
      <pc:sldChg chg="modSp new mod">
        <pc:chgData name="Arvi Mehta" userId="d03e598e1d6e8026" providerId="LiveId" clId="{DDCBE5AF-7ED8-4D63-ABD2-EC96353D563C}" dt="2026-03-12T08:57:20.904" v="893" actId="15"/>
        <pc:sldMkLst>
          <pc:docMk/>
          <pc:sldMk cId="3516589242" sldId="263"/>
        </pc:sldMkLst>
      </pc:sldChg>
      <pc:sldChg chg="modSp new mod">
        <pc:chgData name="Arvi Mehta" userId="d03e598e1d6e8026" providerId="LiveId" clId="{DDCBE5AF-7ED8-4D63-ABD2-EC96353D563C}" dt="2026-03-12T09:04:31.201" v="973" actId="20577"/>
        <pc:sldMkLst>
          <pc:docMk/>
          <pc:sldMk cId="2224009814" sldId="264"/>
        </pc:sldMkLst>
      </pc:sldChg>
      <pc:sldChg chg="modSp new mod">
        <pc:chgData name="Arvi Mehta" userId="d03e598e1d6e8026" providerId="LiveId" clId="{DDCBE5AF-7ED8-4D63-ABD2-EC96353D563C}" dt="2026-03-12T09:04:45.839" v="991" actId="20577"/>
        <pc:sldMkLst>
          <pc:docMk/>
          <pc:sldMk cId="759736619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5318-630B-3C5B-C808-AE16BD30C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8FCAA0-454C-208E-1EF9-56575A57C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05F0F-D16A-2CE8-2FE8-76C5B57F3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84A78-7176-B2E5-39B8-5FBCBF9B0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3FB00-91C6-85A7-D3D9-F5A418119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9375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32622-8487-8E9B-EAAC-5DC888D46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F11D6-3F2E-CD74-295E-30A78E410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453C3-68C4-E2DD-58D4-93A9E91F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461EB-F063-C35F-23B3-4F02903F5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601A7-98FC-CDCF-5BAF-74431C60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224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B736-A4A7-58B2-CB92-47C04B491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CCD01-E202-874F-E648-F00173636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03AA4-61AF-AD6A-E851-AB3B229AC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10A93-1BBC-D1A9-A703-CF9F2D3A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1030D-3D44-47B0-D041-3DFB9B3E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591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129B9-B036-BAD5-008E-2B37646D9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CE814-0507-680C-DE0E-912B965FFC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1D347-DE3E-4773-3CA4-C80190F9D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F5956C-0EC0-5C0A-7D5F-D7DA4B343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E14D3-9904-4A47-F91B-81809E18A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D6F57-2418-BC2E-BB54-5803168A0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634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7AB6-25E9-A69D-52BB-F3694700F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C1D2E-6E2E-12F4-F9F5-7CC7CC693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9D3AD6-F8CB-07ED-0007-A30E5DE84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5DF556-E494-D824-3410-5A57E4BE0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244455-5F44-77D3-1594-8DB87CCEF2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333F49-DC16-1854-7643-17E73798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A51B46-8AAD-50C2-EB18-737293B60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D637A8-0D15-8739-108A-16233EFC6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11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92A60-80B2-9E7D-29A7-2F3729C68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9A16EA-4482-7931-B201-91F008C29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DFAD26-24A4-3C5C-2E20-6259A79CB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628A0-410F-B293-FF45-F6A35731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707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0E0645-A57B-6C06-D153-892BE2FAE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84BF85-4C8D-E9DF-AFEF-960CD0B74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1DF65-60F3-A200-CF75-4AA324339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709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329F4-9453-DA37-4BEC-1178D5847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C830-B815-13AB-9E5D-57254BC92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1B41F-47CB-ADAC-636D-A63150CBD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751A9-63B9-C267-17F6-1B57776A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87558-053D-8B4E-1DC2-3C2700F53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2B2C5-29B5-A549-2670-3A4EC43CC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57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4690-55D0-55FD-0459-63D38D911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F4602F-925A-39AB-3140-A853603F5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26FFB-ADE1-AA36-5988-B2671A5B4B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DD96E-B7F0-940B-A36E-C6A54641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ADD16-24BD-BBD8-2AB7-9DF5E3BF2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C0B5F-80B3-C607-0E53-9CBF75A4C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919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D3A25-97EE-E8CA-9B81-0F41CE609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894FA7-6F85-241C-064D-E4CF554AA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40CCE-C896-50A8-4C56-40E4ECD9C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2BCF2-DB6C-62DA-BB23-C46D9FEF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DFFF6-D9D4-3C5E-B867-66300207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998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C0787-0F24-CDF5-212B-3FE36E709E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AD5344-2895-83B5-CEDB-B9806FCBC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C4AD5-2BA4-C87E-3457-15B3777E2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22495-544C-803E-8E1B-0BF068B5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C3BC4-07EF-58E6-5B1B-3080E3430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0716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DDB140-01C2-D2F6-164F-CB6039A4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DA62C-13B4-DFBA-59E3-37C8F9BC8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B785D-E093-4C90-07BD-9B6AFDCD1C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7F358-8914-4C19-8B12-DBAFD3B561E1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99469-B900-0BC5-718C-D55E835ED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47A3A-68EF-EFA2-47D0-2445E54DF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3A921-48A1-4622-8F43-5A9993E2A46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960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78C2-A41E-309B-0DAE-F85E15745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85686"/>
          </a:xfrm>
        </p:spPr>
        <p:txBody>
          <a:bodyPr>
            <a:normAutofit fontScale="90000"/>
          </a:bodyPr>
          <a:lstStyle/>
          <a:p>
            <a:r>
              <a:rPr lang="en-IN" dirty="0"/>
              <a:t>Quality Policy </a:t>
            </a:r>
            <a:br>
              <a:rPr lang="en-IN" dirty="0"/>
            </a:br>
            <a:r>
              <a:rPr lang="en-IN" dirty="0"/>
              <a:t>vs </a:t>
            </a:r>
            <a:br>
              <a:rPr lang="en-IN" dirty="0"/>
            </a:br>
            <a:r>
              <a:rPr lang="en-IN" dirty="0"/>
              <a:t>Quality Objective </a:t>
            </a:r>
            <a:br>
              <a:rPr lang="en-IN" dirty="0"/>
            </a:br>
            <a:r>
              <a:rPr lang="en-IN" dirty="0"/>
              <a:t>in Context of ISO 15189:2022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E36D9E-DBA4-538B-4833-3625A9A36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5975" y="4827522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en-GB" dirty="0"/>
              <a:t>Dr. Arvi Mehta</a:t>
            </a:r>
            <a:r>
              <a:rPr lang="en-IN" dirty="0"/>
              <a:t>,</a:t>
            </a:r>
          </a:p>
          <a:p>
            <a:pPr algn="r"/>
            <a:r>
              <a:rPr lang="en-IN" dirty="0"/>
              <a:t>3</a:t>
            </a:r>
            <a:r>
              <a:rPr lang="en-IN" baseline="30000" dirty="0"/>
              <a:t>rd</a:t>
            </a:r>
            <a:r>
              <a:rPr lang="en-IN" dirty="0"/>
              <a:t> Year Resident, </a:t>
            </a:r>
          </a:p>
          <a:p>
            <a:pPr algn="r"/>
            <a:r>
              <a:rPr lang="en-IN" dirty="0"/>
              <a:t>Biochemistry Department, </a:t>
            </a:r>
          </a:p>
          <a:p>
            <a:pPr algn="r"/>
            <a:r>
              <a:rPr lang="en-IN" dirty="0"/>
              <a:t>Government Medical College, Bhavnagar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138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8D922-00C4-7914-656B-A76C8F4D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Components: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1075-C3EA-CC8F-DDBC-A51A6E55F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  <a:p>
            <a:r>
              <a:rPr lang="en-GB" dirty="0"/>
              <a:t>What is Quality Policy?</a:t>
            </a:r>
          </a:p>
          <a:p>
            <a:r>
              <a:rPr lang="en-GB" dirty="0"/>
              <a:t>What are Quality Objectives?</a:t>
            </a:r>
          </a:p>
          <a:p>
            <a:r>
              <a:rPr lang="en-GB" dirty="0"/>
              <a:t>Example</a:t>
            </a:r>
          </a:p>
          <a:p>
            <a:r>
              <a:rPr lang="en-GB" dirty="0"/>
              <a:t>Key Differences Between Quality Policy and Quality Objectives</a:t>
            </a:r>
          </a:p>
          <a:p>
            <a:r>
              <a:rPr lang="en-GB" dirty="0"/>
              <a:t>Summary</a:t>
            </a:r>
          </a:p>
          <a:p>
            <a:endParaRPr lang="en-GB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226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FA15-369A-82B8-19FE-6520DB9AE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Introduction: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5BD3A-9C7D-46ED-3882-E65CACDEF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effectLst/>
              </a:rPr>
              <a:t>ISO 15189:2022 is the international standard that specifies requirements for </a:t>
            </a:r>
            <a:r>
              <a:rPr lang="en-GB" b="1" dirty="0">
                <a:effectLst/>
              </a:rPr>
              <a:t>quality and competence in medical laboratories</a:t>
            </a:r>
            <a:r>
              <a:rPr lang="en-GB" dirty="0">
                <a:effectLst/>
              </a:rPr>
              <a:t>. </a:t>
            </a:r>
          </a:p>
          <a:p>
            <a:r>
              <a:rPr lang="en-GB" dirty="0"/>
              <a:t>One of the </a:t>
            </a:r>
            <a:r>
              <a:rPr lang="en-GB" dirty="0">
                <a:effectLst/>
              </a:rPr>
              <a:t>central theme of the standard is the integration of </a:t>
            </a:r>
            <a:r>
              <a:rPr lang="en-GB" b="1" dirty="0">
                <a:effectLst/>
              </a:rPr>
              <a:t>Quality Policy</a:t>
            </a:r>
            <a:r>
              <a:rPr lang="en-GB" dirty="0">
                <a:effectLst/>
              </a:rPr>
              <a:t> and </a:t>
            </a:r>
            <a:r>
              <a:rPr lang="en-GB" b="1" dirty="0">
                <a:effectLst/>
              </a:rPr>
              <a:t>Quality </a:t>
            </a:r>
            <a:r>
              <a:rPr lang="en-GB" b="1" dirty="0"/>
              <a:t>Objectives</a:t>
            </a:r>
            <a:r>
              <a:rPr lang="en-GB" dirty="0">
                <a:effectLst/>
              </a:rPr>
              <a:t> into the laboratory’s management system</a:t>
            </a:r>
            <a:endParaRPr lang="en-GB" dirty="0"/>
          </a:p>
          <a:p>
            <a:pPr marL="0" lvl="0" indent="0">
              <a:buNone/>
            </a:pP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98836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9818-ADC5-D62F-C805-F1E9EB5D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is Quality Policy?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1261D-E211-F057-D96C-B2B57C4D9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IN" b="1" dirty="0"/>
              <a:t>A formal statement by laboratory management that outlines the organization's commitment to quality and professional practice. </a:t>
            </a:r>
          </a:p>
          <a:p>
            <a:pPr marL="457200" lvl="1" indent="0">
              <a:buNone/>
            </a:pPr>
            <a:r>
              <a:rPr lang="en-IN" dirty="0"/>
              <a:t>​</a:t>
            </a:r>
          </a:p>
          <a:p>
            <a:pPr lvl="1"/>
            <a:r>
              <a:rPr lang="en-IN" dirty="0"/>
              <a:t>Provides direction and framework for the management system.</a:t>
            </a:r>
          </a:p>
          <a:p>
            <a:pPr lvl="1"/>
            <a:r>
              <a:rPr lang="en-IN" dirty="0"/>
              <a:t>Aligns with patient care and ethical obligations.</a:t>
            </a:r>
          </a:p>
          <a:p>
            <a:pPr lvl="1"/>
            <a:r>
              <a:rPr lang="en-IN" dirty="0"/>
              <a:t>Communicated to all personnel.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0112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A1035-B4C3-9644-6FD6-349C265A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are Quality Objectives?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C4BCA-B78A-3793-A6F2-73C6B4451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Measurable goals established by laboratory management to ensure the quality of services and continuous improvement. ​</a:t>
            </a:r>
          </a:p>
          <a:p>
            <a:pPr marL="457200" lvl="1" indent="0">
              <a:buNone/>
            </a:pPr>
            <a:endParaRPr lang="en-IN" b="1" dirty="0"/>
          </a:p>
          <a:p>
            <a:pPr lvl="1"/>
            <a:r>
              <a:rPr lang="en-IN" dirty="0"/>
              <a:t>Must align with the Quality Policy. ​</a:t>
            </a:r>
          </a:p>
          <a:p>
            <a:pPr lvl="1"/>
            <a:r>
              <a:rPr lang="en-IN" dirty="0"/>
              <a:t>Focused on meeting patient and user needs. ​</a:t>
            </a:r>
          </a:p>
          <a:p>
            <a:pPr lvl="1"/>
            <a:r>
              <a:rPr lang="en-IN" dirty="0"/>
              <a:t>Monitored and evaluated periodically. ​</a:t>
            </a:r>
          </a:p>
          <a:p>
            <a:pPr lvl="1"/>
            <a:r>
              <a:rPr lang="en-IN" dirty="0"/>
              <a:t>Linked to continual improvement.</a:t>
            </a:r>
          </a:p>
          <a:p>
            <a:pPr marL="457200" lvl="1" indent="0">
              <a:buNone/>
            </a:pPr>
            <a:endParaRPr lang="en-IN" b="1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8795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7933-D151-563D-EBAC-7FA7C0A8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Example: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EEB6F-071A-571E-2138-6494B6AE6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Quality Policy:</a:t>
            </a:r>
          </a:p>
          <a:p>
            <a:pPr marL="0" indent="0">
              <a:buNone/>
            </a:pPr>
            <a:r>
              <a:rPr lang="en-IN" dirty="0"/>
              <a:t>"Our laboratory is committed to providing accurate, timely, and reliable medical testing services to ensure the highest level of patient care and satisfaction.”</a:t>
            </a:r>
          </a:p>
          <a:p>
            <a:pPr fontAlgn="base"/>
            <a:r>
              <a:rPr lang="en-IN" b="1" dirty="0"/>
              <a:t>Quality Objectives:</a:t>
            </a:r>
          </a:p>
          <a:p>
            <a:pPr lvl="1" fontAlgn="base"/>
            <a:r>
              <a:rPr lang="en-GB" dirty="0"/>
              <a:t>The laboratory will do EQAS and IQC as per requirement of ISO 15189:2022 &amp; NABL 112 for each examination under scope, subsequently to maintain accuracy and precision in patient reports.</a:t>
            </a:r>
          </a:p>
          <a:p>
            <a:pPr lvl="1" fontAlgn="base"/>
            <a:r>
              <a:rPr lang="en-GB" dirty="0"/>
              <a:t>The laboratory will provide reports under defined Turnaround Time.</a:t>
            </a:r>
          </a:p>
          <a:p>
            <a:pPr lvl="1" fontAlgn="base"/>
            <a:r>
              <a:rPr lang="en-GB" dirty="0"/>
              <a:t>The laboratory will achieve maximum patient satisfaction under defined patient satisfaction rate.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658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D5A73-C1FA-F8E3-5CAB-D32EF455C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/>
              <a:t>Key Differences Between Quality Policy and Quality Objectives</a:t>
            </a:r>
            <a:br>
              <a:rPr lang="en-GB" b="1" dirty="0"/>
            </a:b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B0A085-F4B6-8459-FCA5-A7D54EF8BB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953235"/>
              </p:ext>
            </p:extLst>
          </p:nvPr>
        </p:nvGraphicFramePr>
        <p:xfrm>
          <a:off x="933254" y="1562714"/>
          <a:ext cx="10325884" cy="5221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3323">
                  <a:extLst>
                    <a:ext uri="{9D8B030D-6E8A-4147-A177-3AD203B41FA5}">
                      <a16:colId xmlns:a16="http://schemas.microsoft.com/office/drawing/2014/main" val="2437419407"/>
                    </a:ext>
                  </a:extLst>
                </a:gridCol>
                <a:gridCol w="4053526">
                  <a:extLst>
                    <a:ext uri="{9D8B030D-6E8A-4147-A177-3AD203B41FA5}">
                      <a16:colId xmlns:a16="http://schemas.microsoft.com/office/drawing/2014/main" val="3099049479"/>
                    </a:ext>
                  </a:extLst>
                </a:gridCol>
                <a:gridCol w="4189035">
                  <a:extLst>
                    <a:ext uri="{9D8B030D-6E8A-4147-A177-3AD203B41FA5}">
                      <a16:colId xmlns:a16="http://schemas.microsoft.com/office/drawing/2014/main" val="2781624198"/>
                    </a:ext>
                  </a:extLst>
                </a:gridCol>
              </a:tblGrid>
              <a:tr h="382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Aspect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Quality Policy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Quality Objectives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extLst>
                  <a:ext uri="{0D108BD9-81ED-4DB2-BD59-A6C34878D82A}">
                    <a16:rowId xmlns:a16="http://schemas.microsoft.com/office/drawing/2014/main" val="133905011"/>
                  </a:ext>
                </a:extLst>
              </a:tr>
              <a:tr h="10486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Purpose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Commitment to quality and professional practice. ​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Specific, measurable goals for improvement.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extLst>
                  <a:ext uri="{0D108BD9-81ED-4DB2-BD59-A6C34878D82A}">
                    <a16:rowId xmlns:a16="http://schemas.microsoft.com/office/drawing/2014/main" val="2346189855"/>
                  </a:ext>
                </a:extLst>
              </a:tr>
              <a:tr h="604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Nature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Broad and strategic.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Focused and operational. ​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extLst>
                  <a:ext uri="{0D108BD9-81ED-4DB2-BD59-A6C34878D82A}">
                    <a16:rowId xmlns:a16="http://schemas.microsoft.com/office/drawing/2014/main" val="2626969007"/>
                  </a:ext>
                </a:extLst>
              </a:tr>
              <a:tr h="763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Scope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Organization-wide.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Specific processes or outcomes. ​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extLst>
                  <a:ext uri="{0D108BD9-81ED-4DB2-BD59-A6C34878D82A}">
                    <a16:rowId xmlns:a16="http://schemas.microsoft.com/office/drawing/2014/main" val="46778799"/>
                  </a:ext>
                </a:extLst>
              </a:tr>
              <a:tr h="477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>
                          <a:effectLst/>
                        </a:rPr>
                        <a:t>Measurement</a:t>
                      </a:r>
                      <a:endParaRPr lang="en-IN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Not directly measurable. ​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Must be measurable, Quantifiable indicators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extLst>
                  <a:ext uri="{0D108BD9-81ED-4DB2-BD59-A6C34878D82A}">
                    <a16:rowId xmlns:a16="http://schemas.microsoft.com/office/drawing/2014/main" val="697228651"/>
                  </a:ext>
                </a:extLst>
              </a:tr>
              <a:tr h="826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imeframe</a:t>
                      </a: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Long-term, ongoing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Short- to medium-term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90667750"/>
                  </a:ext>
                </a:extLst>
              </a:tr>
              <a:tr h="8266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Review Frequency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Periodically reviewed. ​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N" sz="2400" kern="100" dirty="0">
                          <a:effectLst/>
                        </a:rPr>
                        <a:t>Monitored and evaluated regularly. ​</a:t>
                      </a:r>
                      <a:endParaRPr lang="en-IN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86" marR="1786" marT="1786" marB="1786" anchor="ctr"/>
                </a:tc>
                <a:extLst>
                  <a:ext uri="{0D108BD9-81ED-4DB2-BD59-A6C34878D82A}">
                    <a16:rowId xmlns:a16="http://schemas.microsoft.com/office/drawing/2014/main" val="1780682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7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83F2-20E5-2051-DA57-FF2065049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Conclusion: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517E0-0E34-05FC-3478-5ADBE49C6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b="1" dirty="0"/>
              <a:t>Quality Policy → Quality Objectives</a:t>
            </a:r>
            <a:endParaRPr lang="en-IN" dirty="0"/>
          </a:p>
          <a:p>
            <a:pPr lvl="0"/>
            <a:r>
              <a:rPr lang="en-IN" dirty="0"/>
              <a:t>Policy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vision, objectives </a:t>
            </a:r>
            <a:r>
              <a:rPr lang="en-IN" dirty="0">
                <a:sym typeface="Wingdings" panose="05000000000000000000" pitchFamily="2" charset="2"/>
              </a:rPr>
              <a:t></a:t>
            </a:r>
            <a:r>
              <a:rPr lang="en-IN" dirty="0"/>
              <a:t> roadmap.</a:t>
            </a:r>
          </a:p>
          <a:p>
            <a:pPr lvl="0"/>
            <a:r>
              <a:rPr lang="en-IN" dirty="0"/>
              <a:t>Quality Policy = Commitment, Quality Objectives = Action</a:t>
            </a:r>
          </a:p>
          <a:p>
            <a:r>
              <a:rPr lang="en-GB" dirty="0"/>
              <a:t>Together, they ensure that the laboratory doesn’t just declare its dedication to quality but actively measures and provide objective evidence of improvement in line with ISO 15189:2022.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400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C645B-CB26-9FFA-2011-B1202C4A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References: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0F81D-012F-BE91-8D51-754850257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ISO 15189:2022. Medical laboratories — Requirements for quality and competence. International Organization for Standardization, Geneva, 4th ed., 2022. Relevant clauses: 8.1.3, 8.2.1, 8.2.2, 8.2.3, 8.6 and 8.8.</a:t>
            </a:r>
          </a:p>
          <a:p>
            <a:r>
              <a:rPr lang="en-IN" dirty="0"/>
              <a:t>NABL 112A. Specific Criteria for Accreditation of Medical Laboratories. Issue 01, 18 December 2024. National Accreditation Board for Testing and Calibration Laboratories, India. </a:t>
            </a:r>
          </a:p>
          <a:p>
            <a:r>
              <a:rPr lang="en-IN" dirty="0"/>
              <a:t>ISO 9000:2026. Quality management — Fundamentals and vocabulary. International Organization for Standardization, Geneva, 2026.</a:t>
            </a:r>
          </a:p>
          <a:p>
            <a:pPr marL="0" indent="0">
              <a:buNone/>
            </a:pP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24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87A37-657D-561D-F493-BDC3B4780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Thank You</a:t>
            </a:r>
            <a:endParaRPr lang="en-IN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DB84A-06A9-8CED-702B-C3C1F09FD5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736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505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Quality Policy  vs  Quality Objective  in Context of ISO 15189:2022 </vt:lpstr>
      <vt:lpstr>Components:</vt:lpstr>
      <vt:lpstr>Introduction:</vt:lpstr>
      <vt:lpstr>What is Quality Policy?</vt:lpstr>
      <vt:lpstr>What are Quality Objectives?</vt:lpstr>
      <vt:lpstr>Example:</vt:lpstr>
      <vt:lpstr>Key Differences Between Quality Policy and Quality Objectives </vt:lpstr>
      <vt:lpstr>Conclusion:</vt:lpstr>
      <vt:lpstr>References: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Arvi Mehta</dc:creator>
  <cp:lastModifiedBy>Jagruti Dholakia</cp:lastModifiedBy>
  <cp:revision>6</cp:revision>
  <dcterms:created xsi:type="dcterms:W3CDTF">2026-03-12T07:38:57Z</dcterms:created>
  <dcterms:modified xsi:type="dcterms:W3CDTF">2026-09-21T09:36:18Z</dcterms:modified>
</cp:coreProperties>
</file>