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60" r:id="rId5"/>
    <p:sldId id="259" r:id="rId6"/>
    <p:sldId id="261" r:id="rId7"/>
    <p:sldId id="271" r:id="rId8"/>
    <p:sldId id="272" r:id="rId9"/>
    <p:sldId id="273" r:id="rId10"/>
    <p:sldId id="274" r:id="rId11"/>
    <p:sldId id="262" r:id="rId12"/>
    <p:sldId id="275" r:id="rId13"/>
    <p:sldId id="270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rvi Mehta" initials="AM" lastIdx="1" clrIdx="0">
    <p:extLst>
      <p:ext uri="{19B8F6BF-5375-455C-9EA6-DF929625EA0E}">
        <p15:presenceInfo xmlns:p15="http://schemas.microsoft.com/office/powerpoint/2012/main" userId="d03e598e1d6e802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BEFE3-2B3B-40EA-81F0-2D849C34FC2C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7F9C5E-4AE3-47F0-B19C-3ADEE66D300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9373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7F9C5E-4AE3-47F0-B19C-3ADEE66D300D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152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87F93-E0E7-A42D-F9B4-69C96970ED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ABAFA8-0E4C-FD3D-9CD7-A1EF380296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67C72-B0DE-58B8-9DA9-94AA8C98A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75580-91C2-4AFF-89F8-1931F18AFAEA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236E6-4DF6-865A-0ABB-311B9F101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86EF46-FF7E-DE9C-6793-E911761B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DF52C-0C33-452A-88D2-B3BDD4FFC5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5142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46673-2AB9-A825-1BBE-C35BF95AF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E47D56-01E7-4B83-832A-0DBF78A8FA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7C809F-49B2-4186-0C2D-A5AA1C72A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75580-91C2-4AFF-89F8-1931F18AFAEA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F88C3D-1343-52D4-FCC8-50726B200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8C1172-6C92-3639-047E-9D4661F94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DF52C-0C33-452A-88D2-B3BDD4FFC5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9445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3482D-F02E-6CCE-CA8F-85826B9FD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DD47CC-D6BA-4F4B-2FCF-FDC3CA6AA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908C77-8F5B-4550-E10F-E8E990F4E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75580-91C2-4AFF-89F8-1931F18AFAEA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E79C9-8A00-E709-8524-C68492AB6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4C78F9-74A3-A0E2-CDDF-CA00269B0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DF52C-0C33-452A-88D2-B3BDD4FFC5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2497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652F8-EB8F-7152-6230-7A2BC676E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F48039-95E7-C14A-4456-334E17F910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FE0DCB-A1DD-0D86-9F66-3E6FB67A4F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BC371C-303B-58A7-D816-71C7CE86A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75580-91C2-4AFF-89F8-1931F18AFAEA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2BEC08-C3A6-FBB3-2D28-700FDE707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3050A3-D11D-4A10-188A-C6D5A95E5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DF52C-0C33-452A-88D2-B3BDD4FFC5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4935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ED4C4-9DFA-5454-239D-7DD2DB512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F9A2AF-C0A8-E324-5CC8-7AEF3D3061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2974D0-924C-5390-0A06-44579040C8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A748D3-4AA1-94DB-AD3A-98E203F98B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667FB5-8FED-A05E-A916-C23FE5B08A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59DA53-C2C8-D79E-13C0-F79D53844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75580-91C2-4AFF-89F8-1931F18AFAEA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F1EDAD-5405-959A-DF1F-FDB6FC479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912660-D38A-0244-2039-7B41952EA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DF52C-0C33-452A-88D2-B3BDD4FFC5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2950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908BE-76E9-E926-9EA4-69B0E049A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0A745D-25A1-F7B3-3D67-6BCDAD1AA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75580-91C2-4AFF-89F8-1931F18AFAEA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CFCFD9-FB0F-B1DB-6143-5C8F0CD34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93064B-9677-D5C3-36E0-4042AB28E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DF52C-0C33-452A-88D2-B3BDD4FFC5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1856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3649FD-24C3-E0FD-4F33-13042767B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75580-91C2-4AFF-89F8-1931F18AFAEA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9C8C76-9AC8-0BD5-4180-8F2A1F5EC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B87267-F75F-0B26-BD5C-A5DFE66C9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DF52C-0C33-452A-88D2-B3BDD4FFC5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7573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5E3E6-17B5-2697-F190-25591F310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E6F6A4-DB67-5164-8334-BD733489D2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79FF21-D9E9-5DC1-8215-90EE8435D2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271A75-89D2-7FC8-7E4D-0EDB941AF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75580-91C2-4AFF-89F8-1931F18AFAEA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E32F86-2BB8-B7F6-6F16-E6163977C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2875DA-4E72-7AF9-28C7-901ED9241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DF52C-0C33-452A-88D2-B3BDD4FFC5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0088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D3362-48AA-FCF7-A2EF-0503AA8B0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6E0A69-659B-B2D6-033A-036453FEC4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CBD2F-756A-6D47-6822-C5785EDEC5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E56DD0-EBBB-14E0-2EDA-4D422D131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75580-91C2-4AFF-89F8-1931F18AFAEA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97F206-70F2-B1A2-2967-1DEED5B37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02026A-D539-9751-1F5D-820B96361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DF52C-0C33-452A-88D2-B3BDD4FFC5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1675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D950B-1C01-E802-E1F4-AF3CE6E93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8D189F-30FB-174C-DD5C-923F3C1DD5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755D0-1C6A-C3A1-5B7E-DAE6655B1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75580-91C2-4AFF-89F8-1931F18AFAEA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C319F8-F906-ACD0-7B37-01A7A11DB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D091DC-05D8-3FED-0AFC-E2A5E5A45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DF52C-0C33-452A-88D2-B3BDD4FFC5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6873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A628D8-C059-8614-A03A-62ECD3BAAB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A7C2C6-B325-AA0B-8F7A-708E94FC16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4A0461-AAB6-BD6A-E942-D8111ABBE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75580-91C2-4AFF-89F8-1931F18AFAEA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A2BE67-645B-43D7-5D1B-69A75E246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0998D2-8B8B-CF48-D51C-AC399C665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DF52C-0C33-452A-88D2-B3BDD4FFC5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3417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B96775-AD5E-703E-2B8D-ECDF1BD83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55315F-6937-3B75-3EFB-808E93326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F3605E-2AC2-75C2-F556-3B600E5C1C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75580-91C2-4AFF-89F8-1931F18AFAEA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D5A010-193D-61AE-3302-CF92EAAB91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4A0B52-C21B-C08F-9CB2-704F3CA3F0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DDF52C-0C33-452A-88D2-B3BDD4FFC5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5054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A0C93-3A6D-59DE-324A-C947B20635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FTIR – Fourier Transformer Infrared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925DCB-C9E4-B710-730D-FBD3411D48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pPr algn="r"/>
            <a:r>
              <a:rPr lang="en-GB" dirty="0"/>
              <a:t>Dr. Arvi Mehta,</a:t>
            </a:r>
          </a:p>
          <a:p>
            <a:pPr algn="r"/>
            <a:r>
              <a:rPr lang="en-GB" dirty="0"/>
              <a:t>3</a:t>
            </a:r>
            <a:r>
              <a:rPr lang="en-GB" baseline="30000" dirty="0"/>
              <a:t>rd</a:t>
            </a:r>
            <a:r>
              <a:rPr lang="en-GB" dirty="0"/>
              <a:t> Year Resident,</a:t>
            </a:r>
          </a:p>
          <a:p>
            <a:pPr algn="r"/>
            <a:r>
              <a:rPr lang="en-GB" dirty="0"/>
              <a:t>Biochemistry Department,</a:t>
            </a:r>
          </a:p>
          <a:p>
            <a:pPr algn="r"/>
            <a:r>
              <a:rPr lang="en-GB" dirty="0"/>
              <a:t>Govt. Medical College,</a:t>
            </a:r>
          </a:p>
          <a:p>
            <a:pPr algn="r"/>
            <a:r>
              <a:rPr lang="en-GB" dirty="0"/>
              <a:t>Bhavnagar.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70214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3EC9E-4B6B-7AEB-B133-711647306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3D920-AF50-47A9-291C-BA0E5BE0D3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• </a:t>
            </a:r>
            <a:r>
              <a:rPr lang="en-IN" dirty="0"/>
              <a:t>Understand basic FTIR principle. </a:t>
            </a:r>
          </a:p>
          <a:p>
            <a:pPr marL="0" indent="0">
              <a:buNone/>
            </a:pPr>
            <a:r>
              <a:rPr lang="en-IN" dirty="0"/>
              <a:t>• Identify important instrument components. </a:t>
            </a:r>
          </a:p>
          <a:p>
            <a:pPr marL="0" indent="0">
              <a:buNone/>
            </a:pPr>
            <a:r>
              <a:rPr lang="en-IN" dirty="0"/>
              <a:t>• Explain Michelson interferometer. </a:t>
            </a:r>
          </a:p>
          <a:p>
            <a:pPr marL="0" indent="0">
              <a:buNone/>
            </a:pPr>
            <a:r>
              <a:rPr lang="en-IN" dirty="0"/>
              <a:t>• Understand constructive and destructive interference. </a:t>
            </a:r>
          </a:p>
          <a:p>
            <a:pPr marL="0" indent="0">
              <a:buNone/>
            </a:pPr>
            <a:r>
              <a:rPr lang="en-IN" dirty="0"/>
              <a:t>• Explain interferogram and Fourier transform. </a:t>
            </a:r>
          </a:p>
          <a:p>
            <a:pPr marL="0" indent="0">
              <a:buNone/>
            </a:pPr>
            <a:r>
              <a:rPr lang="en-IN" dirty="0"/>
              <a:t>• Understand the final spectrum.</a:t>
            </a:r>
          </a:p>
        </p:txBody>
      </p:sp>
    </p:spTree>
    <p:extLst>
      <p:ext uri="{BB962C8B-B14F-4D97-AF65-F5344CB8AC3E}">
        <p14:creationId xmlns:p14="http://schemas.microsoft.com/office/powerpoint/2010/main" val="2388058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93133-CCCA-94E9-FAD3-D79D50801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0360"/>
          </a:xfrm>
        </p:spPr>
        <p:txBody>
          <a:bodyPr/>
          <a:lstStyle/>
          <a:p>
            <a:r>
              <a:rPr lang="en-GB" dirty="0"/>
              <a:t>FTIR – Basic Principle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5CCD02-D53D-ED63-216C-6CD68A88B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5996"/>
            <a:ext cx="10515600" cy="4630967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• Molecules contain different chemical bonds. </a:t>
            </a:r>
          </a:p>
          <a:p>
            <a:pPr marL="0" indent="0">
              <a:buNone/>
            </a:pPr>
            <a:r>
              <a:rPr lang="en-GB" dirty="0"/>
              <a:t>• Chemical bonds have specific vibrations. </a:t>
            </a:r>
          </a:p>
          <a:p>
            <a:pPr marL="0" indent="0">
              <a:buNone/>
            </a:pPr>
            <a:r>
              <a:rPr lang="en-GB" dirty="0"/>
              <a:t>• Infrared radiation matches bond vibrations. </a:t>
            </a:r>
          </a:p>
          <a:p>
            <a:pPr marL="0" indent="0">
              <a:buNone/>
            </a:pPr>
            <a:r>
              <a:rPr lang="en-GB" dirty="0"/>
              <a:t>• Matching infrared frequencies are absorbed. </a:t>
            </a:r>
          </a:p>
          <a:p>
            <a:pPr marL="0" indent="0">
              <a:buNone/>
            </a:pPr>
            <a:r>
              <a:rPr lang="en-GB" dirty="0"/>
              <a:t>• Different bonds absorb different frequencies. </a:t>
            </a:r>
          </a:p>
          <a:p>
            <a:pPr marL="0" indent="0">
              <a:buNone/>
            </a:pPr>
            <a:r>
              <a:rPr lang="en-GB" dirty="0"/>
              <a:t>• Absorption pattern identifies the substance.</a:t>
            </a:r>
          </a:p>
        </p:txBody>
      </p:sp>
    </p:spTree>
    <p:extLst>
      <p:ext uri="{BB962C8B-B14F-4D97-AF65-F5344CB8AC3E}">
        <p14:creationId xmlns:p14="http://schemas.microsoft.com/office/powerpoint/2010/main" val="409249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7CC03-D7F4-C7C3-D52B-F7C22C9A4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Molecular Vibrations in FTIR</a:t>
            </a:r>
            <a:endParaRPr lang="en-IN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E660D16F-868F-0032-FC36-CB5E86747F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7587" y="1373138"/>
            <a:ext cx="9313683" cy="47637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1B5B766-4BA0-1F50-1E47-54748026E6D1}"/>
              </a:ext>
            </a:extLst>
          </p:cNvPr>
          <p:cNvSpPr txBox="1"/>
          <p:nvPr/>
        </p:nvSpPr>
        <p:spPr>
          <a:xfrm>
            <a:off x="838200" y="6211669"/>
            <a:ext cx="10515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Reference: Ojeda JJ, Dittrich M. Fourier transform infrared spectroscopy for molecular analysis of microbial cells. Methods in Molecular Biology. 2012;881:187–211. doi:10.1007/978-1-61779-827-6_8.</a:t>
            </a:r>
          </a:p>
        </p:txBody>
      </p:sp>
    </p:spTree>
    <p:extLst>
      <p:ext uri="{BB962C8B-B14F-4D97-AF65-F5344CB8AC3E}">
        <p14:creationId xmlns:p14="http://schemas.microsoft.com/office/powerpoint/2010/main" val="3436938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EE9AB-B20C-4704-8539-7195E26A7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Main Components of FTIR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4E67E-0D29-A405-FE14-F970CC3966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/>
              <a:t>• Infrared light source </a:t>
            </a:r>
          </a:p>
          <a:p>
            <a:pPr marL="0" indent="0">
              <a:buNone/>
            </a:pPr>
            <a:r>
              <a:rPr lang="en-IN" dirty="0"/>
              <a:t>• Michelson interferometer </a:t>
            </a:r>
          </a:p>
          <a:p>
            <a:pPr marL="0" indent="0">
              <a:buNone/>
            </a:pPr>
            <a:r>
              <a:rPr lang="en-IN" dirty="0"/>
              <a:t>• Sample compartment </a:t>
            </a:r>
          </a:p>
          <a:p>
            <a:pPr marL="0" indent="0">
              <a:buNone/>
            </a:pPr>
            <a:r>
              <a:rPr lang="en-IN" dirty="0"/>
              <a:t>• Detector </a:t>
            </a:r>
          </a:p>
          <a:p>
            <a:pPr marL="0" indent="0">
              <a:buNone/>
            </a:pPr>
            <a:r>
              <a:rPr lang="en-IN" dirty="0"/>
              <a:t>• Computer 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Source → Interferometer → Sample → Detector → Computer</a:t>
            </a:r>
          </a:p>
        </p:txBody>
      </p:sp>
    </p:spTree>
    <p:extLst>
      <p:ext uri="{BB962C8B-B14F-4D97-AF65-F5344CB8AC3E}">
        <p14:creationId xmlns:p14="http://schemas.microsoft.com/office/powerpoint/2010/main" val="545078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044EC-7F76-E759-D1FB-F7ECDA5A8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Components of FTIR</a:t>
            </a:r>
            <a:endParaRPr lang="en-IN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B37D008-E6CA-FEF1-0A17-F3AA807785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4824"/>
          <a:stretch>
            <a:fillRect/>
          </a:stretch>
        </p:blipFill>
        <p:spPr>
          <a:xfrm>
            <a:off x="3035431" y="1498862"/>
            <a:ext cx="6932776" cy="4994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503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19DAA-EB2B-3AD9-542A-031E92206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Michelson Interferometer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0F5CD-B64A-A51D-A04D-2D618BD68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• Beam splitter divides infrared beam. </a:t>
            </a:r>
          </a:p>
          <a:p>
            <a:pPr marL="0" indent="0">
              <a:buNone/>
            </a:pPr>
            <a:r>
              <a:rPr lang="en-GB" dirty="0"/>
              <a:t>• First beam reaches fixed mirror. </a:t>
            </a:r>
          </a:p>
          <a:p>
            <a:pPr marL="0" indent="0">
              <a:buNone/>
            </a:pPr>
            <a:r>
              <a:rPr lang="en-GB" dirty="0"/>
              <a:t>• Second beam reaches moving mirror. </a:t>
            </a:r>
          </a:p>
          <a:p>
            <a:pPr marL="0" indent="0">
              <a:buNone/>
            </a:pPr>
            <a:r>
              <a:rPr lang="en-GB" dirty="0"/>
              <a:t>• Both mirrors reflect their beams. </a:t>
            </a:r>
          </a:p>
          <a:p>
            <a:pPr marL="0" indent="0">
              <a:buNone/>
            </a:pPr>
            <a:r>
              <a:rPr lang="en-GB" dirty="0"/>
              <a:t>• Reflected beams combine again. </a:t>
            </a:r>
          </a:p>
          <a:p>
            <a:pPr marL="0" indent="0">
              <a:buNone/>
            </a:pPr>
            <a:r>
              <a:rPr lang="en-GB" dirty="0"/>
              <a:t>• Moving mirror changes beam distance.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09499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E4A8-EA7A-26E9-83FD-149F83F4E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Constructive and Destructive Interference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0E671-D16B-B976-66B0-86598E14DF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Constructive interference: </a:t>
            </a:r>
          </a:p>
          <a:p>
            <a:pPr marL="0" indent="0">
              <a:buNone/>
            </a:pPr>
            <a:r>
              <a:rPr lang="en-GB" dirty="0"/>
              <a:t>• Peak meets peak. </a:t>
            </a:r>
          </a:p>
          <a:p>
            <a:pPr marL="0" indent="0">
              <a:buNone/>
            </a:pPr>
            <a:r>
              <a:rPr lang="en-GB" dirty="0"/>
              <a:t>• Waves strengthen each other. </a:t>
            </a:r>
          </a:p>
          <a:p>
            <a:pPr marL="0" indent="0">
              <a:buNone/>
            </a:pPr>
            <a:r>
              <a:rPr lang="en-GB" dirty="0"/>
              <a:t>• Stronger signal is produced. </a:t>
            </a:r>
          </a:p>
          <a:p>
            <a:pPr marL="0" indent="0">
              <a:buNone/>
            </a:pPr>
            <a:r>
              <a:rPr lang="en-GB" dirty="0"/>
              <a:t>Destructive interference: </a:t>
            </a:r>
          </a:p>
          <a:p>
            <a:pPr marL="0" indent="0">
              <a:buNone/>
            </a:pPr>
            <a:r>
              <a:rPr lang="en-GB" dirty="0"/>
              <a:t>• Peak meets trough. </a:t>
            </a:r>
          </a:p>
          <a:p>
            <a:pPr marL="0" indent="0">
              <a:buNone/>
            </a:pPr>
            <a:r>
              <a:rPr lang="en-GB" dirty="0"/>
              <a:t>• Waves weaken or cancel.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2105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8FF08-8EB1-BEC0-62B9-81110B873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Sample Interaction and Interferogram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3C5322-4844-F661-B1BA-A55CC629C5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• Combined beam reaches the sample. </a:t>
            </a:r>
          </a:p>
          <a:p>
            <a:pPr marL="0" indent="0">
              <a:buNone/>
            </a:pPr>
            <a:r>
              <a:rPr lang="en-GB" dirty="0"/>
              <a:t>• Sample absorbs matching infrared frequencies. </a:t>
            </a:r>
          </a:p>
          <a:p>
            <a:pPr marL="0" indent="0">
              <a:buNone/>
            </a:pPr>
            <a:r>
              <a:rPr lang="en-GB" dirty="0"/>
              <a:t>• Remaining radiation reaches the detector. </a:t>
            </a:r>
          </a:p>
          <a:p>
            <a:pPr marL="0" indent="0">
              <a:buNone/>
            </a:pPr>
            <a:r>
              <a:rPr lang="en-GB" dirty="0"/>
              <a:t>• Detector records a changing signal. </a:t>
            </a:r>
          </a:p>
          <a:p>
            <a:pPr marL="0" indent="0">
              <a:buNone/>
            </a:pPr>
            <a:r>
              <a:rPr lang="en-GB" dirty="0"/>
              <a:t>• Raw signal is called interferogram. </a:t>
            </a:r>
          </a:p>
          <a:p>
            <a:pPr marL="0" indent="0">
              <a:buNone/>
            </a:pPr>
            <a:r>
              <a:rPr lang="en-GB" dirty="0"/>
              <a:t>• Interferogram contains mixed frequency information.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50715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9BB21-C43E-38A5-B695-89DA5CFCB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Fourier Transform and Final Spectrum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B1003-2669-FEB5-3137-34A97EED5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• Computer processes the interferogram. </a:t>
            </a:r>
          </a:p>
          <a:p>
            <a:pPr marL="0" indent="0">
              <a:buNone/>
            </a:pPr>
            <a:r>
              <a:rPr lang="en-IN" dirty="0"/>
              <a:t>• Fourier transform separates infrared frequencies. </a:t>
            </a:r>
          </a:p>
          <a:p>
            <a:pPr marL="0" indent="0">
              <a:buNone/>
            </a:pPr>
            <a:r>
              <a:rPr lang="en-IN" dirty="0"/>
              <a:t>• Final absorption spectrum is generated. </a:t>
            </a:r>
          </a:p>
          <a:p>
            <a:pPr marL="0" indent="0">
              <a:buNone/>
            </a:pPr>
            <a:r>
              <a:rPr lang="en-IN" dirty="0"/>
              <a:t>• X-axis: Wavenumber in cm⁻¹. </a:t>
            </a:r>
          </a:p>
          <a:p>
            <a:pPr marL="0" indent="0">
              <a:buNone/>
            </a:pPr>
            <a:r>
              <a:rPr lang="en-IN" dirty="0"/>
              <a:t>• Y-axis: Absorbance. </a:t>
            </a:r>
          </a:p>
          <a:p>
            <a:pPr marL="0" indent="0">
              <a:buNone/>
            </a:pPr>
            <a:r>
              <a:rPr lang="en-IN" dirty="0"/>
              <a:t>• Absorption peaks identify the sample.</a:t>
            </a:r>
          </a:p>
        </p:txBody>
      </p:sp>
    </p:spTree>
    <p:extLst>
      <p:ext uri="{BB962C8B-B14F-4D97-AF65-F5344CB8AC3E}">
        <p14:creationId xmlns:p14="http://schemas.microsoft.com/office/powerpoint/2010/main" val="576858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FEB55-9F4D-CC94-C0C4-A7F83EA01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91056"/>
            <a:ext cx="10515600" cy="1325563"/>
          </a:xfrm>
        </p:spPr>
        <p:txBody>
          <a:bodyPr/>
          <a:lstStyle/>
          <a:p>
            <a:r>
              <a:rPr lang="en-GB" dirty="0"/>
              <a:t>Interpretation</a:t>
            </a:r>
            <a:endParaRPr lang="en-IN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828A398-619A-2E8D-C365-71A80C1ECE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39" r="47826" b="25642"/>
          <a:stretch>
            <a:fillRect/>
          </a:stretch>
        </p:blipFill>
        <p:spPr>
          <a:xfrm>
            <a:off x="556182" y="641025"/>
            <a:ext cx="10929593" cy="4883084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53C6ECA-34FB-CD0F-ECAA-4D9897785BB3}"/>
              </a:ext>
            </a:extLst>
          </p:cNvPr>
          <p:cNvSpPr txBox="1"/>
          <p:nvPr/>
        </p:nvSpPr>
        <p:spPr>
          <a:xfrm>
            <a:off x="2973763" y="5755310"/>
            <a:ext cx="82912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Reference: </a:t>
            </a:r>
            <a:r>
              <a:rPr lang="en-GB" dirty="0" err="1"/>
              <a:t>LibreTexts</a:t>
            </a:r>
            <a:r>
              <a:rPr lang="en-GB" dirty="0"/>
              <a:t> Chemistry. Interpreting Infrared Spectra. Describes IR spectrum interpretation and the role of absorption bands/fingerprint region.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62978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BB611-D57B-4AF5-F3C4-616C51382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249" y="52723"/>
            <a:ext cx="10515600" cy="1325563"/>
          </a:xfrm>
        </p:spPr>
        <p:txBody>
          <a:bodyPr/>
          <a:lstStyle/>
          <a:p>
            <a:r>
              <a:rPr lang="en-GB" dirty="0"/>
              <a:t>Summary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17343D8-95D2-E4C2-A913-5CE9523984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838" y="1378286"/>
            <a:ext cx="8917756" cy="5003660"/>
          </a:xfrm>
        </p:spPr>
      </p:pic>
    </p:spTree>
    <p:extLst>
      <p:ext uri="{BB962C8B-B14F-4D97-AF65-F5344CB8AC3E}">
        <p14:creationId xmlns:p14="http://schemas.microsoft.com/office/powerpoint/2010/main" val="12130664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659EC-BAF8-7AE1-4FA2-05E31E3A2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References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57C90-73A4-512F-8770-8326A15247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Kaplan LA, Pesce AJ. Clinical Chemistry: Theory, Analysis, and Correlation. 3rd ed. Mosby; 1996. General reference for clinical chemistry analytical methods and instrumentation.</a:t>
            </a:r>
          </a:p>
          <a:p>
            <a:r>
              <a:rPr lang="en-IN" dirty="0"/>
              <a:t>Griffiths PR, de </a:t>
            </a:r>
            <a:r>
              <a:rPr lang="en-IN" dirty="0" err="1"/>
              <a:t>Haseth</a:t>
            </a:r>
            <a:r>
              <a:rPr lang="en-IN" dirty="0"/>
              <a:t> JA. Fourier Transform Infrared Spectrometry. 2nd ed. Wiley; 2007. </a:t>
            </a:r>
          </a:p>
          <a:p>
            <a:r>
              <a:rPr lang="en-IN" dirty="0"/>
              <a:t>Ojeda JJ, Dittrich M. Fourier transform infrared spectroscopy for molecular analysis of microbial cells. Methods in Molecular Biology. 2012;881:187–211. doi:10.1007/978-1-61779-827-6_8.</a:t>
            </a:r>
          </a:p>
          <a:p>
            <a:r>
              <a:rPr lang="en-IN" dirty="0" err="1"/>
              <a:t>Thermo</a:t>
            </a:r>
            <a:r>
              <a:rPr lang="en-IN" dirty="0"/>
              <a:t> Fisher Scientific. FTIR Spectroscopy Academy. FTIR is described as Fourier transform infrared spectroscopy, where absorbed/transmitted IR produces a molecular fingerprint spectrum. </a:t>
            </a:r>
          </a:p>
          <a:p>
            <a:r>
              <a:rPr lang="en-IN" dirty="0" err="1"/>
              <a:t>LibreTexts</a:t>
            </a:r>
            <a:r>
              <a:rPr lang="en-IN" dirty="0"/>
              <a:t> Chemistry. Interpreting Infrared Spectra. Group frequencies help identify functional groups in IR spectra. </a:t>
            </a:r>
          </a:p>
          <a:p>
            <a:r>
              <a:rPr lang="en-IN" dirty="0"/>
              <a:t>Khan AH, Imran S, Talati J, Jafri L. Fourier transform infrared spectroscopy for analysis of kidney stones. </a:t>
            </a:r>
            <a:r>
              <a:rPr lang="en-IN" i="1" dirty="0"/>
              <a:t>Investigative and Clinical Urology.</a:t>
            </a:r>
            <a:r>
              <a:rPr lang="en-IN" dirty="0"/>
              <a:t> 2018;59(1):32–37.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964894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52A3A-A3D1-1ECD-67DB-1BA660F4EC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THANK YOU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601093-FE20-F73A-3ACC-F3BE2087FC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33530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531</Words>
  <Application>Microsoft Office PowerPoint</Application>
  <PresentationFormat>Widescreen</PresentationFormat>
  <Paragraphs>72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FTIR – Fourier Transformer Infrared</vt:lpstr>
      <vt:lpstr>Learning Objectives</vt:lpstr>
      <vt:lpstr>FTIR – Basic Principle</vt:lpstr>
      <vt:lpstr>Molecular Vibrations in FTIR</vt:lpstr>
      <vt:lpstr>Main Components of FTIR</vt:lpstr>
      <vt:lpstr>Components of FTIR</vt:lpstr>
      <vt:lpstr>Michelson Interferometer</vt:lpstr>
      <vt:lpstr>Constructive and Destructive Interference</vt:lpstr>
      <vt:lpstr>Sample Interaction and Interferogram</vt:lpstr>
      <vt:lpstr>Fourier Transform and Final Spectrum</vt:lpstr>
      <vt:lpstr>Interpretation</vt:lpstr>
      <vt:lpstr>Summary</vt:lpstr>
      <vt:lpstr>References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Arvi Mehta</dc:creator>
  <cp:lastModifiedBy>janki sonagra</cp:lastModifiedBy>
  <cp:revision>13</cp:revision>
  <dcterms:created xsi:type="dcterms:W3CDTF">2026-07-06T22:21:36Z</dcterms:created>
  <dcterms:modified xsi:type="dcterms:W3CDTF">2026-09-21T09:22:09Z</dcterms:modified>
</cp:coreProperties>
</file>