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88" r:id="rId4"/>
    <p:sldId id="282" r:id="rId5"/>
    <p:sldId id="289" r:id="rId6"/>
    <p:sldId id="280" r:id="rId7"/>
    <p:sldId id="273" r:id="rId8"/>
    <p:sldId id="271" r:id="rId9"/>
    <p:sldId id="285" r:id="rId10"/>
    <p:sldId id="286" r:id="rId11"/>
    <p:sldId id="275" r:id="rId12"/>
    <p:sldId id="291" r:id="rId13"/>
    <p:sldId id="262" r:id="rId14"/>
    <p:sldId id="279" r:id="rId15"/>
    <p:sldId id="290" r:id="rId16"/>
    <p:sldId id="283" r:id="rId17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53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314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A7559D-9826-1A20-4FD1-367A12F16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8425C11-1951-ED8B-A91C-222FC6172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F587AC2-FEDD-A642-3C57-DB85A718E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21F6789-26F8-2BA6-187D-45A26D8A1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D2C598-831D-5D40-17FB-FD0EEDE01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8842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52B8CF-0E64-013A-EDBF-A3132A119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E98798B-B910-8233-14B8-BE011361B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4C090B-9FBD-11F1-0319-F627849FB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E3685B5-6639-F6EB-A778-C2AE9FE0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EC770A8-0997-694B-21ED-7B4D9F026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1411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A973EF8-D594-7F49-FFDC-4F9A331A23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A2437AB-E8E8-7A6A-AB4C-E46CE8326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0B92445-AE95-98F8-8436-F063427FB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68B5A9E-E3E7-9828-5848-53F6A546F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BD18EFF-F91F-606D-FAF4-D3C67111C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2450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75E938-EDF5-DC4B-07B3-C17E44681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C71E53-16D9-D7F2-C893-E6EA587BD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ABC7E2-3503-C9D0-0C6C-7CFE35874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3DB3513-756D-1AF7-E154-5ABE84328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9E7D63A-2CE1-19B8-5C25-001D0A00D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22681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418A49-078E-007C-9F62-39E29E17E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D8BF084-8B5B-B7A3-967F-E64682637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56E2676-9907-F424-E32A-2786525AD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B4E55C-7340-E22A-0BED-A05BC202B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F1CAA0-8F0B-855A-9A62-124514CA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07114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0486348-4FB6-2973-34EB-9C3643715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A89EF6F-EC8E-E92C-5511-709759AFC1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A99C5EF-5BA3-C749-4CB8-7A6A561F0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D66FE7A-BF8F-0C60-8E05-7ADFF6D37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D087F4E-1A77-3073-52BC-86907A150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12F28EE-C55A-A30C-872C-FF944BC01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57654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039D65-D836-6C2A-6388-20538FA99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F94FEBE-A3EC-958B-5AEE-3D899919D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A5A293C-867C-E8FC-1EC9-067A085FC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2DAD296-E885-5082-E892-7CC96909EC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193E1C3-C413-9383-D5C5-84C362B16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C29437E-7F3B-2F57-98B1-C0C43B910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8E9417D-65DC-AD14-849D-2DA0502A3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E8F7687-73ED-704D-FC2D-C79D7607A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96863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41C54F-7D9C-B21A-EE03-8A7A21712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99FD06A-ED69-6108-C4FA-C1F014AE4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D9019E8-6F3B-084D-B6AB-4762C8752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973B153-BE6A-95FA-3241-B4831584C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889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4126326-9B41-A54C-F43E-9307636A1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6280AB6-6F3F-2B22-A75C-BC1FA37E4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12DAAA4-CD08-DA68-4ED2-02F69D8B1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999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B3832C-740B-DB13-1D1C-8CCC974B7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00F76F-5045-01A9-B52F-625DC2FC7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1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A7D82B9-C8A9-6B35-27E1-A6A7098FD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E73BACA-035D-442A-644C-A0C8DAEA0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5E7487-91E6-D7C2-9202-C9FF4B52A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21836FB-D784-4F1F-1563-799E1ED83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00978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032F55-D34E-8E11-7EB9-555F5D6B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6004C72-BE78-830C-958C-2B6B5D046D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1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668DB7D-7F11-B0DC-645A-32CF42FF5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8BC3B13-1970-5292-B6FC-362916F5A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7383BC-02D2-AC43-51AD-44D90CA5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48A2E5A-114D-B515-6FA8-01EF827A3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11522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E8438D9-80C2-7043-B029-8510B5B8B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E39A339-BC28-A39C-4000-3FF4BDE73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D54317A-4B87-6E69-7534-A5F0041B0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6E8EE-4A5A-45CC-9441-95759624AE93}" type="datetimeFigureOut">
              <a:rPr lang="en-IN" smtClean="0"/>
              <a:pPr/>
              <a:t>11-06-2023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7891BB7-7164-8C60-1E9F-9179C812B6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4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76A956-0400-6F23-7E08-4D4361740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715F8-03DA-4370-9A83-077CB2ED28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1425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F71778-E5B7-6F74-AB59-DB273DDF9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389745"/>
            <a:ext cx="7429500" cy="3120219"/>
          </a:xfrm>
        </p:spPr>
        <p:txBody>
          <a:bodyPr/>
          <a:lstStyle/>
          <a:p>
            <a:r>
              <a:rPr lang="en-US" b="1" dirty="0"/>
              <a:t>EQAS evaluation</a:t>
            </a:r>
            <a:endParaRPr lang="en-IN" b="1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C12303A-6C7E-1F30-27DA-15EC0517E8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N" sz="1800" cap="none" dirty="0" err="1">
                <a:latin typeface="Times New Roman" pitchFamily="18" charset="0"/>
                <a:cs typeface="Times New Roman" pitchFamily="18" charset="0"/>
              </a:rPr>
              <a:t>Dr.</a:t>
            </a:r>
            <a:r>
              <a:rPr lang="en-IN" sz="1800" cap="none" dirty="0">
                <a:latin typeface="Times New Roman" pitchFamily="18" charset="0"/>
                <a:cs typeface="Times New Roman" pitchFamily="18" charset="0"/>
              </a:rPr>
              <a:t> Sapna Patel</a:t>
            </a:r>
            <a:br>
              <a:rPr lang="en-IN" sz="1800" cap="none" dirty="0">
                <a:latin typeface="Times New Roman" pitchFamily="18" charset="0"/>
                <a:cs typeface="Times New Roman" pitchFamily="18" charset="0"/>
              </a:rPr>
            </a:br>
            <a:r>
              <a:rPr lang="en-IN" sz="1800" cap="none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1800" cap="none" baseline="30000" dirty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IN" sz="1800" cap="none" dirty="0">
                <a:latin typeface="Times New Roman" pitchFamily="18" charset="0"/>
                <a:cs typeface="Times New Roman" pitchFamily="18" charset="0"/>
              </a:rPr>
              <a:t> Year Resident Doctor,</a:t>
            </a:r>
            <a:br>
              <a:rPr lang="en-IN" sz="1800" cap="none" dirty="0">
                <a:latin typeface="Times New Roman" pitchFamily="18" charset="0"/>
                <a:cs typeface="Times New Roman" pitchFamily="18" charset="0"/>
              </a:rPr>
            </a:br>
            <a:r>
              <a:rPr lang="en-IN" sz="1800" cap="none" dirty="0">
                <a:latin typeface="Times New Roman" pitchFamily="18" charset="0"/>
                <a:cs typeface="Times New Roman" pitchFamily="18" charset="0"/>
              </a:rPr>
              <a:t>Biochemistry Department,</a:t>
            </a:r>
            <a:br>
              <a:rPr lang="en-IN" sz="1800" cap="none" dirty="0">
                <a:latin typeface="Times New Roman" pitchFamily="18" charset="0"/>
                <a:cs typeface="Times New Roman" pitchFamily="18" charset="0"/>
              </a:rPr>
            </a:br>
            <a:r>
              <a:rPr lang="en-IN" sz="1800" cap="none" dirty="0">
                <a:latin typeface="Times New Roman" pitchFamily="18" charset="0"/>
                <a:cs typeface="Times New Roman" pitchFamily="18" charset="0"/>
              </a:rPr>
              <a:t>Government Medical College,</a:t>
            </a:r>
            <a:br>
              <a:rPr lang="en-IN" sz="1800" cap="none" dirty="0">
                <a:latin typeface="Times New Roman" pitchFamily="18" charset="0"/>
                <a:cs typeface="Times New Roman" pitchFamily="18" charset="0"/>
              </a:rPr>
            </a:br>
            <a:r>
              <a:rPr lang="en-IN" sz="1800" cap="none" dirty="0">
                <a:latin typeface="Times New Roman" pitchFamily="18" charset="0"/>
                <a:cs typeface="Times New Roman" pitchFamily="18" charset="0"/>
              </a:rPr>
              <a:t>Bhavnagar.</a:t>
            </a:r>
            <a:endParaRPr lang="en-IN" sz="1800" dirty="0"/>
          </a:p>
        </p:txBody>
      </p:sp>
    </p:spTree>
    <p:extLst>
      <p:ext uri="{BB962C8B-B14F-4D97-AF65-F5344CB8AC3E}">
        <p14:creationId xmlns="" xmlns:p14="http://schemas.microsoft.com/office/powerpoint/2010/main" val="3273384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Graph showing % Deviation vs. Concentration</a:t>
            </a:r>
            <a:endParaRPr lang="en-IN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55077" y="1825624"/>
            <a:ext cx="7807569" cy="4673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91218C-7A82-53A1-7CB7-43C0C213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774127"/>
          </a:xfrm>
        </p:spPr>
        <p:txBody>
          <a:bodyPr>
            <a:normAutofit fontScale="90000"/>
          </a:bodyPr>
          <a:lstStyle/>
          <a:p>
            <a:r>
              <a:rPr lang="en-IN" dirty="0"/>
              <a:t>Graph showing % Deviation vs sample number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06768" y="1688123"/>
            <a:ext cx="7104185" cy="44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956074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48D418-EB88-BADF-AF9C-68D46353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284815"/>
            <a:ext cx="8543925" cy="1184223"/>
          </a:xfrm>
        </p:spPr>
        <p:txBody>
          <a:bodyPr>
            <a:normAutofit fontScale="90000"/>
          </a:bodyPr>
          <a:lstStyle/>
          <a:p>
            <a:r>
              <a:rPr lang="en-IN" dirty="0"/>
              <a:t>Graph of Target score vs Sample number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F740018E-45C8-745E-ED4A-F30EF2BBB5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128" y="1575582"/>
            <a:ext cx="6966044" cy="5307005"/>
          </a:xfrm>
        </p:spPr>
      </p:pic>
    </p:spTree>
    <p:extLst>
      <p:ext uri="{BB962C8B-B14F-4D97-AF65-F5344CB8AC3E}">
        <p14:creationId xmlns="" xmlns:p14="http://schemas.microsoft.com/office/powerpoint/2010/main" val="234661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66B30D-42DC-F9D7-7D6D-32B645666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Acceptable criteria for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D90B92-6C50-7814-6CF8-DF2853400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Target Score &gt; 50</a:t>
            </a:r>
          </a:p>
          <a:p>
            <a:r>
              <a:rPr lang="en-US" dirty="0"/>
              <a:t>SDI &lt; ±2</a:t>
            </a:r>
          </a:p>
          <a:p>
            <a:r>
              <a:rPr lang="en-US" dirty="0"/>
              <a:t>% Deviation within the “acceptable limits” set.</a:t>
            </a:r>
          </a:p>
        </p:txBody>
      </p:sp>
    </p:spTree>
    <p:extLst>
      <p:ext uri="{BB962C8B-B14F-4D97-AF65-F5344CB8AC3E}">
        <p14:creationId xmlns="" xmlns:p14="http://schemas.microsoft.com/office/powerpoint/2010/main" val="232881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79B0448-716E-0CC1-F552-5491094AA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N" sz="4800" b="1" dirty="0"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r>
              <a:rPr lang="en-IN" sz="4800" b="1" dirty="0">
                <a:latin typeface="Algerian" panose="04020705040A02060702" pitchFamily="82" charset="0"/>
              </a:rPr>
              <a:t>THANK YOU</a:t>
            </a:r>
          </a:p>
        </p:txBody>
      </p:sp>
    </p:spTree>
    <p:extLst>
      <p:ext uri="{BB962C8B-B14F-4D97-AF65-F5344CB8AC3E}">
        <p14:creationId xmlns="" xmlns:p14="http://schemas.microsoft.com/office/powerpoint/2010/main" val="414716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%Deviation = participant’s result  - mean for comparison  x 100                				    mean for comparison 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4265DE-92F8-1BE2-5955-7722525F4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SDI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6DB3DC-2AB5-340E-3175-BCB581729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667250"/>
          </a:xfrm>
        </p:spPr>
        <p:txBody>
          <a:bodyPr/>
          <a:lstStyle/>
          <a:p>
            <a:r>
              <a:rPr lang="en-IN" dirty="0"/>
              <a:t>SDI= lab mean- mean for comparison</a:t>
            </a:r>
          </a:p>
          <a:p>
            <a:pPr marL="2286000" lvl="5" indent="0">
              <a:buNone/>
            </a:pPr>
            <a:r>
              <a:rPr lang="en-IN" sz="2800" dirty="0"/>
              <a:t>SDPA</a:t>
            </a:r>
          </a:p>
          <a:p>
            <a:pPr marL="2286000" lvl="5" indent="0">
              <a:buNone/>
            </a:pPr>
            <a:endParaRPr lang="en-IN" sz="2800" dirty="0"/>
          </a:p>
          <a:p>
            <a:pPr marL="2286000" lvl="5" indent="0">
              <a:buNone/>
            </a:pPr>
            <a:r>
              <a:rPr lang="en-IN" sz="2800" dirty="0"/>
              <a:t>SDPA= CVPA X mean for comparison</a:t>
            </a:r>
          </a:p>
          <a:p>
            <a:pPr marL="2286000" lvl="5" indent="0">
              <a:buNone/>
            </a:pPr>
            <a:r>
              <a:rPr lang="en-IN" sz="2800" dirty="0" smtClean="0"/>
              <a:t>			100</a:t>
            </a:r>
            <a:endParaRPr lang="en-IN" sz="2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="" xmlns:a16="http://schemas.microsoft.com/office/drawing/2014/main" id="{BF15193D-11F1-D69F-D039-C1A93B1D7EE1}"/>
              </a:ext>
            </a:extLst>
          </p:cNvPr>
          <p:cNvCxnSpPr/>
          <p:nvPr/>
        </p:nvCxnSpPr>
        <p:spPr>
          <a:xfrm>
            <a:off x="1583337" y="2278505"/>
            <a:ext cx="3714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985DCE9-03E8-7FCE-C2DC-0F74443D5C57}"/>
              </a:ext>
            </a:extLst>
          </p:cNvPr>
          <p:cNvSpPr/>
          <p:nvPr/>
        </p:nvSpPr>
        <p:spPr>
          <a:xfrm>
            <a:off x="2500287" y="3050142"/>
            <a:ext cx="5907061" cy="11359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AAC31AEF-F6DB-B574-F8DC-769E895F4BFC}"/>
              </a:ext>
            </a:extLst>
          </p:cNvPr>
          <p:cNvCxnSpPr/>
          <p:nvPr/>
        </p:nvCxnSpPr>
        <p:spPr>
          <a:xfrm>
            <a:off x="3440713" y="3627620"/>
            <a:ext cx="33067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052D51D-8F05-A02C-6DEE-E73129564D94}"/>
              </a:ext>
            </a:extLst>
          </p:cNvPr>
          <p:cNvSpPr/>
          <p:nvPr/>
        </p:nvSpPr>
        <p:spPr>
          <a:xfrm>
            <a:off x="2813467" y="4579495"/>
            <a:ext cx="5089003" cy="116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632678E8-5161-58C7-80C0-E4437822B40B}"/>
              </a:ext>
            </a:extLst>
          </p:cNvPr>
          <p:cNvSpPr txBox="1"/>
          <p:nvPr/>
        </p:nvSpPr>
        <p:spPr>
          <a:xfrm>
            <a:off x="3325514" y="4834269"/>
            <a:ext cx="40649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CVPA= TDPA/1.64</a:t>
            </a:r>
          </a:p>
        </p:txBody>
      </p:sp>
    </p:spTree>
    <p:extLst>
      <p:ext uri="{BB962C8B-B14F-4D97-AF65-F5344CB8AC3E}">
        <p14:creationId xmlns="" xmlns:p14="http://schemas.microsoft.com/office/powerpoint/2010/main" val="284735407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3B07F4-DB42-496D-F3F2-08A01513F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250619"/>
            <a:ext cx="8543925" cy="873644"/>
          </a:xfrm>
        </p:spPr>
        <p:txBody>
          <a:bodyPr/>
          <a:lstStyle/>
          <a:p>
            <a:pPr algn="ctr"/>
            <a:r>
              <a:rPr lang="en-IN" b="1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E10CA39-CC3E-7AA2-0596-6D47759BF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924" y="1336431"/>
            <a:ext cx="9305144" cy="5106572"/>
          </a:xfrm>
        </p:spPr>
        <p:txBody>
          <a:bodyPr>
            <a:normAutofit/>
          </a:bodyPr>
          <a:lstStyle/>
          <a:p>
            <a:r>
              <a:rPr lang="en-IN" b="1" dirty="0"/>
              <a:t>Percentage Deviation Score (%Dev) </a:t>
            </a:r>
          </a:p>
          <a:p>
            <a:pPr marL="0" indent="0"/>
            <a:r>
              <a:rPr lang="en-US" b="1" dirty="0" smtClean="0"/>
              <a:t> RM% Dev</a:t>
            </a:r>
          </a:p>
          <a:p>
            <a:r>
              <a:rPr lang="en-US" b="1" dirty="0" smtClean="0"/>
              <a:t>ORM% Dev</a:t>
            </a:r>
          </a:p>
          <a:p>
            <a:r>
              <a:rPr lang="en-US" b="1" dirty="0" smtClean="0"/>
              <a:t>SDI</a:t>
            </a:r>
            <a:endParaRPr lang="en-US" b="1" dirty="0" smtClean="0"/>
          </a:p>
          <a:p>
            <a:r>
              <a:rPr lang="en-US" b="1" dirty="0" smtClean="0"/>
              <a:t>RMSDI</a:t>
            </a:r>
          </a:p>
          <a:p>
            <a:r>
              <a:rPr lang="en-US" b="1" dirty="0" smtClean="0"/>
              <a:t>ORMSDI</a:t>
            </a:r>
          </a:p>
          <a:p>
            <a:r>
              <a:rPr lang="en-US" b="1" dirty="0" smtClean="0"/>
              <a:t>TS</a:t>
            </a:r>
          </a:p>
          <a:p>
            <a:r>
              <a:rPr lang="en-US" b="1" dirty="0" smtClean="0"/>
              <a:t>RMTS</a:t>
            </a:r>
          </a:p>
          <a:p>
            <a:r>
              <a:rPr lang="en-US" b="1" dirty="0" smtClean="0"/>
              <a:t>ORMTS</a:t>
            </a:r>
          </a:p>
          <a:p>
            <a:endParaRPr lang="en-US" b="1" dirty="0" smtClean="0"/>
          </a:p>
          <a:p>
            <a:endParaRPr lang="en-US" b="1" dirty="0"/>
          </a:p>
          <a:p>
            <a:pPr marL="2743200" lvl="6" indent="0">
              <a:buNone/>
            </a:pPr>
            <a:endParaRPr lang="en-IN" sz="2800" dirty="0"/>
          </a:p>
        </p:txBody>
      </p:sp>
    </p:spTree>
    <p:extLst>
      <p:ext uri="{BB962C8B-B14F-4D97-AF65-F5344CB8AC3E}">
        <p14:creationId xmlns="" xmlns:p14="http://schemas.microsoft.com/office/powerpoint/2010/main" val="240242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0"/>
            <a:ext cx="8543925" cy="3165231"/>
          </a:xfrm>
        </p:spPr>
        <p:txBody>
          <a:bodyPr>
            <a:normAutofit fontScale="90000"/>
          </a:bodyPr>
          <a:lstStyle/>
          <a:p>
            <a:pPr marL="0" indent="0">
              <a:lnSpc>
                <a:spcPct val="100000"/>
              </a:lnSpc>
            </a:pPr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/>
              <a:t>Target scoring system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sz="2700" dirty="0" smtClean="0">
                <a:latin typeface="+mn-lt"/>
                <a:ea typeface="+mn-ea"/>
                <a:cs typeface="+mn-cs"/>
              </a:rPr>
              <a:t>&lt;40 - Unacceptable  </a:t>
            </a:r>
            <a:br>
              <a:rPr lang="en-US" sz="2700" dirty="0" smtClean="0">
                <a:latin typeface="+mn-lt"/>
                <a:ea typeface="+mn-ea"/>
                <a:cs typeface="+mn-cs"/>
              </a:rPr>
            </a:br>
            <a:r>
              <a:rPr lang="en-US" sz="2700" dirty="0" smtClean="0">
                <a:latin typeface="+mn-lt"/>
                <a:ea typeface="+mn-ea"/>
                <a:cs typeface="+mn-cs"/>
              </a:rPr>
              <a:t>41 - 50 Need for improvement  </a:t>
            </a:r>
            <a:br>
              <a:rPr lang="en-US" sz="2700" dirty="0" smtClean="0">
                <a:latin typeface="+mn-lt"/>
                <a:ea typeface="+mn-ea"/>
                <a:cs typeface="+mn-cs"/>
              </a:rPr>
            </a:br>
            <a:r>
              <a:rPr lang="en-US" sz="2700" dirty="0" smtClean="0">
                <a:latin typeface="+mn-lt"/>
                <a:ea typeface="+mn-ea"/>
                <a:cs typeface="+mn-cs"/>
              </a:rPr>
              <a:t>51 - 70 Acceptable  </a:t>
            </a:r>
            <a:br>
              <a:rPr lang="en-US" sz="2700" dirty="0" smtClean="0">
                <a:latin typeface="+mn-lt"/>
                <a:ea typeface="+mn-ea"/>
                <a:cs typeface="+mn-cs"/>
              </a:rPr>
            </a:br>
            <a:r>
              <a:rPr lang="en-US" sz="2700" dirty="0" smtClean="0">
                <a:latin typeface="+mn-lt"/>
                <a:ea typeface="+mn-ea"/>
                <a:cs typeface="+mn-cs"/>
              </a:rPr>
              <a:t>71 - 100 Good  </a:t>
            </a:r>
            <a:br>
              <a:rPr lang="en-US" sz="2700" dirty="0" smtClean="0">
                <a:latin typeface="+mn-lt"/>
                <a:ea typeface="+mn-ea"/>
                <a:cs typeface="+mn-cs"/>
              </a:rPr>
            </a:br>
            <a:r>
              <a:rPr lang="en-US" sz="2700" dirty="0" smtClean="0">
                <a:latin typeface="+mn-lt"/>
                <a:ea typeface="+mn-ea"/>
                <a:cs typeface="+mn-cs"/>
              </a:rPr>
              <a:t>101 - 120 Excellent </a:t>
            </a:r>
            <a:r>
              <a:rPr lang="en-IN" sz="2700" dirty="0" smtClean="0">
                <a:latin typeface="+mn-lt"/>
                <a:ea typeface="+mn-ea"/>
                <a:cs typeface="+mn-cs"/>
              </a:rPr>
              <a:t/>
            </a:r>
            <a:br>
              <a:rPr lang="en-IN" sz="2700" dirty="0" smtClean="0">
                <a:latin typeface="+mn-lt"/>
                <a:ea typeface="+mn-ea"/>
                <a:cs typeface="+mn-cs"/>
              </a:rPr>
            </a:br>
            <a:r>
              <a:rPr lang="en-IN" sz="2700" dirty="0" smtClean="0">
                <a:latin typeface="+mn-lt"/>
                <a:ea typeface="+mn-ea"/>
                <a:cs typeface="+mn-cs"/>
              </a:rPr>
              <a:t>TDPA-</a:t>
            </a:r>
            <a:r>
              <a:rPr lang="en-US" sz="2700" dirty="0" smtClean="0">
                <a:latin typeface="+mn-lt"/>
                <a:ea typeface="+mn-ea"/>
                <a:cs typeface="+mn-cs"/>
              </a:rPr>
              <a:t>set so that only 10% laboratories achieve TS less than 50. </a:t>
            </a:r>
            <a:r>
              <a:rPr lang="en-IN" sz="2700" dirty="0" smtClean="0"/>
              <a:t/>
            </a:r>
            <a:br>
              <a:rPr lang="en-IN" sz="2700" dirty="0" smtClean="0"/>
            </a:b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378634" y="3629465"/>
            <a:ext cx="59084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1266093" y="3868615"/>
            <a:ext cx="436098" cy="14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2792437" y="3791247"/>
            <a:ext cx="40796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4297683" y="3791246"/>
            <a:ext cx="309490" cy="14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5591909" y="3777178"/>
            <a:ext cx="3235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6970544" y="3819384"/>
            <a:ext cx="422032" cy="14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252026" y="3151163"/>
            <a:ext cx="6583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189                     190		   200	         210	                 211			</a:t>
            </a:r>
            <a:endParaRPr lang="en-IN" dirty="0"/>
          </a:p>
        </p:txBody>
      </p:sp>
      <p:sp>
        <p:nvSpPr>
          <p:cNvPr id="20" name="TextBox 19"/>
          <p:cNvSpPr txBox="1"/>
          <p:nvPr/>
        </p:nvSpPr>
        <p:spPr>
          <a:xfrm>
            <a:off x="562708" y="4037428"/>
            <a:ext cx="829993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  	50	       200	                   550	      150		50</a:t>
            </a:r>
          </a:p>
          <a:p>
            <a:r>
              <a:rPr lang="en-IN" dirty="0" smtClean="0"/>
              <a:t>			Number of laboratories</a:t>
            </a:r>
          </a:p>
          <a:p>
            <a:r>
              <a:rPr lang="en-IN" sz="2400" dirty="0" smtClean="0"/>
              <a:t>TDPA= 10%</a:t>
            </a:r>
          </a:p>
          <a:p>
            <a:r>
              <a:rPr lang="en-IN" sz="2400" dirty="0" smtClean="0"/>
              <a:t>Mean = 200</a:t>
            </a:r>
          </a:p>
          <a:p>
            <a:r>
              <a:rPr lang="en-IN" sz="2400" dirty="0" smtClean="0"/>
              <a:t>Lab included=  190-210	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RMTS</a:t>
            </a:r>
            <a:endParaRPr lang="en-IN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ORMTS</a:t>
            </a:r>
          </a:p>
          <a:p>
            <a:r>
              <a:rPr lang="en-IN" dirty="0" smtClean="0"/>
              <a:t>	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9DE285-6A3B-CFC3-45B6-2080DD779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267287"/>
            <a:ext cx="8543925" cy="769168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Text section</a:t>
            </a:r>
            <a:endParaRPr lang="en-IN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0671" y="1195388"/>
            <a:ext cx="7934177" cy="527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98531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31521" y="675250"/>
            <a:ext cx="8032652" cy="5824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407402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440738-AB09-1D04-4FE1-3912ACCC1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6"/>
            <a:ext cx="8543925" cy="894049"/>
          </a:xfrm>
        </p:spPr>
        <p:txBody>
          <a:bodyPr/>
          <a:lstStyle/>
          <a:p>
            <a:pPr algn="ctr"/>
            <a:r>
              <a:rPr lang="en-US" b="1" dirty="0"/>
              <a:t>Text section</a:t>
            </a:r>
            <a:endParaRPr lang="en-IN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8129" y="1350498"/>
            <a:ext cx="8117059" cy="5134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73731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CC2287-4C57-06A2-962F-6DB3D2F0E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209863"/>
            <a:ext cx="8543925" cy="1094282"/>
          </a:xfrm>
        </p:spPr>
        <p:txBody>
          <a:bodyPr/>
          <a:lstStyle/>
          <a:p>
            <a:r>
              <a:rPr lang="en-IN" dirty="0"/>
              <a:t>Graph of SD vs Sample number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8806" y="1294227"/>
            <a:ext cx="7906043" cy="53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345556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921FC7-9D06-0E1A-0680-D0EBC813A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Graph showing % Deviation vs Concentration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748D8A9D-E059-0C58-E71F-948859D6A7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421" y="1684026"/>
            <a:ext cx="6781841" cy="4667250"/>
          </a:xfrm>
        </p:spPr>
      </p:pic>
    </p:spTree>
    <p:extLst>
      <p:ext uri="{BB962C8B-B14F-4D97-AF65-F5344CB8AC3E}">
        <p14:creationId xmlns="" xmlns:p14="http://schemas.microsoft.com/office/powerpoint/2010/main" val="2599002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Graph showing % Deviation vs. Concentration</a:t>
            </a:r>
            <a:endParaRPr lang="en-IN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7635" y="1882246"/>
            <a:ext cx="6584679" cy="451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127</Words>
  <Application>Microsoft Office PowerPoint</Application>
  <PresentationFormat>A4 Paper (210x297 mm)</PresentationFormat>
  <Paragraphs>45</Paragraphs>
  <Slides>16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EQAS evaluation</vt:lpstr>
      <vt:lpstr>Terminology</vt:lpstr>
      <vt:lpstr> Target scoring system  &lt;40 - Unacceptable   41 - 50 Need for improvement   51 - 70 Acceptable   71 - 100 Good   101 - 120 Excellent  TDPA-set so that only 10% laboratories achieve TS less than 50.  </vt:lpstr>
      <vt:lpstr>Text section</vt:lpstr>
      <vt:lpstr>Slide 5</vt:lpstr>
      <vt:lpstr>Text section</vt:lpstr>
      <vt:lpstr>Graph of SD vs Sample number</vt:lpstr>
      <vt:lpstr>Graph showing % Deviation vs Concentration</vt:lpstr>
      <vt:lpstr>Graph showing % Deviation vs. Concentration</vt:lpstr>
      <vt:lpstr>Graph showing % Deviation vs. Concentration</vt:lpstr>
      <vt:lpstr>Graph showing % Deviation vs sample number</vt:lpstr>
      <vt:lpstr>Graph of Target score vs Sample number</vt:lpstr>
      <vt:lpstr>Acceptable criteria for performance</vt:lpstr>
      <vt:lpstr>Slide 14</vt:lpstr>
      <vt:lpstr>Slide 15</vt:lpstr>
      <vt:lpstr>SDI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Power</cp:lastModifiedBy>
  <cp:revision>39</cp:revision>
  <dcterms:created xsi:type="dcterms:W3CDTF">2023-03-24T02:08:28Z</dcterms:created>
  <dcterms:modified xsi:type="dcterms:W3CDTF">2023-06-11T10:33:59Z</dcterms:modified>
</cp:coreProperties>
</file>