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95" r:id="rId4"/>
    <p:sldId id="297" r:id="rId5"/>
    <p:sldId id="263" r:id="rId6"/>
    <p:sldId id="292" r:id="rId7"/>
    <p:sldId id="299" r:id="rId8"/>
    <p:sldId id="291" r:id="rId9"/>
    <p:sldId id="298" r:id="rId10"/>
    <p:sldId id="275" r:id="rId11"/>
  </p:sldIdLst>
  <p:sldSz cx="10826750" cy="8120063" type="B4ISO"/>
  <p:notesSz cx="6858000" cy="9144000"/>
  <p:defaultTextStyle>
    <a:defPPr>
      <a:defRPr lang="en-US"/>
    </a:defPPr>
    <a:lvl1pPr marL="0" algn="l" defTabSz="9623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1157" algn="l" defTabSz="9623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2315" algn="l" defTabSz="9623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3472" algn="l" defTabSz="9623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24629" algn="l" defTabSz="9623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05786" algn="l" defTabSz="9623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86944" algn="l" defTabSz="9623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68101" algn="l" defTabSz="9623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49258" algn="l" defTabSz="9623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3333CC"/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338" y="-18"/>
      </p:cViewPr>
      <p:guideLst>
        <p:guide orient="horz" pos="2558"/>
        <p:guide pos="34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84"/>
            <a:ext cx="9202738" cy="17405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5" y="4601370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1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2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3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4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5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6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81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9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9394" y="325181"/>
            <a:ext cx="2436019" cy="692836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1338" y="325181"/>
            <a:ext cx="7127611" cy="692836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894"/>
            <a:ext cx="9202738" cy="161273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0"/>
            <a:ext cx="9202738" cy="1776264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11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231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34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246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057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8694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681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492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1338" y="1894682"/>
            <a:ext cx="4781814" cy="5358866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3598" y="1894682"/>
            <a:ext cx="4781814" cy="5358866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1817617"/>
            <a:ext cx="4783695" cy="757496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1157" indent="0">
              <a:buNone/>
              <a:defRPr sz="2100" b="1"/>
            </a:lvl2pPr>
            <a:lvl3pPr marL="962315" indent="0">
              <a:buNone/>
              <a:defRPr sz="1900" b="1"/>
            </a:lvl3pPr>
            <a:lvl4pPr marL="1443472" indent="0">
              <a:buNone/>
              <a:defRPr sz="1700" b="1"/>
            </a:lvl4pPr>
            <a:lvl5pPr marL="1924629" indent="0">
              <a:buNone/>
              <a:defRPr sz="1700" b="1"/>
            </a:lvl5pPr>
            <a:lvl6pPr marL="2405786" indent="0">
              <a:buNone/>
              <a:defRPr sz="1700" b="1"/>
            </a:lvl6pPr>
            <a:lvl7pPr marL="2886944" indent="0">
              <a:buNone/>
              <a:defRPr sz="1700" b="1"/>
            </a:lvl7pPr>
            <a:lvl8pPr marL="3368101" indent="0">
              <a:buNone/>
              <a:defRPr sz="1700" b="1"/>
            </a:lvl8pPr>
            <a:lvl9pPr marL="3849258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8" y="2575114"/>
            <a:ext cx="4783695" cy="467843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40" y="1817617"/>
            <a:ext cx="4785574" cy="757496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1157" indent="0">
              <a:buNone/>
              <a:defRPr sz="2100" b="1"/>
            </a:lvl2pPr>
            <a:lvl3pPr marL="962315" indent="0">
              <a:buNone/>
              <a:defRPr sz="1900" b="1"/>
            </a:lvl3pPr>
            <a:lvl4pPr marL="1443472" indent="0">
              <a:buNone/>
              <a:defRPr sz="1700" b="1"/>
            </a:lvl4pPr>
            <a:lvl5pPr marL="1924629" indent="0">
              <a:buNone/>
              <a:defRPr sz="1700" b="1"/>
            </a:lvl5pPr>
            <a:lvl6pPr marL="2405786" indent="0">
              <a:buNone/>
              <a:defRPr sz="1700" b="1"/>
            </a:lvl6pPr>
            <a:lvl7pPr marL="2886944" indent="0">
              <a:buNone/>
              <a:defRPr sz="1700" b="1"/>
            </a:lvl7pPr>
            <a:lvl8pPr marL="3368101" indent="0">
              <a:buNone/>
              <a:defRPr sz="1700" b="1"/>
            </a:lvl8pPr>
            <a:lvl9pPr marL="3849258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40" y="2575114"/>
            <a:ext cx="4785574" cy="467843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60" y="323299"/>
            <a:ext cx="6052454" cy="6930249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198"/>
            <a:ext cx="3561926" cy="5554349"/>
          </a:xfrm>
        </p:spPr>
        <p:txBody>
          <a:bodyPr/>
          <a:lstStyle>
            <a:lvl1pPr marL="0" indent="0">
              <a:buNone/>
              <a:defRPr sz="1500"/>
            </a:lvl1pPr>
            <a:lvl2pPr marL="481157" indent="0">
              <a:buNone/>
              <a:defRPr sz="1300"/>
            </a:lvl2pPr>
            <a:lvl3pPr marL="962315" indent="0">
              <a:buNone/>
              <a:defRPr sz="1100"/>
            </a:lvl3pPr>
            <a:lvl4pPr marL="1443472" indent="0">
              <a:buNone/>
              <a:defRPr sz="900"/>
            </a:lvl4pPr>
            <a:lvl5pPr marL="1924629" indent="0">
              <a:buNone/>
              <a:defRPr sz="900"/>
            </a:lvl5pPr>
            <a:lvl6pPr marL="2405786" indent="0">
              <a:buNone/>
              <a:defRPr sz="900"/>
            </a:lvl6pPr>
            <a:lvl7pPr marL="2886944" indent="0">
              <a:buNone/>
              <a:defRPr sz="900"/>
            </a:lvl7pPr>
            <a:lvl8pPr marL="3368101" indent="0">
              <a:buNone/>
              <a:defRPr sz="900"/>
            </a:lvl8pPr>
            <a:lvl9pPr marL="384925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5"/>
            <a:ext cx="6496050" cy="6710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4"/>
            <a:ext cx="6496050" cy="4872038"/>
          </a:xfrm>
        </p:spPr>
        <p:txBody>
          <a:bodyPr/>
          <a:lstStyle>
            <a:lvl1pPr marL="0" indent="0">
              <a:buNone/>
              <a:defRPr sz="3400"/>
            </a:lvl1pPr>
            <a:lvl2pPr marL="481157" indent="0">
              <a:buNone/>
              <a:defRPr sz="2900"/>
            </a:lvl2pPr>
            <a:lvl3pPr marL="962315" indent="0">
              <a:buNone/>
              <a:defRPr sz="2500"/>
            </a:lvl3pPr>
            <a:lvl4pPr marL="1443472" indent="0">
              <a:buNone/>
              <a:defRPr sz="2100"/>
            </a:lvl4pPr>
            <a:lvl5pPr marL="1924629" indent="0">
              <a:buNone/>
              <a:defRPr sz="2100"/>
            </a:lvl5pPr>
            <a:lvl6pPr marL="2405786" indent="0">
              <a:buNone/>
              <a:defRPr sz="2100"/>
            </a:lvl6pPr>
            <a:lvl7pPr marL="2886944" indent="0">
              <a:buNone/>
              <a:defRPr sz="2100"/>
            </a:lvl7pPr>
            <a:lvl8pPr marL="3368101" indent="0">
              <a:buNone/>
              <a:defRPr sz="2100"/>
            </a:lvl8pPr>
            <a:lvl9pPr marL="3849258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77"/>
            <a:ext cx="6496050" cy="952979"/>
          </a:xfrm>
        </p:spPr>
        <p:txBody>
          <a:bodyPr/>
          <a:lstStyle>
            <a:lvl1pPr marL="0" indent="0">
              <a:buNone/>
              <a:defRPr sz="1500"/>
            </a:lvl1pPr>
            <a:lvl2pPr marL="481157" indent="0">
              <a:buNone/>
              <a:defRPr sz="1300"/>
            </a:lvl2pPr>
            <a:lvl3pPr marL="962315" indent="0">
              <a:buNone/>
              <a:defRPr sz="1100"/>
            </a:lvl3pPr>
            <a:lvl4pPr marL="1443472" indent="0">
              <a:buNone/>
              <a:defRPr sz="900"/>
            </a:lvl4pPr>
            <a:lvl5pPr marL="1924629" indent="0">
              <a:buNone/>
              <a:defRPr sz="900"/>
            </a:lvl5pPr>
            <a:lvl6pPr marL="2405786" indent="0">
              <a:buNone/>
              <a:defRPr sz="900"/>
            </a:lvl6pPr>
            <a:lvl7pPr marL="2886944" indent="0">
              <a:buNone/>
              <a:defRPr sz="900"/>
            </a:lvl7pPr>
            <a:lvl8pPr marL="3368101" indent="0">
              <a:buNone/>
              <a:defRPr sz="900"/>
            </a:lvl8pPr>
            <a:lvl9pPr marL="384925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0" y="325180"/>
            <a:ext cx="9744075" cy="1353344"/>
          </a:xfrm>
          <a:prstGeom prst="rect">
            <a:avLst/>
          </a:prstGeom>
        </p:spPr>
        <p:txBody>
          <a:bodyPr vert="horz" lIns="96231" tIns="48116" rIns="96231" bIns="481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0" y="1894682"/>
            <a:ext cx="9744075" cy="5358866"/>
          </a:xfrm>
          <a:prstGeom prst="rect">
            <a:avLst/>
          </a:prstGeom>
        </p:spPr>
        <p:txBody>
          <a:bodyPr vert="horz" lIns="96231" tIns="48116" rIns="96231" bIns="481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8"/>
            <a:ext cx="2526242" cy="432318"/>
          </a:xfrm>
          <a:prstGeom prst="rect">
            <a:avLst/>
          </a:prstGeom>
        </p:spPr>
        <p:txBody>
          <a:bodyPr vert="horz" lIns="96231" tIns="48116" rIns="96231" bIns="4811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0" y="7526098"/>
            <a:ext cx="3428471" cy="432318"/>
          </a:xfrm>
          <a:prstGeom prst="rect">
            <a:avLst/>
          </a:prstGeom>
        </p:spPr>
        <p:txBody>
          <a:bodyPr vert="horz" lIns="96231" tIns="48116" rIns="96231" bIns="4811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3" y="7526098"/>
            <a:ext cx="2526242" cy="432318"/>
          </a:xfrm>
          <a:prstGeom prst="rect">
            <a:avLst/>
          </a:prstGeom>
        </p:spPr>
        <p:txBody>
          <a:bodyPr vert="horz" lIns="96231" tIns="48116" rIns="96231" bIns="4811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2315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868" indent="-360868" algn="l" defTabSz="96231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1881" indent="-300723" algn="l" defTabSz="96231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202893" indent="-240579" algn="l" defTabSz="962315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84050" indent="-240579" algn="l" defTabSz="962315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5208" indent="-240579" algn="l" defTabSz="962315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6365" indent="-240579" algn="l" defTabSz="96231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7522" indent="-240579" algn="l" defTabSz="96231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8680" indent="-240579" algn="l" defTabSz="96231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9837" indent="-240579" algn="l" defTabSz="96231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23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1157" algn="l" defTabSz="9623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2315" algn="l" defTabSz="9623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3472" algn="l" defTabSz="9623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4629" algn="l" defTabSz="9623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05786" algn="l" defTabSz="9623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6944" algn="l" defTabSz="9623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68101" algn="l" defTabSz="9623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49258" algn="l" defTabSz="9623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9350" y="2283756"/>
            <a:ext cx="10024839" cy="2357662"/>
          </a:xfrm>
          <a:prstGeom prst="rect">
            <a:avLst/>
          </a:prstGeom>
        </p:spPr>
        <p:txBody>
          <a:bodyPr wrap="square" lIns="96231" tIns="48116" rIns="96231" bIns="48116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IN" sz="3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Assessment of Analytical Quality through Sigma metrics &amp; its application for selection of </a:t>
            </a:r>
          </a:p>
          <a:p>
            <a:pPr algn="ctr">
              <a:lnSpc>
                <a:spcPct val="150000"/>
              </a:lnSpc>
            </a:pPr>
            <a:r>
              <a:rPr lang="en-IN" sz="3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Westgard rule</a:t>
            </a:r>
            <a:endParaRPr lang="en-IN" sz="3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567" y="1"/>
            <a:ext cx="7759171" cy="2255573"/>
          </a:xfrm>
        </p:spPr>
        <p:txBody>
          <a:bodyPr>
            <a:normAutofit/>
          </a:bodyPr>
          <a:lstStyle/>
          <a:p>
            <a:r>
              <a:rPr lang="en-IN" sz="3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Assuring Good Laboratory Practices</a:t>
            </a:r>
            <a:endParaRPr lang="en-IN" sz="3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Power\Pictures\istockphoto-471513764-612x61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04459" y="1894682"/>
            <a:ext cx="6676496" cy="415025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887135" y="6135158"/>
            <a:ext cx="4962261" cy="743503"/>
          </a:xfrm>
          <a:prstGeom prst="rect">
            <a:avLst/>
          </a:prstGeom>
        </p:spPr>
        <p:txBody>
          <a:bodyPr wrap="square" lIns="96231" tIns="48116" rIns="96231" bIns="48116">
            <a:spAutoFit/>
          </a:bodyPr>
          <a:lstStyle/>
          <a:p>
            <a:pPr>
              <a:buNone/>
            </a:pPr>
            <a:r>
              <a:rPr lang="en-IN" sz="4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Thank you</a:t>
            </a:r>
            <a:endParaRPr lang="en-IN" sz="4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410" y="360893"/>
            <a:ext cx="7948265" cy="13533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IN" sz="4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Objectives</a:t>
            </a:r>
            <a:endParaRPr lang="en-IN" sz="3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340" y="1845453"/>
            <a:ext cx="9744075" cy="5949434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is six sigma?</a:t>
            </a:r>
          </a:p>
          <a:p>
            <a:pPr lvl="0"/>
            <a:endParaRPr lang="en-US" sz="3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How to estimate Sigma metrics of various biochemical analytes</a:t>
            </a:r>
          </a:p>
          <a:p>
            <a:pPr lvl="0"/>
            <a:endParaRPr lang="en-US" sz="3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Selection and application of Westgard rule based on sigma value.</a:t>
            </a:r>
          </a:p>
          <a:p>
            <a:pPr lvl="0"/>
            <a:endParaRPr lang="en-US" sz="3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Limitation of six sigma </a:t>
            </a:r>
            <a:r>
              <a:rPr lang="en-US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approch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en-US" sz="3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5180"/>
            <a:ext cx="10646305" cy="1353344"/>
          </a:xfrm>
        </p:spPr>
        <p:txBody>
          <a:bodyPr>
            <a:noAutofit/>
          </a:bodyPr>
          <a:lstStyle/>
          <a:p>
            <a:r>
              <a:rPr lang="en-IN" sz="4400" b="1" dirty="0" smtClean="0"/>
              <a:t>What is six sigma?</a:t>
            </a:r>
            <a:endParaRPr lang="en-IN" sz="44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55591" y="3774279"/>
          <a:ext cx="10014744" cy="3560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6688"/>
                <a:gridCol w="2977356"/>
                <a:gridCol w="4330700"/>
              </a:tblGrid>
              <a:tr h="439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 smtClean="0"/>
                        <a:t> Sigma </a:t>
                      </a:r>
                      <a:r>
                        <a:rPr lang="en-US" sz="3200" dirty="0"/>
                        <a:t>Level</a:t>
                      </a:r>
                      <a:endParaRPr lang="en-IN" sz="3200" dirty="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 smtClean="0"/>
                        <a:t>Accuracy                   </a:t>
                      </a:r>
                      <a:endParaRPr lang="en-IN" sz="3200" dirty="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/>
                        <a:t>Long-Term ppm* Defects</a:t>
                      </a:r>
                      <a:endParaRPr lang="en-IN" sz="320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</a:tr>
              <a:tr h="43908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 dirty="0"/>
                        <a:t>1</a:t>
                      </a:r>
                      <a:endParaRPr lang="en-IN" sz="3200" dirty="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/>
                        <a:t>30.85%</a:t>
                      </a:r>
                      <a:endParaRPr lang="en-IN" sz="320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/>
                        <a:t>691,462</a:t>
                      </a:r>
                      <a:endParaRPr lang="en-IN" sz="320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</a:tr>
              <a:tr h="43908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 dirty="0"/>
                        <a:t>2</a:t>
                      </a:r>
                      <a:endParaRPr lang="en-IN" sz="3200" dirty="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/>
                        <a:t>69.1%</a:t>
                      </a:r>
                      <a:endParaRPr lang="en-IN" sz="320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/>
                        <a:t>308,538</a:t>
                      </a:r>
                      <a:endParaRPr lang="en-IN" sz="320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</a:tr>
              <a:tr h="43908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/>
                        <a:t>3</a:t>
                      </a:r>
                      <a:endParaRPr lang="en-IN" sz="320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 dirty="0"/>
                        <a:t>99.33%</a:t>
                      </a:r>
                      <a:endParaRPr lang="en-IN" sz="3200" dirty="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/>
                        <a:t>66,807</a:t>
                      </a:r>
                      <a:endParaRPr lang="en-IN" sz="320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</a:tr>
              <a:tr h="43908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/>
                        <a:t>4</a:t>
                      </a:r>
                      <a:endParaRPr lang="en-IN" sz="320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 dirty="0"/>
                        <a:t>99.38%</a:t>
                      </a:r>
                      <a:endParaRPr lang="en-IN" sz="3200" dirty="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/>
                        <a:t>6,210</a:t>
                      </a:r>
                      <a:endParaRPr lang="en-IN" sz="320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</a:tr>
              <a:tr h="43908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/>
                        <a:t>5</a:t>
                      </a:r>
                      <a:endParaRPr lang="en-IN" sz="320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 dirty="0"/>
                        <a:t>99.977%</a:t>
                      </a:r>
                      <a:endParaRPr lang="en-IN" sz="3200" dirty="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 dirty="0"/>
                        <a:t>233</a:t>
                      </a:r>
                      <a:endParaRPr lang="en-IN" sz="3200" dirty="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</a:tr>
              <a:tr h="5195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200" dirty="0"/>
                        <a:t>6</a:t>
                      </a:r>
                      <a:endParaRPr lang="en-IN" sz="3200" dirty="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 dirty="0"/>
                        <a:t>99.99966% </a:t>
                      </a:r>
                      <a:endParaRPr lang="en-IN" sz="3200" dirty="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3200" kern="1200" dirty="0"/>
                        <a:t>3.4</a:t>
                      </a:r>
                      <a:endParaRPr lang="en-IN" sz="3200" dirty="0">
                        <a:latin typeface="Calibri"/>
                        <a:ea typeface="Times New Roman"/>
                        <a:cs typeface="Shruti"/>
                      </a:endParaRPr>
                    </a:p>
                  </a:txBody>
                  <a:tcPr marL="81200" marR="81200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27029" y="1916891"/>
            <a:ext cx="992988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Sigma level and ppm defects or errors per Million Opportunities (DPMO)</a:t>
            </a:r>
            <a:r>
              <a:rPr lang="en-IN" sz="3200" dirty="0" smtClean="0"/>
              <a:t/>
            </a:r>
            <a:br>
              <a:rPr lang="en-IN" sz="3200" dirty="0" smtClean="0"/>
            </a:br>
            <a:endParaRPr lang="en-IN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800" b="1" dirty="0" smtClean="0"/>
              <a:t>What is six sigma?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Six Sigma is a statistical approach.</a:t>
            </a:r>
          </a:p>
          <a:p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Used to evaluate quality control performance</a:t>
            </a:r>
          </a:p>
          <a:p>
            <a:pPr fontAlgn="t"/>
            <a:r>
              <a:rPr lang="en-IN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&lt;2  (Unacceptable)</a:t>
            </a:r>
          </a:p>
          <a:p>
            <a:pPr fontAlgn="t"/>
            <a:r>
              <a:rPr lang="en-IN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2-3 (Poor)</a:t>
            </a:r>
          </a:p>
          <a:p>
            <a:pPr fontAlgn="t"/>
            <a:r>
              <a:rPr lang="en-IN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3-4 (Acceptable)</a:t>
            </a:r>
          </a:p>
          <a:p>
            <a:pPr fontAlgn="t"/>
            <a:r>
              <a:rPr lang="en-IN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4-5 (Good)</a:t>
            </a:r>
          </a:p>
          <a:p>
            <a:pPr fontAlgn="t"/>
            <a:r>
              <a:rPr lang="en-IN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5-6 (Excellent)</a:t>
            </a:r>
          </a:p>
          <a:p>
            <a:pPr fontAlgn="t"/>
            <a:r>
              <a:rPr lang="en-IN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&gt;6 (world class performance)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IN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622" y="273865"/>
            <a:ext cx="7447023" cy="80556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IN" sz="3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4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Methodology</a:t>
            </a:r>
            <a:endParaRPr lang="en-IN" sz="3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444" y="1131074"/>
            <a:ext cx="10646305" cy="698899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  Both levels of IQC were analyzed each day. By using IQC data; Mean &amp; S.D. were determined from which CV% was calculated for each month. </a:t>
            </a:r>
            <a:endParaRPr lang="en-IN" sz="2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CV% = SD x 100 / Lab Mean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 EQAS sample was run once in every month. </a:t>
            </a:r>
            <a:endParaRPr lang="en-IN" sz="2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Bias (%) = (Mean of all laboratories using same instrument &amp; method – Our Laboratory Mean) / (Mean of all laboratories using same instrument &amp; method) x 100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The total permissible error (TEa) values were derived from CLIA-88 (Clinical Laboratories Improvement Act) recommendations.</a:t>
            </a:r>
          </a:p>
          <a:p>
            <a:pPr lvl="0">
              <a:buNone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Calculation of sigma metrics:</a:t>
            </a:r>
            <a:endParaRPr lang="en-IN" sz="2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Sigma metrics (σ) = (TEa – Bias) / CV</a:t>
            </a:r>
            <a:endParaRPr lang="en-IN" sz="28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826750" cy="902229"/>
          </a:xfrm>
        </p:spPr>
        <p:txBody>
          <a:bodyPr>
            <a:noAutofit/>
          </a:bodyPr>
          <a:lstStyle/>
          <a:p>
            <a: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Table 1:Average Bias, Average CV% &amp; sigma metrics calculated </a:t>
            </a:r>
            <a:b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march 2023 </a:t>
            </a:r>
            <a:b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IN" sz="2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0255890"/>
              </p:ext>
            </p:extLst>
          </p:nvPr>
        </p:nvGraphicFramePr>
        <p:xfrm>
          <a:off x="269838" y="1059634"/>
          <a:ext cx="10376469" cy="67299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5297"/>
                <a:gridCol w="1496604"/>
                <a:gridCol w="1285884"/>
                <a:gridCol w="1627511"/>
                <a:gridCol w="1210588"/>
                <a:gridCol w="1556469"/>
                <a:gridCol w="1124116"/>
              </a:tblGrid>
              <a:tr h="823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Parameter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TEa%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Average Bias%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Average CV% (L1) 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σ (L1)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Average CV% (L2) 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σ (L2)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Glucose 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10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1.4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2.61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3.295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2.67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3.221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Urea 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9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0.61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4.02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2.087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3.58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2.344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Creatinine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15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0.2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2.33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6.352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2.33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6.352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/>
                        <a:t>TB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20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0.6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6.11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3.175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2.57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7.549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/>
                        <a:t>DB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20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3.4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7.89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2.104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3.39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4.897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SGPT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20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4.2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4.01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2.40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6.583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SGOT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20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1.9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2.43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7.449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2.37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7.637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ALP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30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3.8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7.76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3.376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6.85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3.825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Total </a:t>
                      </a:r>
                      <a:r>
                        <a:rPr lang="en-IN" sz="2400" dirty="0" smtClean="0"/>
                        <a:t>Protein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10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1.05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3.73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2.399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3.11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2.878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Albumin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10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1.3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3.84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2.266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3.79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2.296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Cholesterol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10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1.7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2.62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3.168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3.43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2.42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Triglyceride 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25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1.9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3.83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6.031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4.18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5.526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HDL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30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3.0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3.27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8.257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3.89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6.941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LDL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20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6.6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2.57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5.214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3.54</a:t>
                      </a:r>
                      <a:endParaRPr lang="en-IN" sz="2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3.785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6469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826750" cy="902229"/>
          </a:xfrm>
        </p:spPr>
        <p:txBody>
          <a:bodyPr>
            <a:noAutofit/>
          </a:bodyPr>
          <a:lstStyle/>
          <a:p>
            <a: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Table 1:Average Bias, Average CV% &amp; sigma metrics calculated </a:t>
            </a:r>
            <a:b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br>
              <a:rPr 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IN" sz="2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0255890"/>
              </p:ext>
            </p:extLst>
          </p:nvPr>
        </p:nvGraphicFramePr>
        <p:xfrm>
          <a:off x="269838" y="1059634"/>
          <a:ext cx="10376469" cy="67299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5297"/>
                <a:gridCol w="1496604"/>
                <a:gridCol w="1285884"/>
                <a:gridCol w="1627511"/>
                <a:gridCol w="1210588"/>
                <a:gridCol w="1556469"/>
                <a:gridCol w="1124116"/>
              </a:tblGrid>
              <a:tr h="823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Parameter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TEa%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Average Bias%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Average CV% (L1) 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σ (L1)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Average CV% (L2) 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σ (L2)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Glucose 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10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10.90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Urea 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9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0.67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Creatinine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15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11.06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-0.04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-0.04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/>
                        <a:t>TB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20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1.46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/>
                        <a:t>DB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20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3.24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SGPT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20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2.00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SGOT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20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2.82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ALP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30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19.23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17.06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1.12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Total </a:t>
                      </a:r>
                      <a:r>
                        <a:rPr lang="en-IN" sz="2400" dirty="0" smtClean="0"/>
                        <a:t>Protein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10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0.65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Albumin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10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4.34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Cholesterol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10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3.04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Triglyceride 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25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7.85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HDL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/>
                        <a:t>30</a:t>
                      </a:r>
                      <a:endParaRPr lang="en-IN" sz="24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7.22</a:t>
                      </a:r>
                    </a:p>
                  </a:txBody>
                  <a:tcPr marL="9525" marR="9525" marT="9525" marB="0" anchor="b"/>
                </a:tc>
              </a:tr>
              <a:tr h="411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LDL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/>
                        <a:t>20</a:t>
                      </a:r>
                      <a:endParaRPr lang="en-IN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81200" marR="8120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4.51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6469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"/>
            <a:ext cx="10826750" cy="1184155"/>
          </a:xfrm>
        </p:spPr>
        <p:txBody>
          <a:bodyPr>
            <a:noAutofit/>
          </a:bodyPr>
          <a:lstStyle/>
          <a:p>
            <a:pPr algn="l"/>
            <a:r>
              <a:rPr lang="en-IN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Selection of Westgard rule based on Sigma value</a:t>
            </a:r>
            <a:endParaRPr lang="en-IN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177486" y="1081707"/>
            <a:ext cx="304489" cy="1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28792" y="1268741"/>
            <a:ext cx="4229229" cy="1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99563" y="1268741"/>
            <a:ext cx="4313813" cy="1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804457" y="1563846"/>
            <a:ext cx="592092" cy="1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3426578" y="1563846"/>
            <a:ext cx="592092" cy="1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6387039" y="1648431"/>
            <a:ext cx="592092" cy="1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9262915" y="1563846"/>
            <a:ext cx="592092" cy="1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1860833"/>
            <a:ext cx="2537499" cy="3559658"/>
          </a:xfrm>
          <a:prstGeom prst="rect">
            <a:avLst/>
          </a:prstGeom>
        </p:spPr>
        <p:txBody>
          <a:bodyPr wrap="square" lIns="96231" tIns="48116" rIns="96231" bIns="48116">
            <a:sp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&gt;6σ </a:t>
            </a:r>
          </a:p>
          <a:p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Evaluate with 1 QC/day that is alternating levels between days and follow 1-3 s Westgard rule.</a:t>
            </a:r>
          </a:p>
          <a:p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37500" y="1860834"/>
            <a:ext cx="2791292" cy="3174937"/>
          </a:xfrm>
          <a:prstGeom prst="rect">
            <a:avLst/>
          </a:prstGeom>
        </p:spPr>
        <p:txBody>
          <a:bodyPr wrap="square" lIns="96231" tIns="48116" rIns="96231" bIns="48116">
            <a:spAutoFit/>
          </a:bodyPr>
          <a:lstStyle/>
          <a:p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   4 σ - 6 σ</a:t>
            </a:r>
          </a:p>
          <a:p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Evaluate with two levels of QC /day and follow 1‑3 s, 2‑2 s, R4 s Westgard multirules. </a:t>
            </a:r>
            <a:endParaRPr lang="en-IN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59622" y="1945420"/>
            <a:ext cx="2875877" cy="2790217"/>
          </a:xfrm>
          <a:prstGeom prst="rect">
            <a:avLst/>
          </a:prstGeom>
        </p:spPr>
        <p:txBody>
          <a:bodyPr wrap="square" lIns="96231" tIns="48116" rIns="96231" bIns="48116">
            <a:sp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3 σ - 4 σ</a:t>
            </a:r>
          </a:p>
          <a:p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Evaluate with two levels of QC /day and follow 1‑3 s, 2‑2 s, R4s, and 4‑1 s Westgard multirules. </a:t>
            </a:r>
            <a:endParaRPr lang="en-IN" sz="2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035498" y="1860836"/>
            <a:ext cx="2791253" cy="2790217"/>
          </a:xfrm>
          <a:prstGeom prst="rect">
            <a:avLst/>
          </a:prstGeom>
        </p:spPr>
        <p:txBody>
          <a:bodyPr wrap="square" lIns="96231" tIns="48116" rIns="96231" bIns="48116">
            <a:sp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&lt; 3 σ 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Evaluate with 3 levels of QC 3 times a day.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Root cause analysis should be performed.</a:t>
            </a:r>
            <a:endParaRPr lang="en-IN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Limitations of sigma approach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CV% is derived after exclusion of QC violating 13s or more. 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656</Words>
  <Application>Microsoft Office PowerPoint</Application>
  <PresentationFormat>B4 (ISO) Paper (250x353 mm)</PresentationFormat>
  <Paragraphs>280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Objectives</vt:lpstr>
      <vt:lpstr>What is six sigma?</vt:lpstr>
      <vt:lpstr>What is six sigma?</vt:lpstr>
      <vt:lpstr> Methodology</vt:lpstr>
      <vt:lpstr> Table 1:Average Bias, Average CV% &amp; sigma metrics calculated  for march 2023  </vt:lpstr>
      <vt:lpstr> Table 1:Average Bias, Average CV% &amp; sigma metrics calculated  for may 2023  </vt:lpstr>
      <vt:lpstr>Selection of Westgard rule based on Sigma value</vt:lpstr>
      <vt:lpstr>Limitations of sigma approach </vt:lpstr>
      <vt:lpstr>Assuring Good Laboratory Practices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Power</dc:creator>
  <cp:lastModifiedBy>Power</cp:lastModifiedBy>
  <cp:revision>78</cp:revision>
  <dcterms:created xsi:type="dcterms:W3CDTF">2006-08-16T00:00:00Z</dcterms:created>
  <dcterms:modified xsi:type="dcterms:W3CDTF">2023-06-11T10:50:39Z</dcterms:modified>
</cp:coreProperties>
</file>