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70" r:id="rId4"/>
    <p:sldId id="258" r:id="rId5"/>
    <p:sldId id="271" r:id="rId6"/>
    <p:sldId id="266" r:id="rId7"/>
    <p:sldId id="267" r:id="rId8"/>
    <p:sldId id="268" r:id="rId9"/>
    <p:sldId id="272" r:id="rId10"/>
    <p:sldId id="263" r:id="rId11"/>
    <p:sldId id="273" r:id="rId12"/>
    <p:sldId id="27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DB572-AF53-FCD6-3B1D-DE34470D6B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1B248B-03B1-F0D2-760C-5EDB05C4D3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0ECD73-CD79-9ABE-4D59-F0FC57D7F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3CAD-FC01-4DF1-8B16-1FA499451091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3E543F-8962-06FB-F58A-8E281C240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199A97-CF1B-5395-D81F-693FB41E3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06B41-6B3A-402B-B578-A8F0ABE6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448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F0008-7609-0C40-F692-DA2E703BE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940464-1778-FFF2-7915-F58895A451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33F8C-763F-0358-30E2-174C472D2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3CAD-FC01-4DF1-8B16-1FA499451091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BDDD0-01CA-FC5D-39E4-948A21003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E26B1-DC97-6972-98B6-5BE5C9D38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06B41-6B3A-402B-B578-A8F0ABE6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327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DC2BC9-86FD-D091-9675-CCA09FBC42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E41471-F6DC-1AF5-347B-A74245611A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660D4-F435-EC56-AD44-208CF285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3CAD-FC01-4DF1-8B16-1FA499451091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C02BB2-14F6-E19C-4BE9-2DF57E5BC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BB025-A988-AFBF-3BF0-C4B448189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06B41-6B3A-402B-B578-A8F0ABE6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90E46-1184-7329-C7FB-532C6B9D4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33FEE-C6DB-641B-56CF-DE47120C5B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D50AB4-3360-1906-B0C6-504335C39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3CAD-FC01-4DF1-8B16-1FA499451091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42E08-16F7-95F6-9EC8-980FCA49C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0FBF5-6374-182B-EF78-6019EA8F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06B41-6B3A-402B-B578-A8F0ABE6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925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4B97D-184A-5E5B-1A5F-229D0059F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F78A15-3658-DBEA-EAD2-EAB15D12D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7AA2BB-66C6-8734-9204-BE9DDABD2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3CAD-FC01-4DF1-8B16-1FA499451091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60F146-C70A-C6E7-DBC0-CFE4E7111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642598-FD0A-70E5-D09E-2E0EBC33E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06B41-6B3A-402B-B578-A8F0ABE6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555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61604-7172-F63B-AE38-934BEB450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ABAFB-E59E-1D25-A0D1-3C32D90BBA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7268DC-8E53-3584-5BC0-5DAD79ABE0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638314-8621-D074-7D42-CF3F41BDB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3CAD-FC01-4DF1-8B16-1FA499451091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A3675-9C19-5014-4CCC-6CE6A61B9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F5DB76-FA5D-9285-D0E5-810DA5406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06B41-6B3A-402B-B578-A8F0ABE6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74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E727D-58C3-730B-56AF-B1F2D3D7E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A884EE-00BF-F65B-9DD7-A7B08A456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A79188-C978-ED09-6C73-49556042A5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C26368-F59B-4CE8-C566-8C29D6ACBC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30525E-5CF4-858D-01F2-B3D4767FDA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462801-0612-3F00-F39F-986115F3B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3CAD-FC01-4DF1-8B16-1FA499451091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E77B7F-998A-2EE6-772A-AC9D52976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20A3CA-3CCD-B299-05DB-D3FBDCB48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06B41-6B3A-402B-B578-A8F0ABE6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92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2005A-ECB3-B68E-36C7-CC9269A44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186953-0658-EA2F-9087-E65B55557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3CAD-FC01-4DF1-8B16-1FA499451091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727429-82AC-508B-0FEC-0C34303F3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50AE59-B9B0-2947-11B4-6796CD796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06B41-6B3A-402B-B578-A8F0ABE6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899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FCD688-6087-70B0-B5EE-EB23183A1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3CAD-FC01-4DF1-8B16-1FA499451091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D468EE-F770-B776-9CE1-0309A20AB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63FC2C-C373-EB9F-75C1-F11CD9248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06B41-6B3A-402B-B578-A8F0ABE6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807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B9420-8306-DA43-FEE0-67AFE8CDF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09443-E787-F20C-523F-4E0557EF3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69B63-30E4-A5BE-DAC9-FAB25E198D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44163A-7E90-7D26-27DF-820EA17A3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3CAD-FC01-4DF1-8B16-1FA499451091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38FB88-39E4-21A6-E748-BF32C1E31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126B36-E2E3-C35B-E6ED-A77050C5E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06B41-6B3A-402B-B578-A8F0ABE6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0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CEB80-24B3-1530-879B-4F7DB5A4D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01CC0A-02D7-DF76-E7B2-87520FAA2F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8A32A-C529-3396-485E-3CE0D1DB45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CC6623-90D2-5017-60AE-C28655DBA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33CAD-FC01-4DF1-8B16-1FA499451091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0512AA-BB53-7EC6-4940-0AFA3E4CB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FB2052-DE70-E6CF-E8C5-EEE24E629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06B41-6B3A-402B-B578-A8F0ABE6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922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3DD618-E8E2-8AEA-887D-BD008C9BC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E0AB7F-36F2-F27E-8830-C3161CDFD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817F2E-EA9C-EB31-8402-02B2CCBCE9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E33CAD-FC01-4DF1-8B16-1FA499451091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6C705-ADE5-882D-8276-A087B932C6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27C3F0-46C0-F1CA-9EE8-EFE9408366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06B41-6B3A-402B-B578-A8F0ABE617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052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20A7-C887-E3F6-93DB-37959D52F6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Lipoprotein (a)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2BB48D-3C04-F9C5-1913-200140DF1D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Dr Janki Sonagra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Biochemistry Resident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GMC Bhavnagar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3046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A5B76-856D-0A33-7BCF-CED780027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843895-26F0-2EB2-CD94-6A9E7FF23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Role of Lp(a) in promotion of atherogenesis">
            <a:extLst>
              <a:ext uri="{FF2B5EF4-FFF2-40B4-BE49-F238E27FC236}">
                <a16:creationId xmlns:a16="http://schemas.microsoft.com/office/drawing/2014/main" id="{A0BDEC7F-5E51-0F46-133E-2C6176335B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29" y="365125"/>
            <a:ext cx="10765971" cy="60139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5376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616E4-0877-12A8-D1EE-59C92EFBA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Questions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F87D6-16C7-3E1C-238B-D3ADA9DF8A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Apolipoprotein classification and their Functions</a:t>
            </a:r>
          </a:p>
          <a:p>
            <a:r>
              <a:rPr lang="en-IN" dirty="0"/>
              <a:t>Chylomicron metabolism</a:t>
            </a:r>
          </a:p>
          <a:p>
            <a:r>
              <a:rPr lang="en-IN" dirty="0"/>
              <a:t>Reverse cholesterol transport</a:t>
            </a:r>
          </a:p>
          <a:p>
            <a:r>
              <a:rPr lang="en-IN" dirty="0"/>
              <a:t>LDL metabolism</a:t>
            </a:r>
          </a:p>
          <a:p>
            <a:r>
              <a:rPr lang="en-IN" dirty="0"/>
              <a:t>Functions of Lipoproteins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51644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5EA5A-A48C-5387-DEC9-15FA6F9A4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65125"/>
            <a:ext cx="10896600" cy="1325563"/>
          </a:xfrm>
        </p:spPr>
        <p:txBody>
          <a:bodyPr>
            <a:normAutofit/>
          </a:bodyPr>
          <a:lstStyle/>
          <a:p>
            <a:r>
              <a:rPr lang="en-IN" sz="4000" dirty="0"/>
              <a:t>Questions to read for exam from molecular biology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4747D-76B6-8870-D1F1-B6C55BA19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Genetic code</a:t>
            </a:r>
          </a:p>
          <a:p>
            <a:r>
              <a:rPr lang="en-IN" dirty="0"/>
              <a:t>Types and structure of DNA and RNAs</a:t>
            </a:r>
          </a:p>
          <a:p>
            <a:r>
              <a:rPr lang="en-IN" dirty="0"/>
              <a:t>Transcription and Post transcriptional Modification</a:t>
            </a:r>
          </a:p>
          <a:p>
            <a:r>
              <a:rPr lang="en-IN" dirty="0"/>
              <a:t>Translation and Post translational modification</a:t>
            </a:r>
          </a:p>
          <a:p>
            <a:r>
              <a:rPr lang="en-IN" dirty="0"/>
              <a:t> Molecular Biotechnology</a:t>
            </a:r>
          </a:p>
          <a:p>
            <a:r>
              <a:rPr lang="en-IN" dirty="0"/>
              <a:t>regulation of Gene expression</a:t>
            </a:r>
          </a:p>
          <a:p>
            <a:r>
              <a:rPr lang="en-IN" dirty="0"/>
              <a:t>Nucleotide Metabolism: Salvage pathway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23801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CC0B7-EDD5-5D2C-AF87-EAA5C313E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Lipoprotein(a) – Little Rascal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847A8-59EA-55C7-A07A-68C07A830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3200" dirty="0">
                <a:latin typeface="Arial" panose="020B0604020202020204" pitchFamily="34" charset="0"/>
                <a:cs typeface="Arial" panose="020B0604020202020204" pitchFamily="34" charset="0"/>
              </a:rPr>
              <a:t>“a” in small letters, highly atherogenic </a:t>
            </a:r>
          </a:p>
          <a:p>
            <a:pPr marL="0" indent="0">
              <a:buNone/>
            </a:pPr>
            <a:r>
              <a:rPr lang="en-IN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- correlated with heart attacks in the younger age group.</a:t>
            </a:r>
          </a:p>
          <a:p>
            <a:r>
              <a:rPr lang="en-IN" sz="3200" dirty="0">
                <a:latin typeface="Arial" panose="020B0604020202020204" pitchFamily="34" charset="0"/>
                <a:cs typeface="Arial" panose="020B0604020202020204" pitchFamily="34" charset="0"/>
              </a:rPr>
              <a:t> attached to apo B-100 by a disulfide bond.</a:t>
            </a:r>
          </a:p>
          <a:p>
            <a:endParaRPr lang="en-IN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129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CC0B7-EDD5-5D2C-AF87-EAA5C313E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Introduction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847A8-59EA-55C7-A07A-68C07A830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695950" cy="4351338"/>
          </a:xfrm>
        </p:spPr>
        <p:txBody>
          <a:bodyPr/>
          <a:lstStyle/>
          <a:p>
            <a:r>
              <a:rPr lang="en-US" sz="3200" dirty="0" err="1"/>
              <a:t>Lp</a:t>
            </a:r>
            <a:r>
              <a:rPr lang="en-US" sz="3200" dirty="0"/>
              <a:t>(a) is a low-density lipoprotein (LDL)-like molecule</a:t>
            </a:r>
          </a:p>
          <a:p>
            <a:r>
              <a:rPr lang="en-IN" sz="3200" dirty="0">
                <a:latin typeface="Arial" panose="020B0604020202020204" pitchFamily="34" charset="0"/>
                <a:cs typeface="Arial" panose="020B0604020202020204" pitchFamily="34" charset="0"/>
              </a:rPr>
              <a:t>“a” in small letters, highly atherogenic </a:t>
            </a:r>
          </a:p>
          <a:p>
            <a:pPr lvl="1"/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correlated with heart attacks in the younger age group.</a:t>
            </a:r>
          </a:p>
          <a:p>
            <a:r>
              <a:rPr lang="en-IN" sz="3200" dirty="0">
                <a:latin typeface="Arial" panose="020B0604020202020204" pitchFamily="34" charset="0"/>
                <a:cs typeface="Arial" panose="020B0604020202020204" pitchFamily="34" charset="0"/>
              </a:rPr>
              <a:t> Little Rascal</a:t>
            </a:r>
          </a:p>
          <a:p>
            <a:endParaRPr lang="en-US" dirty="0"/>
          </a:p>
        </p:txBody>
      </p:sp>
      <p:pic>
        <p:nvPicPr>
          <p:cNvPr id="3074" name="Picture 2" descr="Diagram of a diagram of a cell&#10;&#10;AI-generated content may be incorrect.">
            <a:extLst>
              <a:ext uri="{FF2B5EF4-FFF2-40B4-BE49-F238E27FC236}">
                <a16:creationId xmlns:a16="http://schemas.microsoft.com/office/drawing/2014/main" id="{401F553E-EF56-71F4-958B-8F88E7BF0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48425" y="599123"/>
            <a:ext cx="5368671" cy="557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749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B4794-B9C5-BB86-A301-1D4DB182D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4657" y="365125"/>
            <a:ext cx="9644514" cy="1049789"/>
          </a:xfrm>
        </p:spPr>
        <p:txBody>
          <a:bodyPr/>
          <a:lstStyle/>
          <a:p>
            <a:r>
              <a:rPr lang="en-IN" dirty="0"/>
              <a:t>Structure of LDL and </a:t>
            </a:r>
            <a:r>
              <a:rPr lang="en-IN" dirty="0" err="1"/>
              <a:t>Lp</a:t>
            </a:r>
            <a:r>
              <a:rPr lang="en-IN" dirty="0"/>
              <a:t>(a)</a:t>
            </a:r>
          </a:p>
        </p:txBody>
      </p:sp>
      <p:pic>
        <p:nvPicPr>
          <p:cNvPr id="10" name="Content Placeholder 9" descr="A diagram of a cell&#10;&#10;AI-generated content may be incorrect.">
            <a:extLst>
              <a:ext uri="{FF2B5EF4-FFF2-40B4-BE49-F238E27FC236}">
                <a16:creationId xmlns:a16="http://schemas.microsoft.com/office/drawing/2014/main" id="{C906CE81-8232-5918-3A21-3747516AF8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092" y="1718746"/>
            <a:ext cx="9769643" cy="4774129"/>
          </a:xfrm>
        </p:spPr>
      </p:pic>
    </p:spTree>
    <p:extLst>
      <p:ext uri="{BB962C8B-B14F-4D97-AF65-F5344CB8AC3E}">
        <p14:creationId xmlns:p14="http://schemas.microsoft.com/office/powerpoint/2010/main" val="3581560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D8F50-27B9-4729-9F3F-F9994F59A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Apolipoprotein(a) Structure and Function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28E7CB-F746-E125-105E-87366118A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97050"/>
            <a:ext cx="10515600" cy="4351338"/>
          </a:xfrm>
        </p:spPr>
        <p:txBody>
          <a:bodyPr/>
          <a:lstStyle/>
          <a:p>
            <a:r>
              <a:rPr lang="en-US" dirty="0"/>
              <a:t>The pathophysiological function of </a:t>
            </a:r>
            <a:r>
              <a:rPr lang="en-US" dirty="0" err="1"/>
              <a:t>Lp</a:t>
            </a:r>
            <a:r>
              <a:rPr lang="en-US" dirty="0"/>
              <a:t>(a) is mainly attributed to the presence of its </a:t>
            </a:r>
            <a:r>
              <a:rPr lang="en-IN" dirty="0"/>
              <a:t>apo(a) subunit</a:t>
            </a:r>
          </a:p>
          <a:p>
            <a:r>
              <a:rPr lang="en-IN" dirty="0"/>
              <a:t>glycoprotein</a:t>
            </a:r>
          </a:p>
          <a:p>
            <a:r>
              <a:rPr lang="en-IN" dirty="0"/>
              <a:t>Synthesized in Liver</a:t>
            </a:r>
          </a:p>
          <a:p>
            <a:r>
              <a:rPr lang="en-IN" dirty="0"/>
              <a:t>Also in </a:t>
            </a:r>
            <a:r>
              <a:rPr lang="en-US" dirty="0"/>
              <a:t>testes, brain, lung and adrenal and </a:t>
            </a:r>
            <a:r>
              <a:rPr lang="en-IN" dirty="0"/>
              <a:t>pituitary glands</a:t>
            </a:r>
          </a:p>
          <a:p>
            <a:r>
              <a:rPr lang="en-US" dirty="0"/>
              <a:t>attached to the apoB-100 by a single disulfide bond</a:t>
            </a:r>
          </a:p>
          <a:p>
            <a:r>
              <a:rPr lang="en-US" dirty="0"/>
              <a:t>Structure is a similar overall with a structure to plasminogen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24690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181CB-8E68-DFFA-7028-66ECD0AA6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4257" y="658178"/>
            <a:ext cx="9231086" cy="735193"/>
          </a:xfrm>
        </p:spPr>
        <p:txBody>
          <a:bodyPr>
            <a:normAutofit fontScale="90000"/>
          </a:bodyPr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Lipoprotein(a) – Myocardial infarction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C7EA4A-5360-A535-B3E8-F8FF3270CB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486275"/>
          </a:xfrm>
        </p:spPr>
        <p:txBody>
          <a:bodyPr>
            <a:normAutofit/>
          </a:bodyPr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Lipoprotein (a) has significant homology with </a:t>
            </a:r>
            <a:r>
              <a:rPr lang="en-IN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Plasminogen.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 , LP(a) 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competitively inhibit the binding of plasminogen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its receptor on endothelial cells,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 well as to its binding sites on fibrinogen and fibrin.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leads to reduced surface-dependent activation of plasminogen to plasmin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normal function of plasmin - degrade the fibrin clot,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Therefore, high plasma concentrations of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(a) may represent a source of antifibrinolytic activity.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576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1267-545B-4364-1874-7AB281C47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Lipoprotein(a) – Myocardial infarction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02ECA-9E17-4E5D-8582-9720501F6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(a) has been shown to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inhibit the release of tissue plasminogen activator (t-PA)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from endothelial cells.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Reduced release of the enzyme (t-PA) that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converts plasminogen to plasmin and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interference with plasminogen binding to fibrin clots</a:t>
            </a:r>
          </a:p>
          <a:p>
            <a:pPr marL="0" indent="0">
              <a:buNone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So,Lp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(a) can exert a </a:t>
            </a:r>
            <a:r>
              <a:rPr lang="en-US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significant negative effect on the ability to dissolve blood clots.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481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8F281-A445-6466-37F0-57D44A594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Lipoprotein(a) – Myocardial infarction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90704-51C8-4D2F-3422-1D41186B7C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(a) stimulates the </a:t>
            </a: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of plasminogen activator inhibitor-1 (PAI-1)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leading to </a:t>
            </a:r>
            <a:r>
              <a:rPr lang="en-US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reduced ability of t-PA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to activate the process of clot dissolution.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Increased production of PAI-1 also leads to </a:t>
            </a:r>
            <a:r>
              <a:rPr lang="en-US" sz="3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enhanced proinflammatory events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via activation of monocyte adhesion to the vessel wall.</a:t>
            </a:r>
          </a:p>
          <a:p>
            <a:r>
              <a:rPr lang="en-IN" sz="3200" dirty="0">
                <a:latin typeface="Arial" panose="020B0604020202020204" pitchFamily="34" charset="0"/>
                <a:cs typeface="Arial" panose="020B0604020202020204" pitchFamily="34" charset="0"/>
              </a:rPr>
              <a:t>This leads to </a:t>
            </a:r>
            <a:r>
              <a:rPr lang="en-IN" sz="32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unopposed intravascular thrombosis </a:t>
            </a:r>
            <a:r>
              <a:rPr lang="en-IN" sz="3200" dirty="0">
                <a:latin typeface="Arial" panose="020B0604020202020204" pitchFamily="34" charset="0"/>
                <a:cs typeface="Arial" panose="020B0604020202020204" pitchFamily="34" charset="0"/>
              </a:rPr>
              <a:t>leading to myocardial infarction.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194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BF2DB-7AB5-0CA8-91D1-5A761D701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Function of plasminogen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F48E6-E70C-5736-A4A9-5655D52FC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EE44CB6-C432-1D8E-CFDF-6CB208E62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885" y="1960562"/>
            <a:ext cx="1029822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9043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439</Words>
  <Application>Microsoft Office PowerPoint</Application>
  <PresentationFormat>Widescreen</PresentationFormat>
  <Paragraphs>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 Theme</vt:lpstr>
      <vt:lpstr>Lipoprotein (a)</vt:lpstr>
      <vt:lpstr>Lipoprotein(a) – Little Rascal</vt:lpstr>
      <vt:lpstr>Introduction</vt:lpstr>
      <vt:lpstr>Structure of LDL and Lp(a)</vt:lpstr>
      <vt:lpstr>Apolipoprotein(a) Structure and Function</vt:lpstr>
      <vt:lpstr>Lipoprotein(a) – Myocardial infarction</vt:lpstr>
      <vt:lpstr>Lipoprotein(a) – Myocardial infarction</vt:lpstr>
      <vt:lpstr>Lipoprotein(a) – Myocardial infarction</vt:lpstr>
      <vt:lpstr>Function of plasminogen</vt:lpstr>
      <vt:lpstr>PowerPoint Presentation</vt:lpstr>
      <vt:lpstr>Questions </vt:lpstr>
      <vt:lpstr>Questions to read for exam from molecular biology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janki sonagra</dc:creator>
  <cp:lastModifiedBy>STGH BIO 1</cp:lastModifiedBy>
  <cp:revision>10</cp:revision>
  <dcterms:created xsi:type="dcterms:W3CDTF">2026-03-01T12:50:35Z</dcterms:created>
  <dcterms:modified xsi:type="dcterms:W3CDTF">2026-06-08T10:37:55Z</dcterms:modified>
</cp:coreProperties>
</file>