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A8F70-29C2-7CAB-D11A-182964595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B3ACBD-B03D-282B-4F26-D0E2CED48D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CC974-5B53-3D30-422E-F1F8BBBCB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48A11D-5834-05C0-86C2-5899A93DA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3489A7-80F9-D2AB-8CC0-3F48F4687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45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49E5A-DF5E-8F89-7DFE-37A18D583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F2DE86-AB05-1E92-C40F-1E26514F8B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7F3CA-DE8A-6881-AC26-D492CA0926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425EFC-649B-DEB3-B42E-2A35187A5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E29BAF-03B0-E92E-ECC3-A59B54BB9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65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4BA3BB-CFD0-D230-760B-12CDF39506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EAF9A-25B8-5365-8DFC-016633DF6A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8041C2-2955-A6B9-DA9E-1ECB5296B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515CCF-2E48-8D2D-C579-4F2500864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4BEBB-0673-3D74-4C7D-02EF5960E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219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24D11-A0E4-99B7-EBCC-DE57C9BC6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B2ED1D-4B81-5580-C944-6D67489F9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087B46-407A-DF51-F232-9A8C5315E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5FA845-39B3-A95B-F105-EF4A6F86D1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0C91A-7156-4C58-79D4-5F965282B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21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7EF27-9D19-099E-A8CF-36C475A24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5A340C-983D-1797-EB19-36694C5954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DB5A6-0CDA-34D4-FEBC-E8A54C9E6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396F7-38C9-A3B3-9E1E-2262378D7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1397C5-D04D-E8C3-E1FE-9F4D5528E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79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B3768A-2005-56BF-6C99-445D9F17C9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3C66E-CFBD-8B78-748E-ECB0804898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041352-208F-F6CE-919C-128089301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0649FB-DDEC-C8FD-804C-D5F9C3B57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04F08F-21D0-BCC9-EF87-4190AA5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F35F1F-6096-D97C-099E-5279FABF1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00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57269-1C45-8312-FCDD-372C4315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CFBE27-8097-330F-A08F-847B816B44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7D7EEB-06F8-1602-31A1-D4C798BA2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5F8704-4CFD-0B1E-4E9F-236DDC590D1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3D1093D-9604-334C-ACAC-DB6D26BC5F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EB81EC-FD5E-5E9C-45C0-DAB88DB2D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46EC95-0B87-0893-5531-488738972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A48D68-D55A-2C0A-BDA6-31FFAFF21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536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E25AE-0541-D19D-9B80-BB6033A4F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AF01E1-751E-51A4-4406-ABDCE36CA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5F8BE9-B3A1-C4BE-1233-1AF98AF8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1FE302F-75B6-567C-70B4-13866E60C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049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873DC5-AC08-BA83-F3E2-6CA9B08A9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7D531C-92EA-C44F-1CDF-0A1811FEF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248E46-D0CF-F72A-931D-E5AAAEA5F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41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F27A6-6EEA-E3F3-EEB8-F97B04D69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F1FFE-1B7E-3D01-A8C6-397E9A028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ABD542-5B7F-E5EE-FAA4-03253842D7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F860B3-C05B-0FD7-1780-C9A463360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4CA6C-F49D-9D8F-D367-83FB0F4C6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F1A18B-2B54-DC01-16F8-D9E9312062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58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1BF35-1209-81A9-9B82-DD42804D4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F116BF-3B17-921C-3E4A-21D02D79DE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973368-73CA-EA11-AE13-53BAA82F2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A4E7A-1B74-09ED-C438-76FDC15A8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981904-9845-4776-FC4B-0F1DE8B24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D5D75F-3D64-F0EC-AC7B-00C22ABD3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8760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BD3DE79-22C1-17D8-2257-16E40B44E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847BA-CE4A-EE6F-2393-0E6BB8348E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92B4D-FFC1-538A-04B2-48492E548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57571E-C27E-4748-98D7-5A8524A9F1B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EBF46-F2CA-D566-45BF-744C785F0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61C00-F87B-A1CC-0CF6-BC40282D9B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96B51-E503-4D9D-9EEB-36C1C77B94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87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2B0DB-2622-8DC8-D8DD-52CC93DDBF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400" dirty="0">
                <a:latin typeface="Arial" panose="020B0604020202020204" pitchFamily="34" charset="0"/>
                <a:cs typeface="Arial" panose="020B0604020202020204" pitchFamily="34" charset="0"/>
              </a:rPr>
              <a:t>Risk factors for Atherosclerosis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19E09-E17E-11F6-B519-EFDDAE5830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Dr Janki Sonagra</a:t>
            </a:r>
          </a:p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Biochemistry Resident</a:t>
            </a:r>
          </a:p>
          <a:p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GMC Bhavnagar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056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5FF3-5B8F-1E65-F05D-02EBAF6B0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8)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Cigarette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2AFC39-4C8D-12CC-AF31-3DDFB96D70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656"/>
            <a:ext cx="10515600" cy="5138057"/>
          </a:xfrm>
        </p:spPr>
        <p:txBody>
          <a:bodyPr>
            <a:normAutofit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Most important modifiable risk factor for CAD.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The Risk from Smoking is dose – dependent;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Depends on the duration when started  ,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and the number of Cigarettes smoked per day.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Smoking enhances    : Oxidation of LDL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: increase aggregation and adhesion of Platelets.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Nicotine cause    : Lipolysis &amp; transient Constriction of coronary &amp;       Carotid Arteries.         </a:t>
            </a:r>
          </a:p>
        </p:txBody>
      </p:sp>
    </p:spTree>
    <p:extLst>
      <p:ext uri="{BB962C8B-B14F-4D97-AF65-F5344CB8AC3E}">
        <p14:creationId xmlns:p14="http://schemas.microsoft.com/office/powerpoint/2010/main" val="37114177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AEDD6-4998-ED16-0CEC-F5C8EC2C4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9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) Diabetes Mellitus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70416-B304-D889-2F9C-EF6B7853C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In Diabetes, </a:t>
            </a:r>
          </a:p>
          <a:p>
            <a:pPr marL="0" indent="0">
              <a:buNone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</a:p>
          <a:p>
            <a:pPr marL="0" indent="0">
              <a:buNone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Increase blood glucose level</a:t>
            </a:r>
          </a:p>
          <a:p>
            <a:pPr marL="0" indent="0">
              <a:buNone/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Glucose binds non enzymatically to body proteins( blood vessels) &amp; lipids &amp; nerve </a:t>
            </a:r>
            <a:r>
              <a:rPr lang="en-IN" sz="2000" dirty="0" err="1">
                <a:latin typeface="Arial" panose="020B0604020202020204" pitchFamily="34" charset="0"/>
                <a:cs typeface="Arial" panose="020B0604020202020204" pitchFamily="34" charset="0"/>
              </a:rPr>
              <a:t>fibers</a:t>
            </a: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Protein structure get altered</a:t>
            </a:r>
          </a:p>
          <a:p>
            <a:pPr marL="0" indent="0">
              <a:buNone/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IN" sz="2000" dirty="0">
                <a:latin typeface="Arial" panose="020B0604020202020204" pitchFamily="34" charset="0"/>
                <a:cs typeface="Arial" panose="020B0604020202020204" pitchFamily="34" charset="0"/>
              </a:rPr>
              <a:t>Oxidation &amp; Free Radicals mediated injury of endothelial cells.</a:t>
            </a:r>
          </a:p>
          <a:p>
            <a:pPr marL="0" indent="0">
              <a:buNone/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E8A6BBD0-4861-1374-C037-5162832CC125}"/>
              </a:ext>
            </a:extLst>
          </p:cNvPr>
          <p:cNvSpPr/>
          <p:nvPr/>
        </p:nvSpPr>
        <p:spPr>
          <a:xfrm>
            <a:off x="1724025" y="2171700"/>
            <a:ext cx="180975" cy="40957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D8AF7A29-29BB-F66E-CA8B-B52CA5AABD9A}"/>
              </a:ext>
            </a:extLst>
          </p:cNvPr>
          <p:cNvSpPr/>
          <p:nvPr/>
        </p:nvSpPr>
        <p:spPr>
          <a:xfrm>
            <a:off x="1619535" y="2969419"/>
            <a:ext cx="423291" cy="5536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887A4849-E22A-8D64-FA67-42AD55A88031}"/>
              </a:ext>
            </a:extLst>
          </p:cNvPr>
          <p:cNvSpPr/>
          <p:nvPr/>
        </p:nvSpPr>
        <p:spPr>
          <a:xfrm>
            <a:off x="1657349" y="3798292"/>
            <a:ext cx="314326" cy="519907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C15F4C24-638A-BD73-8403-28DD2892B2C2}"/>
              </a:ext>
            </a:extLst>
          </p:cNvPr>
          <p:cNvSpPr/>
          <p:nvPr/>
        </p:nvSpPr>
        <p:spPr>
          <a:xfrm>
            <a:off x="1590674" y="4588669"/>
            <a:ext cx="314326" cy="7453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4369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786A6E-7DD4-FE41-B312-2DB30B5C5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10)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Hypertension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99BF9F-623C-044F-8F41-CBA48FB997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Systolic blood Pressure  &gt; 160 mm of Hg  : increase risk of CAD.</a:t>
            </a: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An Increase in 10 mm of BP   : Reduced life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expentancy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by 10 years.</a:t>
            </a: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An increase of 5 mm Hg of Diastolic  Pressure : 34% increases Stroke Risk.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741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ACFD8-7A8E-929F-72D5-7F41E049D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11)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Obesity &amp; Sedentary Lifestyle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16C0B-6545-5DBD-106D-122AE2507B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42732"/>
          </a:xfrm>
        </p:spPr>
        <p:txBody>
          <a:bodyPr>
            <a:normAutofit fontScale="92500" lnSpcReduction="10000"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Obesity is associated with increased Cardiovascular risk.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Obesity cause       : Glucose intolerance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: Insulin Resistance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: Hypertension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: Dyslipidaemia.</a:t>
            </a: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A person is overweight, BMI exceeds 25 – 29.9 kg/m2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obese, BMI exceeds  =&gt;30 kg/m2 .</a:t>
            </a: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Apple type ( Truncal Obesity) more prone to get MI.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35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6749D-7BAB-8AD2-D308-CEFE8293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High Sensitivity C-reactive protein(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hs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-CRP)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DBC88A-1623-92CE-EDF6-35562D5B4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Autofit/>
          </a:bodyPr>
          <a:lstStyle/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CRP is Synthesized by liver in response to IL-6 released by macrophages and adipocytes.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CRP level is increased :  in a wide range of acute and chronic inflammatory conditions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      such as bacterial /viral/fungal infections,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      rheumatic and other inflammatory disease 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      malignancy ,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      tissue injury and necrosis.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CRP rises within two hours of the inflammation and peaks at 48 hours.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 The reference level in a healthy person is </a:t>
            </a:r>
            <a:r>
              <a:rPr lang="en-IN" sz="2400" b="1" dirty="0">
                <a:latin typeface="Arial" panose="020B0604020202020204" pitchFamily="34" charset="0"/>
                <a:cs typeface="Arial" panose="020B0604020202020204" pitchFamily="34" charset="0"/>
              </a:rPr>
              <a:t>lower than 10mg/L.</a:t>
            </a:r>
          </a:p>
          <a:p>
            <a:r>
              <a:rPr lang="en-IN" sz="2400" dirty="0">
                <a:latin typeface="Arial" panose="020B0604020202020204" pitchFamily="34" charset="0"/>
                <a:cs typeface="Arial" panose="020B0604020202020204" pitchFamily="34" charset="0"/>
              </a:rPr>
              <a:t>CRP binds to LDL, activates complement , resulting in plaque formation.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064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07018-423F-4189-0BE9-33B6E54ED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Lipoprotein-associated Phospholipase A2(LpPLA2)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95BE17-69A4-981A-4AFB-69207EE3D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It is also known as platelet – activating factor acetyl hydrolase(PAF-AH).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Enzyme produced by macrophages ,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     hydrolyses oxidized phospholipids in LDL.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LpPLA2 expressed in the diseased vessel &amp; marker for Plaque instability.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It’s levels are positively correlated with an increased risk of CHD &amp; Stroke.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The Normal range for LpPLA2 is less than 200ng/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mL.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0636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EFCE2-A0E4-3C13-6F7D-823E38944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1)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Which of the following risk factor increases the atherosclerosis?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81E0B2-A6BB-BAAD-84E1-85317D632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lphaL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Increases the HDL</a:t>
            </a:r>
          </a:p>
          <a:p>
            <a:pPr marL="514350" indent="-514350">
              <a:buAutoNum type="alphaL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Decreases the LDL</a:t>
            </a:r>
          </a:p>
          <a:p>
            <a:pPr marL="514350" indent="-514350">
              <a:buAutoNum type="alphaLcParenR"/>
            </a:pPr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Increases the non HDL Cholesterol</a:t>
            </a:r>
          </a:p>
          <a:p>
            <a:pPr marL="514350" indent="-514350">
              <a:buAutoNum type="alphaLcParenR"/>
            </a:pPr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None of the above</a:t>
            </a:r>
          </a:p>
        </p:txBody>
      </p:sp>
    </p:spTree>
    <p:extLst>
      <p:ext uri="{BB962C8B-B14F-4D97-AF65-F5344CB8AC3E}">
        <p14:creationId xmlns:p14="http://schemas.microsoft.com/office/powerpoint/2010/main" val="3054170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0142EF-EA3F-5B37-11FE-A41E9DAC2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Which of the following is not a risk factor for atherosclerosis?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7BEDE-A329-AFEE-D4A9-76DAE2244E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Diabetes Mellitus</a:t>
            </a:r>
          </a:p>
          <a:p>
            <a:pPr marL="514350" indent="-514350">
              <a:buAutoNum type="alphaL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Hypertension</a:t>
            </a:r>
          </a:p>
          <a:p>
            <a:pPr marL="514350" indent="-514350">
              <a:buAutoNum type="alphaLcParenR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Obesity </a:t>
            </a:r>
          </a:p>
          <a:p>
            <a:pPr marL="514350" indent="-514350">
              <a:buAutoNum type="alphaLcParenR"/>
            </a:pPr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High Sensitivity C-reactive protein(</a:t>
            </a:r>
            <a:r>
              <a:rPr lang="en-IN" sz="3600" dirty="0" err="1">
                <a:latin typeface="Arial" panose="020B0604020202020204" pitchFamily="34" charset="0"/>
                <a:cs typeface="Arial" panose="020B0604020202020204" pitchFamily="34" charset="0"/>
              </a:rPr>
              <a:t>hs</a:t>
            </a:r>
            <a:r>
              <a:rPr lang="en-IN" sz="3600" dirty="0">
                <a:latin typeface="Arial" panose="020B0604020202020204" pitchFamily="34" charset="0"/>
                <a:cs typeface="Arial" panose="020B0604020202020204" pitchFamily="34" charset="0"/>
              </a:rPr>
              <a:t>-CRP)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45245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6F9EB-1C17-ECCE-F0E3-20FB359FE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3)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Which of the following risk factor decreases the atherosclerosis? </a:t>
            </a: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9E2CD-C4C0-FB25-C4DA-F06DE047C7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en-US" dirty="0"/>
              <a:t>Decreases the Triglycerides</a:t>
            </a:r>
          </a:p>
          <a:p>
            <a:pPr marL="514350" indent="-514350">
              <a:buAutoNum type="alphaLcParenR"/>
            </a:pPr>
            <a:r>
              <a:rPr lang="en-US" dirty="0"/>
              <a:t>Obesity</a:t>
            </a:r>
          </a:p>
          <a:p>
            <a:pPr marL="514350" indent="-514350">
              <a:buAutoNum type="alphaLcParenR"/>
            </a:pPr>
            <a:r>
              <a:rPr lang="en-US" dirty="0"/>
              <a:t>Smoking</a:t>
            </a:r>
          </a:p>
          <a:p>
            <a:pPr marL="0" indent="0">
              <a:buNone/>
            </a:pPr>
            <a:r>
              <a:rPr lang="en-US" dirty="0"/>
              <a:t>d</a:t>
            </a:r>
            <a:r>
              <a:rPr lang="en-US"/>
              <a:t>)  Cigarette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59068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6F83CE-5679-F312-F67A-D99C5A943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AA84A387-E795-98D0-2622-8D5F40B329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342" y="157842"/>
            <a:ext cx="8900437" cy="654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384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2000E-C70C-D02E-DE5C-669C2B2976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1)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Serum Cholesterol Level</a:t>
            </a:r>
            <a:r>
              <a:rPr lang="en-IN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DA2A5E-5F00-7EB3-8A3A-1AF8C7D6D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 Healthy persons, cholesterol level : 150 to 200 mg/ dl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Life style changes, cholesterol level : 200 to 240 mg/dl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Females during reproductive age have a lower level of Cholesterol, which affords protection against atherosclerosis.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( in liver, oestrogen increases the synthesis of APO A-1)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303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8092F-4981-F753-B3E3-151E96A3F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2) LDL Cholesterol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0D338-86D6-11C7-A8DD-B633DA7FD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An elevated LDL Cholesterol is a primary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riskfactor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for CHD.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Under 130 mg/dL    : Desirable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Between 130- 159    : Borderline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Above 160 mg/dL      : Definite risk.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Hence LDL Cholesterol Considered as </a:t>
            </a:r>
            <a:r>
              <a:rPr lang="en-IN" b="1" dirty="0">
                <a:latin typeface="Arial" panose="020B0604020202020204" pitchFamily="34" charset="0"/>
                <a:cs typeface="Arial" panose="020B0604020202020204" pitchFamily="34" charset="0"/>
              </a:rPr>
              <a:t>Bad Cholesterol.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08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003E2-5681-6361-EE60-D74651AB8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3)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HDL Cholesterol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51B98-8361-6CAF-E3B2-6AF771C8D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Above 50 mg/dL in females,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       40 mg/dL in males protect against heart disease.</a:t>
            </a: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Hence HDL Cholesterol considered as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Good Cholesterol.</a:t>
            </a:r>
          </a:p>
          <a:p>
            <a:pPr marL="0" indent="0">
              <a:buNone/>
            </a:pP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Level below 40 mg/dL increases the risk of CAD</a:t>
            </a: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every 1 mg/dL drop in HDL, the risk of heart disease rises 3%.</a:t>
            </a:r>
          </a:p>
        </p:txBody>
      </p:sp>
    </p:spTree>
    <p:extLst>
      <p:ext uri="{BB962C8B-B14F-4D97-AF65-F5344CB8AC3E}">
        <p14:creationId xmlns:p14="http://schemas.microsoft.com/office/powerpoint/2010/main" val="1879656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B4A58-BF0C-AE07-4091-1E3913010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4)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Apoprotein Levels and Ratios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6861F-2FE8-B644-046A-0B2BCD92A4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Apo A-1 is a measure of HDL Cholesterol,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Apo B measures LDL Cholesterol.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The Ratio of apo B : apo A-1    : 0.4 is very good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The Ratio is                                  : 1.4 has High Risk of CHD.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235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04FB1-C2F6-CDEB-06BC-1B3084222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5)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Lipoprotein (a) [LP (a)]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DC418A-7E1F-6BBC-3F6F-FCBACDDC8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(a) inhibits Fibrinolysis.</a:t>
            </a: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Levels more than 30 mg/dL   : increases the risk 3 times;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When increased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(a) is associated with increased LDL, </a:t>
            </a:r>
          </a:p>
          <a:p>
            <a:pPr marL="0" indent="0">
              <a:buNone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: increases the risk 6 times.</a:t>
            </a:r>
          </a:p>
          <a:p>
            <a:pPr marL="0" indent="0">
              <a:buNone/>
            </a:pPr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Nicotinic acid will reduce serum </a:t>
            </a:r>
            <a:r>
              <a:rPr lang="en-IN" dirty="0" err="1">
                <a:latin typeface="Arial" panose="020B0604020202020204" pitchFamily="34" charset="0"/>
                <a:cs typeface="Arial" panose="020B0604020202020204" pitchFamily="34" charset="0"/>
              </a:rPr>
              <a:t>Lp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(a) level.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1520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E413C-67AE-3D2E-AC63-1A922AC8D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6)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Non-HDL Cholesterol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B03C142-490C-579B-40EE-958F0E8F87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54" y="1534886"/>
            <a:ext cx="9235492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9543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57B17-9F5E-2C37-8D1A-A330A0FA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7) </a:t>
            </a:r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Serum Triacylglycerols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F6BBD-9A35-A7ED-1CDF-BF714E063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The Reference blood level            : 50- 175 mg/dL.</a:t>
            </a:r>
          </a:p>
          <a:p>
            <a:r>
              <a:rPr lang="en-IN" dirty="0">
                <a:latin typeface="Arial" panose="020B0604020202020204" pitchFamily="34" charset="0"/>
                <a:cs typeface="Arial" panose="020B0604020202020204" pitchFamily="34" charset="0"/>
              </a:rPr>
              <a:t>Increase risk of CHD                      : &gt; 175 mg/dL.</a:t>
            </a: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IN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6525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</TotalTime>
  <Words>796</Words>
  <Application>Microsoft Office PowerPoint</Application>
  <PresentationFormat>Widescreen</PresentationFormat>
  <Paragraphs>118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Theme</vt:lpstr>
      <vt:lpstr>Risk factors for Atherosclerosis</vt:lpstr>
      <vt:lpstr>PowerPoint Presentation</vt:lpstr>
      <vt:lpstr>1) Serum Cholesterol Level </vt:lpstr>
      <vt:lpstr>2) LDL Cholesterol</vt:lpstr>
      <vt:lpstr>3) HDL Cholesterol</vt:lpstr>
      <vt:lpstr>4) Apoprotein Levels and Ratios</vt:lpstr>
      <vt:lpstr>5) Lipoprotein (a) [LP (a)]</vt:lpstr>
      <vt:lpstr>6) Non-HDL Cholesterol</vt:lpstr>
      <vt:lpstr>7) Serum Triacylglycerols</vt:lpstr>
      <vt:lpstr>8) Cigarette</vt:lpstr>
      <vt:lpstr>9) Diabetes Mellitus</vt:lpstr>
      <vt:lpstr>10) Hypertension</vt:lpstr>
      <vt:lpstr>11) Obesity &amp; Sedentary Lifestyle</vt:lpstr>
      <vt:lpstr> High Sensitivity C-reactive protein(hs-CRP)</vt:lpstr>
      <vt:lpstr> Lipoprotein-associated Phospholipase A2(LpPLA2)</vt:lpstr>
      <vt:lpstr>1) Which of the following risk factor increases the atherosclerosis?</vt:lpstr>
      <vt:lpstr>2) Which of the following is not a risk factor for atherosclerosis?</vt:lpstr>
      <vt:lpstr>3) Which of the following risk factor decreases the atherosclerosis?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janki sonagra</dc:creator>
  <cp:lastModifiedBy>AVANI GAJERA</cp:lastModifiedBy>
  <cp:revision>5</cp:revision>
  <dcterms:created xsi:type="dcterms:W3CDTF">2026-04-15T00:42:35Z</dcterms:created>
  <dcterms:modified xsi:type="dcterms:W3CDTF">2026-04-20T04:52:44Z</dcterms:modified>
</cp:coreProperties>
</file>