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1309350" cx="20104100"/>
  <p:notesSz cx="20104100" cy="11309350"/>
  <p:embeddedFontLst>
    <p:embeddedFont>
      <p:font typeface="Arial Black"/>
      <p:regular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18" roundtripDataSignature="AMtx7mjVYKkb+tjeiwDzSlnoD8M82HjB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rialBlack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00">
                <a:solidFill>
                  <a:srgbClr val="056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body"/>
          </p:nvPr>
        </p:nvSpPr>
        <p:spPr>
          <a:xfrm>
            <a:off x="888573" y="3722399"/>
            <a:ext cx="18381980" cy="55060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/>
          <p:nvPr/>
        </p:nvSpPr>
        <p:spPr>
          <a:xfrm>
            <a:off x="1154415" y="4166103"/>
            <a:ext cx="8277859" cy="0"/>
          </a:xfrm>
          <a:custGeom>
            <a:rect b="b" l="l" r="r" t="t"/>
            <a:pathLst>
              <a:path extrusionOk="0" h="120000" w="8277859">
                <a:moveTo>
                  <a:pt x="0" y="0"/>
                </a:moveTo>
                <a:lnTo>
                  <a:pt x="8277235" y="0"/>
                </a:lnTo>
              </a:path>
            </a:pathLst>
          </a:custGeom>
          <a:noFill/>
          <a:ln cap="flat" cmpd="sng" w="23550">
            <a:solidFill>
              <a:srgbClr val="0867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" name="Google Shape;19;p14"/>
          <p:cNvSpPr/>
          <p:nvPr/>
        </p:nvSpPr>
        <p:spPr>
          <a:xfrm>
            <a:off x="10735274" y="4166103"/>
            <a:ext cx="8277859" cy="0"/>
          </a:xfrm>
          <a:custGeom>
            <a:rect b="b" l="l" r="r" t="t"/>
            <a:pathLst>
              <a:path extrusionOk="0" h="120000" w="8277859">
                <a:moveTo>
                  <a:pt x="0" y="0"/>
                </a:moveTo>
                <a:lnTo>
                  <a:pt x="8277235" y="0"/>
                </a:lnTo>
              </a:path>
            </a:pathLst>
          </a:custGeom>
          <a:noFill/>
          <a:ln cap="flat" cmpd="sng" w="23550">
            <a:solidFill>
              <a:srgbClr val="0867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20" name="Google Shape;2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42379" y="4177883"/>
            <a:ext cx="8638480" cy="20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23239" y="4177883"/>
            <a:ext cx="8638480" cy="20418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4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00">
                <a:solidFill>
                  <a:srgbClr val="056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ctrTitle"/>
          </p:nvPr>
        </p:nvSpPr>
        <p:spPr>
          <a:xfrm>
            <a:off x="1737134" y="4144864"/>
            <a:ext cx="16485869" cy="30911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00">
                <a:solidFill>
                  <a:srgbClr val="056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00">
                <a:solidFill>
                  <a:srgbClr val="056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7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800" u="none" cap="none" strike="noStrike">
                <a:solidFill>
                  <a:srgbClr val="056B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88573" y="3722399"/>
            <a:ext cx="18381980" cy="55060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2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47" name="Google Shape;47;p1"/>
          <p:cNvSpPr txBox="1"/>
          <p:nvPr>
            <p:ph type="title"/>
          </p:nvPr>
        </p:nvSpPr>
        <p:spPr>
          <a:xfrm>
            <a:off x="488950" y="1656820"/>
            <a:ext cx="19126200" cy="1439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9250">
                <a:latin typeface="Arial"/>
                <a:ea typeface="Arial"/>
                <a:cs typeface="Arial"/>
                <a:sym typeface="Arial"/>
              </a:rPr>
              <a:t>Prevention Of Atherosclerosis</a:t>
            </a:r>
            <a:endParaRPr sz="92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2508250" y="4147771"/>
            <a:ext cx="15087599" cy="406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None/>
            </a:pPr>
            <a:r>
              <a:rPr b="1" lang="en-IN" sz="4800">
                <a:latin typeface="Arial"/>
                <a:ea typeface="Arial"/>
                <a:cs typeface="Arial"/>
                <a:sym typeface="Arial"/>
              </a:rPr>
              <a:t>Dr. Janki Sonagra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None/>
            </a:pPr>
            <a:r>
              <a:rPr b="1" lang="en-IN" sz="480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baseline="30000" lang="en-IN" sz="4800"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1" lang="en-IN" sz="4800">
                <a:latin typeface="Arial"/>
                <a:ea typeface="Arial"/>
                <a:cs typeface="Arial"/>
                <a:sym typeface="Arial"/>
              </a:rPr>
              <a:t> Year Biochemistry Resident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None/>
            </a:pPr>
            <a:r>
              <a:rPr b="1" lang="en-IN" sz="4800">
                <a:latin typeface="Arial"/>
                <a:ea typeface="Arial"/>
                <a:cs typeface="Arial"/>
                <a:sym typeface="Arial"/>
              </a:rPr>
              <a:t>GMC Bhavnagar </a:t>
            </a:r>
            <a:endParaRPr b="1" sz="4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71098" y="4523422"/>
            <a:ext cx="706784" cy="785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12272" y="4570541"/>
            <a:ext cx="879554" cy="69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79097" y="4570541"/>
            <a:ext cx="801022" cy="7381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108" name="Google Shape;108;p10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5314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150">
                <a:solidFill>
                  <a:srgbClr val="016E75"/>
                </a:solidFill>
                <a:latin typeface="Arial Black"/>
                <a:ea typeface="Arial Black"/>
                <a:cs typeface="Arial Black"/>
                <a:sym typeface="Arial Black"/>
              </a:rPr>
              <a:t>Novel </a:t>
            </a:r>
            <a:r>
              <a:rPr lang="en-IN" sz="6150">
                <a:solidFill>
                  <a:srgbClr val="086975"/>
                </a:solidFill>
                <a:latin typeface="Arial Black"/>
                <a:ea typeface="Arial Black"/>
                <a:cs typeface="Arial Black"/>
                <a:sym typeface="Arial Black"/>
              </a:rPr>
              <a:t>&amp; </a:t>
            </a:r>
            <a:r>
              <a:rPr lang="en-IN" sz="6150">
                <a:solidFill>
                  <a:srgbClr val="016E75"/>
                </a:solidFill>
                <a:latin typeface="Arial Black"/>
                <a:ea typeface="Arial Black"/>
                <a:cs typeface="Arial Black"/>
                <a:sym typeface="Arial Black"/>
              </a:rPr>
              <a:t>Adjunctive </a:t>
            </a:r>
            <a:r>
              <a:rPr lang="en-IN" sz="6150">
                <a:solidFill>
                  <a:srgbClr val="006D79"/>
                </a:solidFill>
                <a:latin typeface="Arial Black"/>
                <a:ea typeface="Arial Black"/>
                <a:cs typeface="Arial Black"/>
                <a:sym typeface="Arial Black"/>
              </a:rPr>
              <a:t>Therapies</a:t>
            </a:r>
            <a:endParaRPr sz="615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9" name="Google Shape;109;p10"/>
          <p:cNvSpPr txBox="1"/>
          <p:nvPr/>
        </p:nvSpPr>
        <p:spPr>
          <a:xfrm>
            <a:off x="1661261" y="5616055"/>
            <a:ext cx="4318635" cy="4317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9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450">
                <a:solidFill>
                  <a:srgbClr val="0F2D50"/>
                </a:solidFill>
                <a:latin typeface="Arial Black"/>
                <a:ea typeface="Arial Black"/>
                <a:cs typeface="Arial Black"/>
                <a:sym typeface="Arial Black"/>
              </a:rPr>
              <a:t>PCSK9lnhibitors</a:t>
            </a:r>
            <a:endParaRPr sz="3450">
              <a:latin typeface="Arial Black"/>
              <a:ea typeface="Arial Black"/>
              <a:cs typeface="Arial Black"/>
              <a:sym typeface="Arial Black"/>
            </a:endParaRPr>
          </a:p>
          <a:p>
            <a:pPr indent="-12700" lvl="0" marL="12700" marR="5080" rtl="0" algn="l">
              <a:lnSpc>
                <a:spcPct val="117800"/>
              </a:lnSpc>
              <a:spcBef>
                <a:spcPts val="185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Monoclonal antibodies </a:t>
            </a:r>
            <a:r>
              <a:rPr lang="en-IN" sz="28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(e.g., </a:t>
            </a:r>
            <a:r>
              <a:rPr lang="en-IN" sz="2800">
                <a:solidFill>
                  <a:srgbClr val="282828"/>
                </a:solidFill>
                <a:latin typeface="Arial Black"/>
                <a:ea typeface="Arial Black"/>
                <a:cs typeface="Arial Black"/>
                <a:sym typeface="Arial Black"/>
              </a:rPr>
              <a:t>Alirocumab). </a:t>
            </a:r>
            <a:r>
              <a:rPr lang="en-IN" sz="28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Prevents </a:t>
            </a: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LDL </a:t>
            </a:r>
            <a:r>
              <a:rPr lang="en-IN" sz="28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receptor </a:t>
            </a:r>
            <a:r>
              <a:rPr lang="en-IN" sz="28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degradation, </a:t>
            </a: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leading </a:t>
            </a:r>
            <a:r>
              <a:rPr lang="en-IN" sz="28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to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massive </a:t>
            </a:r>
            <a:r>
              <a:rPr lang="en-IN" sz="28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LDL </a:t>
            </a:r>
            <a:r>
              <a:rPr lang="en-IN" sz="2800">
                <a:solidFill>
                  <a:srgbClr val="2D2D2D"/>
                </a:solidFill>
                <a:latin typeface="Arial Black"/>
                <a:ea typeface="Arial Black"/>
                <a:cs typeface="Arial Black"/>
                <a:sym typeface="Arial Black"/>
              </a:rPr>
              <a:t>clearance.</a:t>
            </a:r>
            <a:endParaRPr sz="2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0" name="Google Shape;110;p10"/>
          <p:cNvSpPr txBox="1"/>
          <p:nvPr/>
        </p:nvSpPr>
        <p:spPr>
          <a:xfrm>
            <a:off x="7916184" y="5599694"/>
            <a:ext cx="4234815" cy="42469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0" marR="952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rgbClr val="1C345B"/>
                </a:solidFill>
                <a:latin typeface="Arial Black"/>
                <a:ea typeface="Arial Black"/>
                <a:cs typeface="Arial Black"/>
                <a:sym typeface="Arial Black"/>
              </a:rPr>
              <a:t>Bile </a:t>
            </a:r>
            <a:r>
              <a:rPr lang="en-IN" sz="3600">
                <a:solidFill>
                  <a:srgbClr val="1C3657"/>
                </a:solidFill>
                <a:latin typeface="Arial Black"/>
                <a:ea typeface="Arial Black"/>
                <a:cs typeface="Arial Black"/>
                <a:sym typeface="Arial Black"/>
              </a:rPr>
              <a:t>Acid </a:t>
            </a:r>
            <a:r>
              <a:rPr lang="en-IN" sz="3600">
                <a:solidFill>
                  <a:srgbClr val="1A3D62"/>
                </a:solidFill>
                <a:latin typeface="Arial Black"/>
                <a:ea typeface="Arial Black"/>
                <a:cs typeface="Arial Black"/>
                <a:sym typeface="Arial Black"/>
              </a:rPr>
              <a:t>Resins</a:t>
            </a:r>
            <a:endParaRPr sz="36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38100" rtl="0" algn="just">
              <a:lnSpc>
                <a:spcPct val="100000"/>
              </a:lnSpc>
              <a:spcBef>
                <a:spcPts val="2415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Cholestyramine/Colestipol.</a:t>
            </a:r>
            <a:endParaRPr sz="2800">
              <a:latin typeface="Arial Black"/>
              <a:ea typeface="Arial Black"/>
              <a:cs typeface="Arial Black"/>
              <a:sym typeface="Arial Black"/>
            </a:endParaRPr>
          </a:p>
          <a:p>
            <a:pPr indent="26034" lvl="0" marL="12700" marR="5080" rtl="0" algn="just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2D2D2D"/>
                </a:solidFill>
                <a:latin typeface="Arial Black"/>
                <a:ea typeface="Arial Black"/>
                <a:cs typeface="Arial Black"/>
                <a:sym typeface="Arial Black"/>
              </a:rPr>
              <a:t>Sequester </a:t>
            </a: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bile </a:t>
            </a:r>
            <a:r>
              <a:rPr lang="en-IN" sz="2800">
                <a:solidFill>
                  <a:srgbClr val="3A3A3A"/>
                </a:solidFill>
                <a:latin typeface="Arial Black"/>
                <a:ea typeface="Arial Black"/>
                <a:cs typeface="Arial Black"/>
                <a:sym typeface="Arial Black"/>
              </a:rPr>
              <a:t>acids </a:t>
            </a:r>
            <a:r>
              <a:rPr lang="en-IN" sz="28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in </a:t>
            </a: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the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gut, </a:t>
            </a:r>
            <a:r>
              <a:rPr lang="en-IN" sz="28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forcing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the </a:t>
            </a:r>
            <a:r>
              <a:rPr lang="en-IN" sz="28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liver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to </a:t>
            </a:r>
            <a:r>
              <a:rPr lang="en-IN" sz="28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use </a:t>
            </a: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systemic </a:t>
            </a:r>
            <a:r>
              <a:rPr lang="en-IN" sz="28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LDL </a:t>
            </a:r>
            <a:r>
              <a:rPr lang="en-IN" sz="2800">
                <a:solidFill>
                  <a:srgbClr val="3A3A3A"/>
                </a:solidFill>
                <a:latin typeface="Arial Black"/>
                <a:ea typeface="Arial Black"/>
                <a:cs typeface="Arial Black"/>
                <a:sym typeface="Arial Black"/>
              </a:rPr>
              <a:t>to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synthesize more.</a:t>
            </a:r>
            <a:endParaRPr sz="2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1" name="Google Shape;111;p10"/>
          <p:cNvSpPr txBox="1"/>
          <p:nvPr/>
        </p:nvSpPr>
        <p:spPr>
          <a:xfrm>
            <a:off x="13881431" y="5599694"/>
            <a:ext cx="4791075" cy="2799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0" marR="355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>
                <a:solidFill>
                  <a:srgbClr val="16385B"/>
                </a:solidFill>
                <a:latin typeface="Arial Black"/>
                <a:ea typeface="Arial Black"/>
                <a:cs typeface="Arial Black"/>
                <a:sym typeface="Arial Black"/>
              </a:rPr>
              <a:t>Nicotinic </a:t>
            </a:r>
            <a:r>
              <a:rPr lang="en-IN" sz="3600">
                <a:solidFill>
                  <a:srgbClr val="1C3657"/>
                </a:solidFill>
                <a:latin typeface="Arial Black"/>
                <a:ea typeface="Arial Black"/>
                <a:cs typeface="Arial Black"/>
                <a:sym typeface="Arial Black"/>
              </a:rPr>
              <a:t>Acid</a:t>
            </a:r>
            <a:endParaRPr sz="36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12700" marR="5080" rtl="0" algn="l">
              <a:lnSpc>
                <a:spcPct val="117800"/>
              </a:lnSpc>
              <a:spcBef>
                <a:spcPts val="182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Inhibits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triglyceride </a:t>
            </a:r>
            <a:r>
              <a:rPr lang="en-IN" sz="2800">
                <a:solidFill>
                  <a:srgbClr val="3A3A3A"/>
                </a:solidFill>
                <a:latin typeface="Arial Black"/>
                <a:ea typeface="Arial Black"/>
                <a:cs typeface="Arial Black"/>
                <a:sym typeface="Arial Black"/>
              </a:rPr>
              <a:t>synthesis </a:t>
            </a:r>
            <a:r>
              <a:rPr lang="en-IN" sz="28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in </a:t>
            </a:r>
            <a:r>
              <a:rPr lang="en-IN" sz="28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the </a:t>
            </a:r>
            <a:r>
              <a:rPr lang="en-IN" sz="28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liver. </a:t>
            </a:r>
            <a:r>
              <a:rPr lang="en-IN" sz="28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Most </a:t>
            </a:r>
            <a:r>
              <a:rPr lang="en-IN" sz="28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effective </a:t>
            </a:r>
            <a:r>
              <a:rPr lang="en-IN" sz="28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at </a:t>
            </a:r>
            <a:r>
              <a:rPr lang="en-IN" sz="28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raising </a:t>
            </a:r>
            <a:r>
              <a:rPr lang="en-IN" sz="28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HDL </a:t>
            </a:r>
            <a:r>
              <a:rPr lang="en-IN" sz="28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cholesterol </a:t>
            </a:r>
            <a:r>
              <a:rPr lang="en-IN" sz="28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levels.</a:t>
            </a:r>
            <a:endParaRPr sz="2800"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 txBox="1"/>
          <p:nvPr>
            <p:ph type="title"/>
          </p:nvPr>
        </p:nvSpPr>
        <p:spPr>
          <a:xfrm>
            <a:off x="838517" y="850493"/>
            <a:ext cx="1842706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6600"/>
              <a:t>Expected Effect Of Drug Therapy:</a:t>
            </a:r>
            <a:endParaRPr b="1" sz="6600"/>
          </a:p>
        </p:txBody>
      </p:sp>
      <p:pic>
        <p:nvPicPr>
          <p:cNvPr id="117" name="Google Shape;11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50" y="2682875"/>
            <a:ext cx="16611600" cy="7775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"/>
          <p:cNvSpPr txBox="1"/>
          <p:nvPr>
            <p:ph type="title"/>
          </p:nvPr>
        </p:nvSpPr>
        <p:spPr>
          <a:xfrm>
            <a:off x="838517" y="850493"/>
            <a:ext cx="18427065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8800"/>
              <a:t>Objectives:</a:t>
            </a:r>
            <a:endParaRPr b="1" sz="8800"/>
          </a:p>
        </p:txBody>
      </p:sp>
      <p:sp>
        <p:nvSpPr>
          <p:cNvPr id="54" name="Google Shape;54;p2"/>
          <p:cNvSpPr txBox="1"/>
          <p:nvPr>
            <p:ph idx="1" type="body"/>
          </p:nvPr>
        </p:nvSpPr>
        <p:spPr>
          <a:xfrm>
            <a:off x="888573" y="3722399"/>
            <a:ext cx="18381980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/>
              <a:t>• Risk factors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/>
              <a:t>• Lifestyle modification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/>
              <a:t>• Diet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/>
              <a:t>• Drugs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/>
              <a:t>• Lipid targets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/>
          <p:nvPr>
            <p:ph type="title"/>
          </p:nvPr>
        </p:nvSpPr>
        <p:spPr>
          <a:xfrm>
            <a:off x="838517" y="850493"/>
            <a:ext cx="18427065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8800"/>
              <a:t>Introduction:</a:t>
            </a:r>
            <a:endParaRPr b="1" sz="8800"/>
          </a:p>
        </p:txBody>
      </p:sp>
      <p:sp>
        <p:nvSpPr>
          <p:cNvPr id="60" name="Google Shape;60;p3"/>
          <p:cNvSpPr txBox="1"/>
          <p:nvPr>
            <p:ph idx="1" type="body"/>
          </p:nvPr>
        </p:nvSpPr>
        <p:spPr>
          <a:xfrm>
            <a:off x="888573" y="3722399"/>
            <a:ext cx="18381980" cy="4308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71500" lvl="0" marL="5715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IN" sz="4000"/>
              <a:t>Almost 90% of CAD is predictable, preventable and treatable. </a:t>
            </a:r>
            <a:endParaRPr/>
          </a:p>
          <a:p>
            <a:pPr indent="-571500" lvl="0" marL="5715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IN" sz="4000"/>
              <a:t>Lifestyle changes are required, which include regular exercise, a balanced diet, cessation of smoking, maintaining proper weight and control of hypertension, diabetes and dyslipidemia. </a:t>
            </a:r>
            <a:endParaRPr/>
          </a:p>
          <a:p>
            <a:pPr indent="-571500" lvl="0" marL="5715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IN" sz="4000"/>
              <a:t>The aim is to reduce total cholesterol below 180 mg/dL; decrease LDL cholesterol below 130 mg/dL and keep HDL cholesterol above 35 mg/dL </a:t>
            </a:r>
            <a:endParaRPr/>
          </a:p>
          <a:p>
            <a:pPr indent="-317500" lvl="0" marL="5715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sz="4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2050" y="0"/>
            <a:ext cx="1005205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66" name="Google Shape;66;p4"/>
          <p:cNvSpPr txBox="1"/>
          <p:nvPr>
            <p:ph type="title"/>
          </p:nvPr>
        </p:nvSpPr>
        <p:spPr>
          <a:xfrm>
            <a:off x="864239" y="817771"/>
            <a:ext cx="8730611" cy="10233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IN" sz="9825">
                <a:solidFill>
                  <a:srgbClr val="E49577"/>
                </a:solidFill>
                <a:latin typeface="Arial Black"/>
                <a:ea typeface="Arial Black"/>
                <a:cs typeface="Arial Black"/>
                <a:sym typeface="Arial Black"/>
              </a:rPr>
              <a:t>I	</a:t>
            </a:r>
            <a:r>
              <a:rPr lang="en-IN" sz="6550">
                <a:solidFill>
                  <a:srgbClr val="016B79"/>
                </a:solidFill>
                <a:latin typeface="Arial Black"/>
                <a:ea typeface="Arial Black"/>
                <a:cs typeface="Arial Black"/>
                <a:sym typeface="Arial Black"/>
              </a:rPr>
              <a:t>Physical </a:t>
            </a:r>
            <a:r>
              <a:rPr lang="en-IN" sz="6550">
                <a:solidFill>
                  <a:srgbClr val="016E75"/>
                </a:solidFill>
                <a:latin typeface="Arial Black"/>
                <a:ea typeface="Arial Black"/>
                <a:cs typeface="Arial Black"/>
                <a:sym typeface="Arial Black"/>
              </a:rPr>
              <a:t>Activity</a:t>
            </a:r>
            <a:endParaRPr sz="655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7" name="Google Shape;67;p4"/>
          <p:cNvSpPr txBox="1"/>
          <p:nvPr/>
        </p:nvSpPr>
        <p:spPr>
          <a:xfrm>
            <a:off x="926698" y="2485915"/>
            <a:ext cx="8668151" cy="87637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6350" lvl="0" marL="12700" marR="224154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Regular </a:t>
            </a:r>
            <a:r>
              <a:rPr lang="en-IN" sz="32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exercise </a:t>
            </a:r>
            <a:r>
              <a:rPr lang="en-IN" sz="32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is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IN" sz="32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cornerstone </a:t>
            </a:r>
            <a:r>
              <a:rPr lang="en-IN" sz="32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IN" sz="32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metabolic </a:t>
            </a:r>
            <a:r>
              <a:rPr lang="en-IN" sz="32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health. </a:t>
            </a:r>
            <a:r>
              <a:rPr lang="en-IN" sz="32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Benefits </a:t>
            </a:r>
            <a:r>
              <a:rPr lang="en-IN" sz="32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include: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349885" lvl="0" marL="490855" rtl="0" algn="l">
              <a:lnSpc>
                <a:spcPct val="150000"/>
              </a:lnSpc>
              <a:spcBef>
                <a:spcPts val="3070"/>
              </a:spcBef>
              <a:spcAft>
                <a:spcPts val="0"/>
              </a:spcAft>
              <a:buClr>
                <a:srgbClr val="334259"/>
              </a:buClr>
              <a:buSzPts val="3200"/>
              <a:buFont typeface="Arial"/>
              <a:buChar char="•"/>
            </a:pPr>
            <a:r>
              <a:rPr lang="en-IN" sz="32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Reduces </a:t>
            </a:r>
            <a:r>
              <a:rPr lang="en-IN" sz="3200">
                <a:solidFill>
                  <a:srgbClr val="2F4962"/>
                </a:solidFill>
                <a:latin typeface="Arial"/>
                <a:ea typeface="Arial"/>
                <a:cs typeface="Arial"/>
                <a:sym typeface="Arial"/>
              </a:rPr>
              <a:t>LDL </a:t>
            </a:r>
            <a:r>
              <a:rPr lang="en-IN" sz="32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32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increases </a:t>
            </a:r>
            <a:r>
              <a:rPr lang="en-IN" sz="3200">
                <a:solidFill>
                  <a:srgbClr val="2B485D"/>
                </a:solidFill>
                <a:latin typeface="Arial"/>
                <a:ea typeface="Arial"/>
                <a:cs typeface="Arial"/>
                <a:sym typeface="Arial"/>
              </a:rPr>
              <a:t>HDL </a:t>
            </a:r>
            <a:r>
              <a:rPr lang="en-IN" sz="32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cholesterol.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347980" lvl="0" marL="48895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34259"/>
              </a:buClr>
              <a:buSzPts val="3200"/>
              <a:buFont typeface="Arial"/>
              <a:buChar char="•"/>
            </a:pPr>
            <a:r>
              <a:rPr lang="en-IN" sz="32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Improves </a:t>
            </a:r>
            <a:r>
              <a:rPr lang="en-IN" sz="32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insulin sensitivity </a:t>
            </a:r>
            <a:r>
              <a:rPr lang="en-IN" sz="32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32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reduces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body </a:t>
            </a:r>
            <a:r>
              <a:rPr lang="en-IN" sz="32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weight.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342900" lvl="0" marL="483870" rtl="0" algn="l">
              <a:lnSpc>
                <a:spcPct val="150000"/>
              </a:lnSpc>
              <a:spcBef>
                <a:spcPts val="595"/>
              </a:spcBef>
              <a:spcAft>
                <a:spcPts val="0"/>
              </a:spcAft>
              <a:buClr>
                <a:srgbClr val="334259"/>
              </a:buClr>
              <a:buSzPts val="3200"/>
              <a:buFont typeface="Arial"/>
              <a:buChar char="•"/>
            </a:pPr>
            <a:r>
              <a:rPr lang="en-IN" sz="32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Lowers </a:t>
            </a:r>
            <a:r>
              <a:rPr lang="en-IN" sz="32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resting </a:t>
            </a:r>
            <a:r>
              <a:rPr lang="en-IN" sz="32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blood </a:t>
            </a:r>
            <a:r>
              <a:rPr lang="en-IN" sz="32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pressure.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0" lvl="0" marL="406400" rtl="0" algn="l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IN" sz="3200">
                <a:solidFill>
                  <a:srgbClr val="007279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IN" sz="3200">
                <a:solidFill>
                  <a:srgbClr val="006E77"/>
                </a:solidFill>
                <a:latin typeface="Arial"/>
                <a:ea typeface="Arial"/>
                <a:cs typeface="Arial"/>
                <a:sym typeface="Arial"/>
              </a:rPr>
              <a:t>Recommendation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3175" lvl="0" marL="407670" marR="431800" rtl="0" algn="l">
              <a:lnSpc>
                <a:spcPct val="150000"/>
              </a:lnSpc>
              <a:spcBef>
                <a:spcPts val="1280"/>
              </a:spcBef>
              <a:spcAft>
                <a:spcPts val="0"/>
              </a:spcAft>
              <a:buNone/>
            </a:pPr>
            <a:r>
              <a:rPr lang="en-IN" sz="3200">
                <a:solidFill>
                  <a:srgbClr val="314869"/>
                </a:solidFill>
                <a:latin typeface="Arial"/>
                <a:ea typeface="Arial"/>
                <a:cs typeface="Arial"/>
                <a:sym typeface="Arial"/>
              </a:rPr>
              <a:t>30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minutes </a:t>
            </a:r>
            <a:r>
              <a:rPr lang="en-IN" sz="3200">
                <a:solidFill>
                  <a:srgbClr val="234D72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moderate </a:t>
            </a:r>
            <a:r>
              <a:rPr lang="en-IN" sz="320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aerobic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activity(e.g., </a:t>
            </a:r>
            <a:r>
              <a:rPr lang="en-IN" sz="32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brisk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walking) at </a:t>
            </a:r>
            <a:r>
              <a:rPr lang="en-IN" sz="32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least5 </a:t>
            </a:r>
            <a:r>
              <a:rPr lang="en-IN" sz="32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days </a:t>
            </a:r>
            <a:r>
              <a:rPr lang="en-IN" sz="3200">
                <a:solidFill>
                  <a:srgbClr val="314159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IN" sz="32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week.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72" name="Google Shape;72;p5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IN" sz="9450">
                <a:solidFill>
                  <a:srgbClr val="E49379"/>
                </a:solidFill>
                <a:latin typeface="Arial Black"/>
                <a:ea typeface="Arial Black"/>
                <a:cs typeface="Arial Black"/>
                <a:sym typeface="Arial Black"/>
              </a:rPr>
              <a:t>I </a:t>
            </a:r>
            <a:r>
              <a:rPr lang="en-IN" sz="6300">
                <a:solidFill>
                  <a:srgbClr val="016B79"/>
                </a:solidFill>
                <a:latin typeface="Arial Black"/>
                <a:ea typeface="Arial Black"/>
                <a:cs typeface="Arial Black"/>
                <a:sym typeface="Arial Black"/>
              </a:rPr>
              <a:t>Dietary </a:t>
            </a:r>
            <a:r>
              <a:rPr lang="en-IN" sz="6300">
                <a:solidFill>
                  <a:srgbClr val="056B77"/>
                </a:solidFill>
                <a:latin typeface="Arial Black"/>
                <a:ea typeface="Arial Black"/>
                <a:cs typeface="Arial Black"/>
                <a:sym typeface="Arial Black"/>
              </a:rPr>
              <a:t>Lipids: </a:t>
            </a:r>
            <a:r>
              <a:rPr lang="en-IN" sz="6300">
                <a:solidFill>
                  <a:srgbClr val="0F7B85"/>
                </a:solidFill>
                <a:latin typeface="Arial Black"/>
                <a:ea typeface="Arial Black"/>
                <a:cs typeface="Arial Black"/>
                <a:sym typeface="Arial Black"/>
              </a:rPr>
              <a:t>Quality </a:t>
            </a:r>
            <a:r>
              <a:rPr lang="en-IN" sz="6300">
                <a:solidFill>
                  <a:srgbClr val="056B79"/>
                </a:solidFill>
                <a:latin typeface="Arial Black"/>
                <a:ea typeface="Arial Black"/>
                <a:cs typeface="Arial Black"/>
                <a:sym typeface="Arial Black"/>
              </a:rPr>
              <a:t>Matters</a:t>
            </a:r>
            <a:endParaRPr sz="63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" name="Google Shape;73;p5"/>
          <p:cNvSpPr txBox="1"/>
          <p:nvPr/>
        </p:nvSpPr>
        <p:spPr>
          <a:xfrm>
            <a:off x="1549671" y="5026122"/>
            <a:ext cx="7335520" cy="54229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7625">
            <a:spAutoFit/>
          </a:bodyPr>
          <a:lstStyle/>
          <a:p>
            <a:pPr indent="0" lvl="0" marL="12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183459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lang="en-IN" sz="2800">
                <a:solidFill>
                  <a:srgbClr val="233B5D"/>
                </a:solidFill>
                <a:latin typeface="Arial"/>
                <a:ea typeface="Arial"/>
                <a:cs typeface="Arial"/>
                <a:sym typeface="Arial"/>
              </a:rPr>
              <a:t>"Bad"</a:t>
            </a:r>
            <a:r>
              <a:rPr lang="en-IN" sz="2800">
                <a:solidFill>
                  <a:srgbClr val="233B5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IN" sz="2800">
                <a:solidFill>
                  <a:srgbClr val="1A385D"/>
                </a:solidFill>
                <a:latin typeface="Arial"/>
                <a:ea typeface="Arial"/>
                <a:cs typeface="Arial"/>
                <a:sym typeface="Arial"/>
              </a:rPr>
              <a:t>Fats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1905" lvl="0" marL="17780" marR="508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Saturated </a:t>
            </a:r>
            <a:r>
              <a:rPr b="1"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Fatty </a:t>
            </a:r>
            <a:r>
              <a:rPr b="1"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Acids </a:t>
            </a:r>
            <a:r>
              <a:rPr b="1"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(SFA)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Found in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butter, 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lard, </a:t>
            </a:r>
            <a:r>
              <a:rPr lang="en-IN" sz="280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fatty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meats. They raise </a:t>
            </a:r>
            <a:r>
              <a:rPr lang="en-IN" sz="2800">
                <a:solidFill>
                  <a:srgbClr val="3B4D60"/>
                </a:solidFill>
                <a:latin typeface="Arial"/>
                <a:ea typeface="Arial"/>
                <a:cs typeface="Arial"/>
                <a:sym typeface="Arial"/>
              </a:rPr>
              <a:t>LDL </a:t>
            </a:r>
            <a:r>
              <a:rPr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levels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significantly.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7620" lvl="0" marL="19685" marR="844550" rtl="0" algn="just">
              <a:lnSpc>
                <a:spcPct val="150000"/>
              </a:lnSpc>
              <a:spcBef>
                <a:spcPts val="1855"/>
              </a:spcBef>
              <a:spcAft>
                <a:spcPts val="0"/>
              </a:spcAft>
              <a:buNone/>
            </a:pPr>
            <a:r>
              <a:rPr b="1" lang="en-IN" sz="2800">
                <a:solidFill>
                  <a:srgbClr val="31425B"/>
                </a:solidFill>
                <a:latin typeface="Arial"/>
                <a:ea typeface="Arial"/>
                <a:cs typeface="Arial"/>
                <a:sym typeface="Arial"/>
              </a:rPr>
              <a:t>Trans </a:t>
            </a:r>
            <a:r>
              <a:rPr b="1"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Fatty </a:t>
            </a:r>
            <a:r>
              <a:rPr b="1" lang="en-IN" sz="280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Acids </a:t>
            </a:r>
            <a:r>
              <a:rPr b="1" lang="en-IN" sz="28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(TFA)</a:t>
            </a:r>
            <a:r>
              <a:rPr lang="en-IN" sz="28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Formed 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during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partial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hydrogenation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oils.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Highly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atherogenic; </a:t>
            </a:r>
            <a:r>
              <a:rPr lang="en-IN" sz="28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intake should </a:t>
            </a:r>
            <a:r>
              <a:rPr lang="en-IN" sz="2800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be </a:t>
            </a:r>
            <a:r>
              <a:rPr lang="en-IN" sz="28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&lt;2g/day.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5"/>
          <p:cNvSpPr txBox="1"/>
          <p:nvPr/>
        </p:nvSpPr>
        <p:spPr>
          <a:xfrm>
            <a:off x="11135635" y="4779038"/>
            <a:ext cx="7073265" cy="4699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1905" lvl="0" marL="13335" marR="48133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1C3659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b="1" lang="en-IN" sz="2800">
                <a:solidFill>
                  <a:srgbClr val="1C36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IN" sz="2800">
                <a:solidFill>
                  <a:srgbClr val="212A4B"/>
                </a:solidFill>
                <a:latin typeface="Arial"/>
                <a:ea typeface="Arial"/>
                <a:cs typeface="Arial"/>
                <a:sym typeface="Arial"/>
              </a:rPr>
              <a:t>"Good"</a:t>
            </a:r>
            <a:r>
              <a:rPr lang="en-IN" sz="2800">
                <a:solidFill>
                  <a:srgbClr val="212A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IN" sz="2800">
                <a:solidFill>
                  <a:srgbClr val="1C365B"/>
                </a:solidFill>
                <a:latin typeface="Arial"/>
                <a:ea typeface="Arial"/>
                <a:cs typeface="Arial"/>
                <a:sym typeface="Arial"/>
              </a:rPr>
              <a:t>Fats </a:t>
            </a:r>
            <a:r>
              <a:rPr b="1" lang="en-IN" sz="2800">
                <a:solidFill>
                  <a:srgbClr val="2F3F59"/>
                </a:solidFill>
                <a:latin typeface="Arial"/>
                <a:ea typeface="Arial"/>
                <a:cs typeface="Arial"/>
                <a:sym typeface="Arial"/>
              </a:rPr>
              <a:t>PUFA</a:t>
            </a:r>
            <a:r>
              <a:rPr b="1"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(Poly unsaturated</a:t>
            </a:r>
            <a:r>
              <a:rPr b="1"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 found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):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vegetable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oils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(sunflower, </a:t>
            </a:r>
            <a:r>
              <a:rPr lang="en-IN" sz="2800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corn).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Lower </a:t>
            </a:r>
            <a:r>
              <a:rPr lang="en-IN" sz="2800">
                <a:solidFill>
                  <a:srgbClr val="41506B"/>
                </a:solidFill>
                <a:latin typeface="Arial"/>
                <a:ea typeface="Arial"/>
                <a:cs typeface="Arial"/>
                <a:sym typeface="Arial"/>
              </a:rPr>
              <a:t>LDL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improve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lipid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profiles.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635" lvl="0" marL="12700" marR="5080" rtl="0" algn="l">
              <a:lnSpc>
                <a:spcPct val="150000"/>
              </a:lnSpc>
              <a:spcBef>
                <a:spcPts val="1855"/>
              </a:spcBef>
              <a:spcAft>
                <a:spcPts val="0"/>
              </a:spcAft>
              <a:buNone/>
            </a:pPr>
            <a:r>
              <a:rPr b="1"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MUFA(Monounsaturated)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Predominant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olive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oil. Heart-neutral </a:t>
            </a:r>
            <a:r>
              <a:rPr lang="en-IN" sz="2800">
                <a:solidFill>
                  <a:srgbClr val="2F3D5D"/>
                </a:solidFill>
                <a:latin typeface="Arial"/>
                <a:ea typeface="Arial"/>
                <a:cs typeface="Arial"/>
                <a:sym typeface="Arial"/>
              </a:rPr>
              <a:t>or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protective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when </a:t>
            </a:r>
            <a:r>
              <a:rPr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replacing SFAs.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9442" y="3094146"/>
            <a:ext cx="6753721" cy="6753721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80" name="Google Shape;80;p6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533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150">
                <a:solidFill>
                  <a:srgbClr val="016B79"/>
                </a:solidFill>
                <a:latin typeface="Arial Black"/>
                <a:ea typeface="Arial Black"/>
                <a:cs typeface="Arial Black"/>
                <a:sym typeface="Arial Black"/>
              </a:rPr>
              <a:t>Essential </a:t>
            </a:r>
            <a:r>
              <a:rPr lang="en-IN" sz="6150">
                <a:solidFill>
                  <a:srgbClr val="006E79"/>
                </a:solidFill>
                <a:latin typeface="Arial Black"/>
                <a:ea typeface="Arial Black"/>
                <a:cs typeface="Arial Black"/>
                <a:sym typeface="Arial Black"/>
              </a:rPr>
              <a:t>Fatty </a:t>
            </a:r>
            <a:r>
              <a:rPr lang="en-IN" sz="6150">
                <a:solidFill>
                  <a:srgbClr val="016D77"/>
                </a:solidFill>
                <a:latin typeface="Arial Black"/>
                <a:ea typeface="Arial Black"/>
                <a:cs typeface="Arial Black"/>
                <a:sym typeface="Arial Black"/>
              </a:rPr>
              <a:t>Acids: </a:t>
            </a:r>
            <a:r>
              <a:rPr lang="en-IN" sz="6150">
                <a:solidFill>
                  <a:srgbClr val="036B7E"/>
                </a:solidFill>
                <a:latin typeface="Arial Black"/>
                <a:ea typeface="Arial Black"/>
                <a:cs typeface="Arial Black"/>
                <a:sym typeface="Arial Black"/>
              </a:rPr>
              <a:t>Omega-3 </a:t>
            </a:r>
            <a:r>
              <a:rPr lang="en-IN" sz="6150">
                <a:solidFill>
                  <a:srgbClr val="006E79"/>
                </a:solidFill>
                <a:latin typeface="Arial Black"/>
                <a:ea typeface="Arial Black"/>
                <a:cs typeface="Arial Black"/>
                <a:sym typeface="Arial Black"/>
              </a:rPr>
              <a:t>&amp; 6</a:t>
            </a:r>
            <a:endParaRPr sz="615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1" name="Google Shape;81;p6"/>
          <p:cNvSpPr txBox="1"/>
          <p:nvPr/>
        </p:nvSpPr>
        <p:spPr>
          <a:xfrm>
            <a:off x="10356850" y="3392176"/>
            <a:ext cx="8272780" cy="6543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7625">
            <a:spAutoFit/>
          </a:bodyPr>
          <a:lstStyle/>
          <a:p>
            <a:pPr indent="0" lvl="0" marL="12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800">
                <a:solidFill>
                  <a:srgbClr val="18385E"/>
                </a:solidFill>
                <a:latin typeface="Arial"/>
                <a:ea typeface="Arial"/>
                <a:cs typeface="Arial"/>
                <a:sym typeface="Arial"/>
              </a:rPr>
              <a:t>Balance </a:t>
            </a:r>
            <a:r>
              <a:rPr b="1" lang="en-IN" sz="2800">
                <a:solidFill>
                  <a:srgbClr val="26385D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lang="en-IN" sz="2800">
                <a:solidFill>
                  <a:srgbClr val="1A365E"/>
                </a:solidFill>
                <a:latin typeface="Arial"/>
                <a:ea typeface="Arial"/>
                <a:cs typeface="Arial"/>
                <a:sym typeface="Arial"/>
              </a:rPr>
              <a:t>Ratio</a:t>
            </a:r>
            <a:endParaRPr b="1" sz="2800">
              <a:latin typeface="Arial"/>
              <a:ea typeface="Arial"/>
              <a:cs typeface="Arial"/>
              <a:sym typeface="Arial"/>
            </a:endParaRPr>
          </a:p>
          <a:p>
            <a:pPr indent="-11430" lvl="0" marL="26034" marR="508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ideal dietary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ratio 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n-6 </a:t>
            </a:r>
            <a:r>
              <a:rPr lang="en-IN" sz="2800">
                <a:solidFill>
                  <a:srgbClr val="3B4659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n-3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fatty </a:t>
            </a:r>
            <a:r>
              <a:rPr lang="en-IN" sz="28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acids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is </a:t>
            </a:r>
            <a:r>
              <a:rPr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between 5:1 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10:1.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8255" lvl="0" marL="22225" marR="697865" rtl="0" algn="l">
              <a:lnSpc>
                <a:spcPct val="150000"/>
              </a:lnSpc>
              <a:spcBef>
                <a:spcPts val="309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Omega-3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(n-3): EPA 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DHA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from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fish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oils.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Highly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anti-</a:t>
            </a: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inflammatory </a:t>
            </a:r>
            <a:r>
              <a:rPr lang="en-I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reduces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triglycerides.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810" lvl="0" marL="18415" marR="290830" rtl="0" algn="l">
              <a:lnSpc>
                <a:spcPct val="150000"/>
              </a:lnSpc>
              <a:spcBef>
                <a:spcPts val="2475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383838"/>
                </a:solidFill>
                <a:latin typeface="Arial"/>
                <a:ea typeface="Arial"/>
                <a:cs typeface="Arial"/>
                <a:sym typeface="Arial"/>
              </a:rPr>
              <a:t>Omega-6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(n-6):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Found </a:t>
            </a:r>
            <a:r>
              <a:rPr lang="en-I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 many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vegetable </a:t>
            </a:r>
            <a:r>
              <a:rPr lang="en-IN" sz="280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oils.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Essential,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but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excessive intake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relative </a:t>
            </a:r>
            <a:r>
              <a:rPr lang="en-IN" sz="28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n-3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can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be </a:t>
            </a:r>
            <a:r>
              <a:rPr lang="en-IN" sz="2800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rPr>
              <a:t>pro-inflammatory.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86" name="Google Shape;86;p7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5321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150">
                <a:solidFill>
                  <a:srgbClr val="016B79"/>
                </a:solidFill>
                <a:latin typeface="Arial Black"/>
                <a:ea typeface="Arial Black"/>
                <a:cs typeface="Arial Black"/>
                <a:sym typeface="Arial Black"/>
              </a:rPr>
              <a:t>Fiber </a:t>
            </a:r>
            <a:r>
              <a:rPr lang="en-IN" sz="6150">
                <a:solidFill>
                  <a:srgbClr val="086975"/>
                </a:solidFill>
                <a:latin typeface="Arial Black"/>
                <a:ea typeface="Arial Black"/>
                <a:cs typeface="Arial Black"/>
                <a:sym typeface="Arial Black"/>
              </a:rPr>
              <a:t>&amp; </a:t>
            </a:r>
            <a:r>
              <a:rPr lang="en-IN" sz="6150">
                <a:solidFill>
                  <a:srgbClr val="016B79"/>
                </a:solidFill>
                <a:latin typeface="Arial Black"/>
                <a:ea typeface="Arial Black"/>
                <a:cs typeface="Arial Black"/>
                <a:sym typeface="Arial Black"/>
              </a:rPr>
              <a:t>Green </a:t>
            </a:r>
            <a:r>
              <a:rPr lang="en-IN" sz="6150">
                <a:solidFill>
                  <a:srgbClr val="016D75"/>
                </a:solidFill>
                <a:latin typeface="Arial Black"/>
                <a:ea typeface="Arial Black"/>
                <a:cs typeface="Arial Black"/>
                <a:sym typeface="Arial Black"/>
              </a:rPr>
              <a:t>Vegetables</a:t>
            </a:r>
            <a:endParaRPr sz="615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7" name="Google Shape;87;p7"/>
          <p:cNvSpPr txBox="1"/>
          <p:nvPr/>
        </p:nvSpPr>
        <p:spPr>
          <a:xfrm>
            <a:off x="1532450" y="4442007"/>
            <a:ext cx="11948600" cy="27447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285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700">
                <a:solidFill>
                  <a:srgbClr val="1A365B"/>
                </a:solidFill>
                <a:latin typeface="Arial"/>
                <a:ea typeface="Arial"/>
                <a:cs typeface="Arial"/>
                <a:sym typeface="Arial"/>
              </a:rPr>
              <a:t>Protective </a:t>
            </a:r>
            <a:r>
              <a:rPr lang="en-IN" sz="2700">
                <a:solidFill>
                  <a:srgbClr val="1A364D"/>
                </a:solidFill>
                <a:latin typeface="Arial"/>
                <a:ea typeface="Arial"/>
                <a:cs typeface="Arial"/>
                <a:sym typeface="Arial"/>
              </a:rPr>
              <a:t>Micronutrients</a:t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-20955" lvl="0" marL="33020" marR="285115" rtl="0" algn="l">
              <a:lnSpc>
                <a:spcPct val="117800"/>
              </a:lnSpc>
              <a:spcBef>
                <a:spcPts val="249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Dietary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Fiber: </a:t>
            </a:r>
            <a:r>
              <a:rPr lang="en-IN" sz="28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Lowers </a:t>
            </a:r>
            <a:r>
              <a:rPr lang="en-IN" sz="28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LDL </a:t>
            </a:r>
            <a:r>
              <a:rPr lang="en-IN" sz="2800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by </a:t>
            </a:r>
            <a:r>
              <a:rPr lang="en-IN" sz="28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binding </a:t>
            </a:r>
            <a:r>
              <a:rPr lang="en-IN" sz="2800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bile </a:t>
            </a:r>
            <a:r>
              <a:rPr lang="en-IN" sz="28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acids </a:t>
            </a:r>
            <a:r>
              <a:rPr lang="en-IN" sz="2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IN" sz="2800">
                <a:solidFill>
                  <a:srgbClr val="282828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IN" sz="280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gut.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" lvl="0" marL="36195" marR="151765" rtl="0" algn="l">
              <a:lnSpc>
                <a:spcPct val="122100"/>
              </a:lnSpc>
              <a:spcBef>
                <a:spcPts val="1840"/>
              </a:spcBef>
              <a:spcAft>
                <a:spcPts val="0"/>
              </a:spcAft>
              <a:buNone/>
            </a:pPr>
            <a:r>
              <a:rPr lang="en-IN" sz="2700">
                <a:solidFill>
                  <a:srgbClr val="006E7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IN" sz="27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Antioxidants: </a:t>
            </a:r>
            <a:r>
              <a:rPr lang="en-IN" sz="27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Vitamin </a:t>
            </a:r>
            <a:r>
              <a:rPr lang="en-IN" sz="27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C, E, </a:t>
            </a:r>
            <a:r>
              <a:rPr lang="en-IN" sz="270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IN" sz="27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Beta-carotene </a:t>
            </a:r>
            <a:r>
              <a:rPr lang="en-IN" sz="27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prevent </a:t>
            </a:r>
            <a:r>
              <a:rPr lang="en-IN" sz="2700">
                <a:solidFill>
                  <a:srgbClr val="2D2D2D"/>
                </a:solidFill>
                <a:latin typeface="Arial"/>
                <a:ea typeface="Arial"/>
                <a:cs typeface="Arial"/>
                <a:sym typeface="Arial"/>
              </a:rPr>
              <a:t>LDL </a:t>
            </a:r>
            <a:r>
              <a:rPr lang="en-IN" sz="27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oxidation.</a:t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0" lvl="0" marL="38100" rtl="0" algn="l">
              <a:lnSpc>
                <a:spcPct val="100000"/>
              </a:lnSpc>
              <a:spcBef>
                <a:spcPts val="2570"/>
              </a:spcBef>
              <a:spcAft>
                <a:spcPts val="0"/>
              </a:spcAft>
              <a:buNone/>
            </a:pPr>
            <a:r>
              <a:rPr lang="en-IN" sz="2700">
                <a:solidFill>
                  <a:srgbClr val="313131"/>
                </a:solidFill>
                <a:latin typeface="Arial"/>
                <a:ea typeface="Arial"/>
                <a:cs typeface="Arial"/>
                <a:sym typeface="Arial"/>
              </a:rPr>
              <a:t>Plant </a:t>
            </a:r>
            <a:r>
              <a:rPr lang="en-IN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Sterols: </a:t>
            </a:r>
            <a:r>
              <a:rPr lang="en-IN" sz="2700">
                <a:solidFill>
                  <a:srgbClr val="343434"/>
                </a:solidFill>
                <a:latin typeface="Arial"/>
                <a:ea typeface="Arial"/>
                <a:cs typeface="Arial"/>
                <a:sym typeface="Arial"/>
              </a:rPr>
              <a:t>Compete with </a:t>
            </a:r>
            <a:r>
              <a:rPr lang="en-IN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cholesterol </a:t>
            </a:r>
            <a:r>
              <a:rPr lang="en-IN" sz="27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-IN" sz="27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absorption.</a:t>
            </a:r>
            <a:endParaRPr sz="27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2379" y="3329741"/>
            <a:ext cx="9675098" cy="6282531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93" name="Google Shape;93;p8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IN" sz="9450">
                <a:solidFill>
                  <a:srgbClr val="E49379"/>
                </a:solidFill>
                <a:latin typeface="Arial Black"/>
                <a:ea typeface="Arial Black"/>
                <a:cs typeface="Arial Black"/>
                <a:sym typeface="Arial Black"/>
              </a:rPr>
              <a:t>I </a:t>
            </a:r>
            <a:r>
              <a:rPr lang="en-IN" sz="6300">
                <a:solidFill>
                  <a:srgbClr val="05627C"/>
                </a:solidFill>
                <a:latin typeface="Arial Black"/>
                <a:ea typeface="Arial Black"/>
                <a:cs typeface="Arial Black"/>
                <a:sym typeface="Arial Black"/>
              </a:rPr>
              <a:t>Statins: </a:t>
            </a:r>
            <a:r>
              <a:rPr lang="en-IN" sz="6300">
                <a:solidFill>
                  <a:srgbClr val="006D79"/>
                </a:solidFill>
                <a:latin typeface="Arial Black"/>
                <a:ea typeface="Arial Black"/>
                <a:cs typeface="Arial Black"/>
                <a:sym typeface="Arial Black"/>
              </a:rPr>
              <a:t>The </a:t>
            </a:r>
            <a:r>
              <a:rPr lang="en-IN" sz="6300">
                <a:solidFill>
                  <a:srgbClr val="036B77"/>
                </a:solidFill>
                <a:latin typeface="Arial Black"/>
                <a:ea typeface="Arial Black"/>
                <a:cs typeface="Arial Black"/>
                <a:sym typeface="Arial Black"/>
              </a:rPr>
              <a:t>First-Line </a:t>
            </a:r>
            <a:r>
              <a:rPr lang="en-IN" sz="6300">
                <a:solidFill>
                  <a:srgbClr val="086979"/>
                </a:solidFill>
                <a:latin typeface="Arial Black"/>
                <a:ea typeface="Arial Black"/>
                <a:cs typeface="Arial Black"/>
                <a:sym typeface="Arial Black"/>
              </a:rPr>
              <a:t>Therapy</a:t>
            </a:r>
            <a:endParaRPr sz="63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4" name="Google Shape;94;p8"/>
          <p:cNvSpPr txBox="1"/>
          <p:nvPr/>
        </p:nvSpPr>
        <p:spPr>
          <a:xfrm>
            <a:off x="11202835" y="3676323"/>
            <a:ext cx="7958886" cy="4214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3500">
            <a:spAutoFit/>
          </a:bodyPr>
          <a:lstStyle/>
          <a:p>
            <a:pPr indent="0" lvl="0" marL="355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700">
                <a:solidFill>
                  <a:srgbClr val="0A315B"/>
                </a:solidFill>
                <a:latin typeface="Arial Black"/>
                <a:ea typeface="Arial Black"/>
                <a:cs typeface="Arial Black"/>
                <a:sym typeface="Arial Black"/>
              </a:rPr>
              <a:t>Pleiotropic </a:t>
            </a:r>
            <a:r>
              <a:rPr lang="en-IN" sz="2700">
                <a:solidFill>
                  <a:srgbClr val="18345E"/>
                </a:solidFill>
                <a:latin typeface="Arial Black"/>
                <a:ea typeface="Arial Black"/>
                <a:cs typeface="Arial Black"/>
                <a:sym typeface="Arial Black"/>
              </a:rPr>
              <a:t>Effects</a:t>
            </a:r>
            <a:endParaRPr sz="2700">
              <a:latin typeface="Arial Black"/>
              <a:ea typeface="Arial Black"/>
              <a:cs typeface="Arial Black"/>
              <a:sym typeface="Arial Black"/>
            </a:endParaRPr>
          </a:p>
          <a:p>
            <a:pPr indent="-4445" lvl="0" marL="367030" marR="5080" rtl="0" algn="l">
              <a:lnSpc>
                <a:spcPct val="122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7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Beyond </a:t>
            </a:r>
            <a:r>
              <a:rPr lang="en-IN" sz="27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lowering </a:t>
            </a:r>
            <a:r>
              <a:rPr lang="en-IN" sz="2700">
                <a:solidFill>
                  <a:srgbClr val="2B2B2B"/>
                </a:solidFill>
                <a:latin typeface="Arial Black"/>
                <a:ea typeface="Arial Black"/>
                <a:cs typeface="Arial Black"/>
                <a:sym typeface="Arial Black"/>
              </a:rPr>
              <a:t>LDL, </a:t>
            </a:r>
            <a:r>
              <a:rPr lang="en-IN" sz="27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statins </a:t>
            </a:r>
            <a:r>
              <a:rPr lang="en-IN" sz="27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provide </a:t>
            </a:r>
            <a:r>
              <a:rPr lang="en-IN" sz="27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"pleiotropic" </a:t>
            </a:r>
            <a:r>
              <a:rPr lang="en-IN" sz="2700">
                <a:solidFill>
                  <a:srgbClr val="282828"/>
                </a:solidFill>
                <a:latin typeface="Arial Black"/>
                <a:ea typeface="Arial Black"/>
                <a:cs typeface="Arial Black"/>
                <a:sym typeface="Arial Black"/>
              </a:rPr>
              <a:t>benefits:</a:t>
            </a:r>
            <a:endParaRPr sz="2700">
              <a:latin typeface="Arial Black"/>
              <a:ea typeface="Arial Black"/>
              <a:cs typeface="Arial Black"/>
              <a:sym typeface="Arial Black"/>
            </a:endParaRPr>
          </a:p>
          <a:p>
            <a:pPr indent="-354965" lvl="0" marL="367665" rtl="0" algn="l">
              <a:lnSpc>
                <a:spcPct val="100000"/>
              </a:lnSpc>
              <a:spcBef>
                <a:spcPts val="2575"/>
              </a:spcBef>
              <a:spcAft>
                <a:spcPts val="0"/>
              </a:spcAft>
              <a:buClr>
                <a:srgbClr val="314154"/>
              </a:buClr>
              <a:buSzPts val="2700"/>
              <a:buFont typeface="Arial Black"/>
              <a:buChar char="•"/>
            </a:pPr>
            <a:r>
              <a:rPr lang="en-IN" sz="27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Stabilization </a:t>
            </a:r>
            <a:r>
              <a:rPr lang="en-IN" sz="27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of </a:t>
            </a:r>
            <a:r>
              <a:rPr lang="en-IN" sz="27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atherosclerotic </a:t>
            </a:r>
            <a:r>
              <a:rPr lang="en-IN" sz="27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plaques.</a:t>
            </a:r>
            <a:endParaRPr sz="2700">
              <a:latin typeface="Arial Black"/>
              <a:ea typeface="Arial Black"/>
              <a:cs typeface="Arial Black"/>
              <a:sym typeface="Arial Black"/>
            </a:endParaRPr>
          </a:p>
          <a:p>
            <a:pPr indent="-354965" lvl="0" marL="367665" rtl="0" algn="l">
              <a:lnSpc>
                <a:spcPct val="100000"/>
              </a:lnSpc>
              <a:spcBef>
                <a:spcPts val="715"/>
              </a:spcBef>
              <a:spcAft>
                <a:spcPts val="0"/>
              </a:spcAft>
              <a:buClr>
                <a:srgbClr val="314154"/>
              </a:buClr>
              <a:buSzPts val="2700"/>
              <a:buFont typeface="Arial Black"/>
              <a:buChar char="•"/>
            </a:pPr>
            <a:r>
              <a:rPr lang="en-IN" sz="27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Improvement </a:t>
            </a:r>
            <a:r>
              <a:rPr lang="en-IN" sz="2700">
                <a:solidFill>
                  <a:srgbClr val="333F56"/>
                </a:solidFill>
                <a:latin typeface="Arial Black"/>
                <a:ea typeface="Arial Black"/>
                <a:cs typeface="Arial Black"/>
                <a:sym typeface="Arial Black"/>
              </a:rPr>
              <a:t>in </a:t>
            </a:r>
            <a:r>
              <a:rPr lang="en-IN" sz="27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endothelial </a:t>
            </a:r>
            <a:r>
              <a:rPr lang="en-IN" sz="27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function.</a:t>
            </a:r>
            <a:endParaRPr sz="2700">
              <a:latin typeface="Arial Black"/>
              <a:ea typeface="Arial Black"/>
              <a:cs typeface="Arial Black"/>
              <a:sym typeface="Arial Black"/>
            </a:endParaRPr>
          </a:p>
          <a:p>
            <a:pPr indent="-351155" lvl="0" marL="363855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314154"/>
              </a:buClr>
              <a:buSzPts val="2700"/>
              <a:buFont typeface="Arial Black"/>
              <a:buChar char="•"/>
            </a:pPr>
            <a:r>
              <a:rPr lang="en-IN" sz="27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Anti-inflammatory properties </a:t>
            </a:r>
            <a:r>
              <a:rPr lang="en-IN" sz="27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(Reduced </a:t>
            </a:r>
            <a:r>
              <a:rPr lang="en-IN" sz="27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CRP).</a:t>
            </a:r>
            <a:endParaRPr sz="2700">
              <a:latin typeface="Arial Black"/>
              <a:ea typeface="Arial Black"/>
              <a:cs typeface="Arial Black"/>
              <a:sym typeface="Arial Black"/>
            </a:endParaRPr>
          </a:p>
          <a:p>
            <a:pPr indent="-354965" lvl="0" marL="367665" rtl="0" algn="l">
              <a:lnSpc>
                <a:spcPct val="100000"/>
              </a:lnSpc>
              <a:spcBef>
                <a:spcPts val="715"/>
              </a:spcBef>
              <a:spcAft>
                <a:spcPts val="0"/>
              </a:spcAft>
              <a:buClr>
                <a:srgbClr val="314154"/>
              </a:buClr>
              <a:buSzPts val="2700"/>
              <a:buFont typeface="Arial Black"/>
              <a:buChar char="•"/>
            </a:pPr>
            <a:r>
              <a:rPr lang="en-IN" sz="27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Inhibition </a:t>
            </a:r>
            <a:r>
              <a:rPr lang="en-IN" sz="27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of </a:t>
            </a:r>
            <a:r>
              <a:rPr lang="en-IN" sz="27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platelet </a:t>
            </a:r>
            <a:r>
              <a:rPr lang="en-IN" sz="27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aggregation.</a:t>
            </a:r>
            <a:endParaRPr sz="2700"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99" name="Google Shape;99;p9"/>
          <p:cNvSpPr txBox="1"/>
          <p:nvPr>
            <p:ph type="title"/>
          </p:nvPr>
        </p:nvSpPr>
        <p:spPr>
          <a:xfrm>
            <a:off x="838517" y="850493"/>
            <a:ext cx="18427065" cy="987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100">
            <a:spAutoFit/>
          </a:bodyPr>
          <a:lstStyle/>
          <a:p>
            <a:pPr indent="0" lvl="0" marL="419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IN" sz="8850">
                <a:solidFill>
                  <a:srgbClr val="E49379"/>
                </a:solidFill>
                <a:latin typeface="Arial Black"/>
                <a:ea typeface="Arial Black"/>
                <a:cs typeface="Arial Black"/>
                <a:sym typeface="Arial Black"/>
              </a:rPr>
              <a:t>I </a:t>
            </a:r>
            <a:r>
              <a:rPr lang="en-IN" sz="5900">
                <a:solidFill>
                  <a:srgbClr val="006E77"/>
                </a:solidFill>
                <a:latin typeface="Arial Black"/>
                <a:ea typeface="Arial Black"/>
                <a:cs typeface="Arial Black"/>
                <a:sym typeface="Arial Black"/>
              </a:rPr>
              <a:t>When </a:t>
            </a:r>
            <a:r>
              <a:rPr baseline="-25000" lang="en-IN" sz="8850">
                <a:solidFill>
                  <a:srgbClr val="007075"/>
                </a:solidFill>
                <a:latin typeface="Arial Black"/>
                <a:ea typeface="Arial Black"/>
                <a:cs typeface="Arial Black"/>
                <a:sym typeface="Arial Black"/>
              </a:rPr>
              <a:t>to </a:t>
            </a:r>
            <a:r>
              <a:rPr lang="en-IN" sz="5900">
                <a:solidFill>
                  <a:srgbClr val="08697C"/>
                </a:solidFill>
                <a:latin typeface="Arial Black"/>
                <a:ea typeface="Arial Black"/>
                <a:cs typeface="Arial Black"/>
                <a:sym typeface="Arial Black"/>
              </a:rPr>
              <a:t>Start Statin </a:t>
            </a:r>
            <a:r>
              <a:rPr lang="en-IN" sz="5900">
                <a:solidFill>
                  <a:srgbClr val="006D79"/>
                </a:solidFill>
                <a:latin typeface="Arial Black"/>
                <a:ea typeface="Arial Black"/>
                <a:cs typeface="Arial Black"/>
                <a:sym typeface="Arial Black"/>
              </a:rPr>
              <a:t>Therapy'?</a:t>
            </a:r>
            <a:endParaRPr sz="59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0" name="Google Shape;100;p9"/>
          <p:cNvSpPr txBox="1"/>
          <p:nvPr/>
        </p:nvSpPr>
        <p:spPr>
          <a:xfrm>
            <a:off x="930640" y="4268583"/>
            <a:ext cx="18427065" cy="34797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-457200" lvl="0" marL="469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2F"/>
              </a:buClr>
              <a:buSzPts val="3200"/>
              <a:buFont typeface="Arial"/>
              <a:buChar char="•"/>
            </a:pPr>
            <a:r>
              <a:rPr lang="en-IN" sz="32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Clinical </a:t>
            </a:r>
            <a:r>
              <a:rPr lang="en-IN" sz="32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ASCVD: </a:t>
            </a:r>
            <a:r>
              <a:rPr lang="en-IN" sz="32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History </a:t>
            </a:r>
            <a:r>
              <a:rPr lang="en-IN" sz="32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of </a:t>
            </a:r>
            <a:r>
              <a:rPr lang="en-IN" sz="32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MI, </a:t>
            </a:r>
            <a:r>
              <a:rPr lang="en-IN" sz="32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angina, </a:t>
            </a:r>
            <a:r>
              <a:rPr lang="en-IN" sz="32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or </a:t>
            </a:r>
            <a:r>
              <a:rPr lang="en-IN" sz="32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stroke (Secondary </a:t>
            </a:r>
            <a:r>
              <a:rPr lang="en-IN" sz="3200">
                <a:solidFill>
                  <a:srgbClr val="333333"/>
                </a:solidFill>
                <a:latin typeface="Arial Black"/>
                <a:ea typeface="Arial Black"/>
                <a:cs typeface="Arial Black"/>
                <a:sym typeface="Arial Black"/>
              </a:rPr>
              <a:t>Prevention).</a:t>
            </a:r>
            <a:endParaRPr sz="3200">
              <a:latin typeface="Arial Black"/>
              <a:ea typeface="Arial Black"/>
              <a:cs typeface="Arial Black"/>
              <a:sym typeface="Arial Black"/>
            </a:endParaRPr>
          </a:p>
          <a:p>
            <a:pPr indent="-457200" lvl="0" marL="469900" rtl="0" algn="l">
              <a:lnSpc>
                <a:spcPct val="100000"/>
              </a:lnSpc>
              <a:spcBef>
                <a:spcPts val="3935"/>
              </a:spcBef>
              <a:spcAft>
                <a:spcPts val="0"/>
              </a:spcAft>
              <a:buClr>
                <a:srgbClr val="2A3F54"/>
              </a:buClr>
              <a:buSzPts val="3200"/>
              <a:buFont typeface="Arial"/>
              <a:buChar char="•"/>
            </a:pPr>
            <a:r>
              <a:rPr lang="en-IN" sz="3200">
                <a:solidFill>
                  <a:srgbClr val="2A3F54"/>
                </a:solidFill>
                <a:latin typeface="Arial Black"/>
                <a:ea typeface="Arial Black"/>
                <a:cs typeface="Arial Black"/>
                <a:sym typeface="Arial Black"/>
              </a:rPr>
              <a:t>Severe </a:t>
            </a:r>
            <a:r>
              <a:rPr lang="en-IN" sz="32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Hypercholesterolemia: </a:t>
            </a:r>
            <a:r>
              <a:rPr lang="en-IN" sz="32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LDL-C a</a:t>
            </a:r>
            <a:r>
              <a:rPr lang="en-IN" sz="32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190 </a:t>
            </a:r>
            <a:r>
              <a:rPr lang="en-IN" sz="3200">
                <a:solidFill>
                  <a:srgbClr val="3F3F3F"/>
                </a:solidFill>
                <a:latin typeface="Arial Black"/>
                <a:ea typeface="Arial Black"/>
                <a:cs typeface="Arial Black"/>
                <a:sym typeface="Arial Black"/>
              </a:rPr>
              <a:t>mg/dL </a:t>
            </a:r>
            <a:r>
              <a:rPr lang="en-IN" sz="32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regardless </a:t>
            </a:r>
            <a:r>
              <a:rPr lang="en-IN" sz="3200">
                <a:solidFill>
                  <a:srgbClr val="3B3B3B"/>
                </a:solidFill>
                <a:latin typeface="Arial Black"/>
                <a:ea typeface="Arial Black"/>
                <a:cs typeface="Arial Black"/>
                <a:sym typeface="Arial Black"/>
              </a:rPr>
              <a:t>of </a:t>
            </a:r>
            <a:r>
              <a:rPr lang="en-IN" sz="32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other </a:t>
            </a:r>
            <a:r>
              <a:rPr lang="en-IN" sz="3200">
                <a:solidFill>
                  <a:srgbClr val="232323"/>
                </a:solidFill>
                <a:latin typeface="Arial Black"/>
                <a:ea typeface="Arial Black"/>
                <a:cs typeface="Arial Black"/>
                <a:sym typeface="Arial Black"/>
              </a:rPr>
              <a:t>risks.</a:t>
            </a:r>
            <a:endParaRPr sz="3200">
              <a:latin typeface="Arial Black"/>
              <a:ea typeface="Arial Black"/>
              <a:cs typeface="Arial Black"/>
              <a:sym typeface="Arial Black"/>
            </a:endParaRPr>
          </a:p>
          <a:p>
            <a:pPr indent="-254000" lvl="0" marL="457200" rtl="0" algn="l">
              <a:lnSpc>
                <a:spcPct val="100000"/>
              </a:lnSpc>
              <a:spcBef>
                <a:spcPts val="245"/>
              </a:spcBef>
              <a:spcAft>
                <a:spcPts val="0"/>
              </a:spcAft>
              <a:buSzPts val="3200"/>
              <a:buFont typeface="Arial"/>
              <a:buNone/>
            </a:pPr>
            <a:r>
              <a:t/>
            </a:r>
            <a:endParaRPr sz="3200">
              <a:latin typeface="Arial Black"/>
              <a:ea typeface="Arial Black"/>
              <a:cs typeface="Arial Black"/>
              <a:sym typeface="Arial Black"/>
            </a:endParaRPr>
          </a:p>
          <a:p>
            <a:pPr indent="-457200" lvl="0" marL="469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3200"/>
              <a:buFont typeface="Arial"/>
              <a:buChar char="•"/>
            </a:pPr>
            <a:r>
              <a:rPr lang="en-IN" sz="3200">
                <a:solidFill>
                  <a:srgbClr val="383838"/>
                </a:solidFill>
                <a:latin typeface="Arial Black"/>
                <a:ea typeface="Arial Black"/>
                <a:cs typeface="Arial Black"/>
                <a:sym typeface="Arial Black"/>
              </a:rPr>
              <a:t>Diabetes </a:t>
            </a:r>
            <a:r>
              <a:rPr lang="en-IN" sz="3200">
                <a:solidFill>
                  <a:srgbClr val="2F4459"/>
                </a:solidFill>
                <a:latin typeface="Arial Black"/>
                <a:ea typeface="Arial Black"/>
                <a:cs typeface="Arial Black"/>
                <a:sym typeface="Arial Black"/>
              </a:rPr>
              <a:t>Mellitus: </a:t>
            </a:r>
            <a:r>
              <a:rPr lang="en-IN" sz="32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Patients </a:t>
            </a:r>
            <a:r>
              <a:rPr lang="en-IN" sz="3200">
                <a:solidFill>
                  <a:srgbClr val="2F2F2F"/>
                </a:solidFill>
                <a:latin typeface="Arial Black"/>
                <a:ea typeface="Arial Black"/>
                <a:cs typeface="Arial Black"/>
                <a:sym typeface="Arial Black"/>
              </a:rPr>
              <a:t>aged </a:t>
            </a:r>
            <a:r>
              <a:rPr lang="en-IN" sz="3200">
                <a:solidFill>
                  <a:srgbClr val="282828"/>
                </a:solidFill>
                <a:latin typeface="Arial Black"/>
                <a:ea typeface="Arial Black"/>
                <a:cs typeface="Arial Black"/>
                <a:sym typeface="Arial Black"/>
              </a:rPr>
              <a:t>40—75 </a:t>
            </a:r>
            <a:r>
              <a:rPr lang="en-IN" sz="3200">
                <a:solidFill>
                  <a:srgbClr val="313131"/>
                </a:solidFill>
                <a:latin typeface="Arial Black"/>
                <a:ea typeface="Arial Black"/>
                <a:cs typeface="Arial Black"/>
                <a:sym typeface="Arial Black"/>
              </a:rPr>
              <a:t>years </a:t>
            </a:r>
            <a:r>
              <a:rPr lang="en-IN" sz="3200">
                <a:solidFill>
                  <a:srgbClr val="363636"/>
                </a:solidFill>
                <a:latin typeface="Arial Black"/>
                <a:ea typeface="Arial Black"/>
                <a:cs typeface="Arial Black"/>
                <a:sym typeface="Arial Black"/>
              </a:rPr>
              <a:t>with </a:t>
            </a:r>
            <a:r>
              <a:rPr lang="en-IN" sz="3200">
                <a:solidFill>
                  <a:srgbClr val="343434"/>
                </a:solidFill>
                <a:latin typeface="Arial Black"/>
                <a:ea typeface="Arial Black"/>
                <a:cs typeface="Arial Black"/>
                <a:sym typeface="Arial Black"/>
              </a:rPr>
              <a:t>LDL-C 70—189 mg/dL.</a:t>
            </a:r>
            <a:endParaRPr sz="32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71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2026-04-19T06:14:45Z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2026-04-19T00:00:00Z</vt:filetime>
  </property>
  <property fmtid="{D5CDD505-2E9C-101B-9397-08002B2CF9AE}" pid="4" name="LastSaved">
    <vt:filetime>2026-04-19T00:00:00Z</vt:filetime>
  </property>
</Properties>
</file>