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2" r:id="rId6"/>
    <p:sldId id="263" r:id="rId7"/>
    <p:sldId id="265"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9FA67-0319-B8D4-A4AB-C8E54E4F75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F71829-BD64-EDB4-4206-C897708041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4CD8B0-F7FC-FF4B-9615-7537CA529E60}"/>
              </a:ext>
            </a:extLst>
          </p:cNvPr>
          <p:cNvSpPr>
            <a:spLocks noGrp="1"/>
          </p:cNvSpPr>
          <p:nvPr>
            <p:ph type="dt" sz="half" idx="10"/>
          </p:nvPr>
        </p:nvSpPr>
        <p:spPr/>
        <p:txBody>
          <a:bodyPr/>
          <a:lstStyle/>
          <a:p>
            <a:fld id="{0E200D78-B2CB-4BCE-9CAF-ECEBF38A88D5}" type="datetimeFigureOut">
              <a:rPr lang="en-US" smtClean="0"/>
              <a:t>3/24/2026</a:t>
            </a:fld>
            <a:endParaRPr lang="en-US"/>
          </a:p>
        </p:txBody>
      </p:sp>
      <p:sp>
        <p:nvSpPr>
          <p:cNvPr id="5" name="Footer Placeholder 4">
            <a:extLst>
              <a:ext uri="{FF2B5EF4-FFF2-40B4-BE49-F238E27FC236}">
                <a16:creationId xmlns:a16="http://schemas.microsoft.com/office/drawing/2014/main" id="{981EF2BC-B56B-F05F-A0F2-A64A2C2C15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A86619-37F0-D8F8-9225-50F58BEDCABE}"/>
              </a:ext>
            </a:extLst>
          </p:cNvPr>
          <p:cNvSpPr>
            <a:spLocks noGrp="1"/>
          </p:cNvSpPr>
          <p:nvPr>
            <p:ph type="sldNum" sz="quarter" idx="12"/>
          </p:nvPr>
        </p:nvSpPr>
        <p:spPr/>
        <p:txBody>
          <a:bodyPr/>
          <a:lstStyle/>
          <a:p>
            <a:fld id="{6319D380-0FDE-42F4-9E6E-DBDB787C11EC}" type="slidenum">
              <a:rPr lang="en-US" smtClean="0"/>
              <a:t>‹#›</a:t>
            </a:fld>
            <a:endParaRPr lang="en-US"/>
          </a:p>
        </p:txBody>
      </p:sp>
    </p:spTree>
    <p:extLst>
      <p:ext uri="{BB962C8B-B14F-4D97-AF65-F5344CB8AC3E}">
        <p14:creationId xmlns:p14="http://schemas.microsoft.com/office/powerpoint/2010/main" val="3694226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C50F6-6CA1-854B-F272-6E170FECA4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440151-457E-0874-F444-755B3C8E9A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970421-218E-E846-1ACC-E4AEA90EA7A3}"/>
              </a:ext>
            </a:extLst>
          </p:cNvPr>
          <p:cNvSpPr>
            <a:spLocks noGrp="1"/>
          </p:cNvSpPr>
          <p:nvPr>
            <p:ph type="dt" sz="half" idx="10"/>
          </p:nvPr>
        </p:nvSpPr>
        <p:spPr/>
        <p:txBody>
          <a:bodyPr/>
          <a:lstStyle/>
          <a:p>
            <a:fld id="{0E200D78-B2CB-4BCE-9CAF-ECEBF38A88D5}" type="datetimeFigureOut">
              <a:rPr lang="en-US" smtClean="0"/>
              <a:t>3/24/2026</a:t>
            </a:fld>
            <a:endParaRPr lang="en-US"/>
          </a:p>
        </p:txBody>
      </p:sp>
      <p:sp>
        <p:nvSpPr>
          <p:cNvPr id="5" name="Footer Placeholder 4">
            <a:extLst>
              <a:ext uri="{FF2B5EF4-FFF2-40B4-BE49-F238E27FC236}">
                <a16:creationId xmlns:a16="http://schemas.microsoft.com/office/drawing/2014/main" id="{ABDC9807-86A5-B368-0DF4-9E95BEFA65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7818E-86BE-1C5D-5634-42A365EFD37D}"/>
              </a:ext>
            </a:extLst>
          </p:cNvPr>
          <p:cNvSpPr>
            <a:spLocks noGrp="1"/>
          </p:cNvSpPr>
          <p:nvPr>
            <p:ph type="sldNum" sz="quarter" idx="12"/>
          </p:nvPr>
        </p:nvSpPr>
        <p:spPr/>
        <p:txBody>
          <a:bodyPr/>
          <a:lstStyle/>
          <a:p>
            <a:fld id="{6319D380-0FDE-42F4-9E6E-DBDB787C11EC}" type="slidenum">
              <a:rPr lang="en-US" smtClean="0"/>
              <a:t>‹#›</a:t>
            </a:fld>
            <a:endParaRPr lang="en-US"/>
          </a:p>
        </p:txBody>
      </p:sp>
    </p:spTree>
    <p:extLst>
      <p:ext uri="{BB962C8B-B14F-4D97-AF65-F5344CB8AC3E}">
        <p14:creationId xmlns:p14="http://schemas.microsoft.com/office/powerpoint/2010/main" val="2577622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E60DD9-DE43-2F95-BEC7-E64F344C18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71B48D-690E-0182-D3CB-E264A81053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C030BE-6D58-05DD-98CD-6344337ABB7A}"/>
              </a:ext>
            </a:extLst>
          </p:cNvPr>
          <p:cNvSpPr>
            <a:spLocks noGrp="1"/>
          </p:cNvSpPr>
          <p:nvPr>
            <p:ph type="dt" sz="half" idx="10"/>
          </p:nvPr>
        </p:nvSpPr>
        <p:spPr/>
        <p:txBody>
          <a:bodyPr/>
          <a:lstStyle/>
          <a:p>
            <a:fld id="{0E200D78-B2CB-4BCE-9CAF-ECEBF38A88D5}" type="datetimeFigureOut">
              <a:rPr lang="en-US" smtClean="0"/>
              <a:t>3/24/2026</a:t>
            </a:fld>
            <a:endParaRPr lang="en-US"/>
          </a:p>
        </p:txBody>
      </p:sp>
      <p:sp>
        <p:nvSpPr>
          <p:cNvPr id="5" name="Footer Placeholder 4">
            <a:extLst>
              <a:ext uri="{FF2B5EF4-FFF2-40B4-BE49-F238E27FC236}">
                <a16:creationId xmlns:a16="http://schemas.microsoft.com/office/drawing/2014/main" id="{74A277F6-F71B-1F91-12FF-1D209345BB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037C6F-FB63-B293-1E13-30A5B99CC6B9}"/>
              </a:ext>
            </a:extLst>
          </p:cNvPr>
          <p:cNvSpPr>
            <a:spLocks noGrp="1"/>
          </p:cNvSpPr>
          <p:nvPr>
            <p:ph type="sldNum" sz="quarter" idx="12"/>
          </p:nvPr>
        </p:nvSpPr>
        <p:spPr/>
        <p:txBody>
          <a:bodyPr/>
          <a:lstStyle/>
          <a:p>
            <a:fld id="{6319D380-0FDE-42F4-9E6E-DBDB787C11EC}" type="slidenum">
              <a:rPr lang="en-US" smtClean="0"/>
              <a:t>‹#›</a:t>
            </a:fld>
            <a:endParaRPr lang="en-US"/>
          </a:p>
        </p:txBody>
      </p:sp>
    </p:spTree>
    <p:extLst>
      <p:ext uri="{BB962C8B-B14F-4D97-AF65-F5344CB8AC3E}">
        <p14:creationId xmlns:p14="http://schemas.microsoft.com/office/powerpoint/2010/main" val="347186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59D9A-2D2D-1A74-050C-EDBED32187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E79177-F981-8993-5C81-6A5804F141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B863FD-5A08-5066-A0EA-5E2D7253617C}"/>
              </a:ext>
            </a:extLst>
          </p:cNvPr>
          <p:cNvSpPr>
            <a:spLocks noGrp="1"/>
          </p:cNvSpPr>
          <p:nvPr>
            <p:ph type="dt" sz="half" idx="10"/>
          </p:nvPr>
        </p:nvSpPr>
        <p:spPr/>
        <p:txBody>
          <a:bodyPr/>
          <a:lstStyle/>
          <a:p>
            <a:fld id="{0E200D78-B2CB-4BCE-9CAF-ECEBF38A88D5}" type="datetimeFigureOut">
              <a:rPr lang="en-US" smtClean="0"/>
              <a:t>3/24/2026</a:t>
            </a:fld>
            <a:endParaRPr lang="en-US"/>
          </a:p>
        </p:txBody>
      </p:sp>
      <p:sp>
        <p:nvSpPr>
          <p:cNvPr id="5" name="Footer Placeholder 4">
            <a:extLst>
              <a:ext uri="{FF2B5EF4-FFF2-40B4-BE49-F238E27FC236}">
                <a16:creationId xmlns:a16="http://schemas.microsoft.com/office/drawing/2014/main" id="{3922DF75-8D0B-F801-00F4-E7FE93CF1D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338060-870C-4528-4A7A-776F6F6F3AAC}"/>
              </a:ext>
            </a:extLst>
          </p:cNvPr>
          <p:cNvSpPr>
            <a:spLocks noGrp="1"/>
          </p:cNvSpPr>
          <p:nvPr>
            <p:ph type="sldNum" sz="quarter" idx="12"/>
          </p:nvPr>
        </p:nvSpPr>
        <p:spPr/>
        <p:txBody>
          <a:bodyPr/>
          <a:lstStyle/>
          <a:p>
            <a:fld id="{6319D380-0FDE-42F4-9E6E-DBDB787C11EC}" type="slidenum">
              <a:rPr lang="en-US" smtClean="0"/>
              <a:t>‹#›</a:t>
            </a:fld>
            <a:endParaRPr lang="en-US"/>
          </a:p>
        </p:txBody>
      </p:sp>
    </p:spTree>
    <p:extLst>
      <p:ext uri="{BB962C8B-B14F-4D97-AF65-F5344CB8AC3E}">
        <p14:creationId xmlns:p14="http://schemas.microsoft.com/office/powerpoint/2010/main" val="3426167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A5EBC-5B98-D75A-4D82-6FCE503297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6ED4CBC-C0F6-C185-9252-C082B6CEEF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8B2EC9-1B6B-7B5E-34B6-124E62B84D43}"/>
              </a:ext>
            </a:extLst>
          </p:cNvPr>
          <p:cNvSpPr>
            <a:spLocks noGrp="1"/>
          </p:cNvSpPr>
          <p:nvPr>
            <p:ph type="dt" sz="half" idx="10"/>
          </p:nvPr>
        </p:nvSpPr>
        <p:spPr/>
        <p:txBody>
          <a:bodyPr/>
          <a:lstStyle/>
          <a:p>
            <a:fld id="{0E200D78-B2CB-4BCE-9CAF-ECEBF38A88D5}" type="datetimeFigureOut">
              <a:rPr lang="en-US" smtClean="0"/>
              <a:t>3/24/2026</a:t>
            </a:fld>
            <a:endParaRPr lang="en-US"/>
          </a:p>
        </p:txBody>
      </p:sp>
      <p:sp>
        <p:nvSpPr>
          <p:cNvPr id="5" name="Footer Placeholder 4">
            <a:extLst>
              <a:ext uri="{FF2B5EF4-FFF2-40B4-BE49-F238E27FC236}">
                <a16:creationId xmlns:a16="http://schemas.microsoft.com/office/drawing/2014/main" id="{CC634563-779D-26A9-C7A0-DCE7C32C92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12AE1C-CBE0-EC23-BF17-D505AF524AE1}"/>
              </a:ext>
            </a:extLst>
          </p:cNvPr>
          <p:cNvSpPr>
            <a:spLocks noGrp="1"/>
          </p:cNvSpPr>
          <p:nvPr>
            <p:ph type="sldNum" sz="quarter" idx="12"/>
          </p:nvPr>
        </p:nvSpPr>
        <p:spPr/>
        <p:txBody>
          <a:bodyPr/>
          <a:lstStyle/>
          <a:p>
            <a:fld id="{6319D380-0FDE-42F4-9E6E-DBDB787C11EC}" type="slidenum">
              <a:rPr lang="en-US" smtClean="0"/>
              <a:t>‹#›</a:t>
            </a:fld>
            <a:endParaRPr lang="en-US"/>
          </a:p>
        </p:txBody>
      </p:sp>
    </p:spTree>
    <p:extLst>
      <p:ext uri="{BB962C8B-B14F-4D97-AF65-F5344CB8AC3E}">
        <p14:creationId xmlns:p14="http://schemas.microsoft.com/office/powerpoint/2010/main" val="1141027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4ABEA-BAB1-D5F1-7B86-84155821A7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C7B276-DAA8-9D5D-D675-5C5A11516B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4839A7-F09C-BC7F-ABF5-9B3905F7EA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97D5B1-58B5-63C1-0296-37EF09562C3B}"/>
              </a:ext>
            </a:extLst>
          </p:cNvPr>
          <p:cNvSpPr>
            <a:spLocks noGrp="1"/>
          </p:cNvSpPr>
          <p:nvPr>
            <p:ph type="dt" sz="half" idx="10"/>
          </p:nvPr>
        </p:nvSpPr>
        <p:spPr/>
        <p:txBody>
          <a:bodyPr/>
          <a:lstStyle/>
          <a:p>
            <a:fld id="{0E200D78-B2CB-4BCE-9CAF-ECEBF38A88D5}" type="datetimeFigureOut">
              <a:rPr lang="en-US" smtClean="0"/>
              <a:t>3/24/2026</a:t>
            </a:fld>
            <a:endParaRPr lang="en-US"/>
          </a:p>
        </p:txBody>
      </p:sp>
      <p:sp>
        <p:nvSpPr>
          <p:cNvPr id="6" name="Footer Placeholder 5">
            <a:extLst>
              <a:ext uri="{FF2B5EF4-FFF2-40B4-BE49-F238E27FC236}">
                <a16:creationId xmlns:a16="http://schemas.microsoft.com/office/drawing/2014/main" id="{A8332E6B-E912-B220-FB54-91D957A2BD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CFD923-8EEB-451B-8DC6-7C284E4FC9CA}"/>
              </a:ext>
            </a:extLst>
          </p:cNvPr>
          <p:cNvSpPr>
            <a:spLocks noGrp="1"/>
          </p:cNvSpPr>
          <p:nvPr>
            <p:ph type="sldNum" sz="quarter" idx="12"/>
          </p:nvPr>
        </p:nvSpPr>
        <p:spPr/>
        <p:txBody>
          <a:bodyPr/>
          <a:lstStyle/>
          <a:p>
            <a:fld id="{6319D380-0FDE-42F4-9E6E-DBDB787C11EC}" type="slidenum">
              <a:rPr lang="en-US" smtClean="0"/>
              <a:t>‹#›</a:t>
            </a:fld>
            <a:endParaRPr lang="en-US"/>
          </a:p>
        </p:txBody>
      </p:sp>
    </p:spTree>
    <p:extLst>
      <p:ext uri="{BB962C8B-B14F-4D97-AF65-F5344CB8AC3E}">
        <p14:creationId xmlns:p14="http://schemas.microsoft.com/office/powerpoint/2010/main" val="578922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FE68-EE2C-175F-2D90-78A851A51E2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5956D8-F22B-7F33-DB57-CF24949854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D511A5-0DD5-9305-8BE1-6A7367E547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FA2FA5-09B8-4707-63B1-34AD93E330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A03533-5F7C-AF53-7838-11DFA4E752B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4443E2-918F-718C-11E9-A137449A74B0}"/>
              </a:ext>
            </a:extLst>
          </p:cNvPr>
          <p:cNvSpPr>
            <a:spLocks noGrp="1"/>
          </p:cNvSpPr>
          <p:nvPr>
            <p:ph type="dt" sz="half" idx="10"/>
          </p:nvPr>
        </p:nvSpPr>
        <p:spPr/>
        <p:txBody>
          <a:bodyPr/>
          <a:lstStyle/>
          <a:p>
            <a:fld id="{0E200D78-B2CB-4BCE-9CAF-ECEBF38A88D5}" type="datetimeFigureOut">
              <a:rPr lang="en-US" smtClean="0"/>
              <a:t>3/24/2026</a:t>
            </a:fld>
            <a:endParaRPr lang="en-US"/>
          </a:p>
        </p:txBody>
      </p:sp>
      <p:sp>
        <p:nvSpPr>
          <p:cNvPr id="8" name="Footer Placeholder 7">
            <a:extLst>
              <a:ext uri="{FF2B5EF4-FFF2-40B4-BE49-F238E27FC236}">
                <a16:creationId xmlns:a16="http://schemas.microsoft.com/office/drawing/2014/main" id="{18F3B622-2814-FFBC-EEB5-9E3063BECD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BAE26B-9D2F-DF09-3429-67CBB91083CD}"/>
              </a:ext>
            </a:extLst>
          </p:cNvPr>
          <p:cNvSpPr>
            <a:spLocks noGrp="1"/>
          </p:cNvSpPr>
          <p:nvPr>
            <p:ph type="sldNum" sz="quarter" idx="12"/>
          </p:nvPr>
        </p:nvSpPr>
        <p:spPr/>
        <p:txBody>
          <a:bodyPr/>
          <a:lstStyle/>
          <a:p>
            <a:fld id="{6319D380-0FDE-42F4-9E6E-DBDB787C11EC}" type="slidenum">
              <a:rPr lang="en-US" smtClean="0"/>
              <a:t>‹#›</a:t>
            </a:fld>
            <a:endParaRPr lang="en-US"/>
          </a:p>
        </p:txBody>
      </p:sp>
    </p:spTree>
    <p:extLst>
      <p:ext uri="{BB962C8B-B14F-4D97-AF65-F5344CB8AC3E}">
        <p14:creationId xmlns:p14="http://schemas.microsoft.com/office/powerpoint/2010/main" val="3253264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B7C77-3CF0-D168-CEBF-0D249EEF01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530173-9B83-3D24-ADBB-230B722E349B}"/>
              </a:ext>
            </a:extLst>
          </p:cNvPr>
          <p:cNvSpPr>
            <a:spLocks noGrp="1"/>
          </p:cNvSpPr>
          <p:nvPr>
            <p:ph type="dt" sz="half" idx="10"/>
          </p:nvPr>
        </p:nvSpPr>
        <p:spPr/>
        <p:txBody>
          <a:bodyPr/>
          <a:lstStyle/>
          <a:p>
            <a:fld id="{0E200D78-B2CB-4BCE-9CAF-ECEBF38A88D5}" type="datetimeFigureOut">
              <a:rPr lang="en-US" smtClean="0"/>
              <a:t>3/24/2026</a:t>
            </a:fld>
            <a:endParaRPr lang="en-US"/>
          </a:p>
        </p:txBody>
      </p:sp>
      <p:sp>
        <p:nvSpPr>
          <p:cNvPr id="4" name="Footer Placeholder 3">
            <a:extLst>
              <a:ext uri="{FF2B5EF4-FFF2-40B4-BE49-F238E27FC236}">
                <a16:creationId xmlns:a16="http://schemas.microsoft.com/office/drawing/2014/main" id="{E33C37BD-BF8C-41F1-5598-0E301E64B0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152F20-0C37-F1C2-CC15-79A917B75C3E}"/>
              </a:ext>
            </a:extLst>
          </p:cNvPr>
          <p:cNvSpPr>
            <a:spLocks noGrp="1"/>
          </p:cNvSpPr>
          <p:nvPr>
            <p:ph type="sldNum" sz="quarter" idx="12"/>
          </p:nvPr>
        </p:nvSpPr>
        <p:spPr/>
        <p:txBody>
          <a:bodyPr/>
          <a:lstStyle/>
          <a:p>
            <a:fld id="{6319D380-0FDE-42F4-9E6E-DBDB787C11EC}" type="slidenum">
              <a:rPr lang="en-US" smtClean="0"/>
              <a:t>‹#›</a:t>
            </a:fld>
            <a:endParaRPr lang="en-US"/>
          </a:p>
        </p:txBody>
      </p:sp>
    </p:spTree>
    <p:extLst>
      <p:ext uri="{BB962C8B-B14F-4D97-AF65-F5344CB8AC3E}">
        <p14:creationId xmlns:p14="http://schemas.microsoft.com/office/powerpoint/2010/main" val="1502459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F14D17-7845-45AE-C6A3-4357270F9F5F}"/>
              </a:ext>
            </a:extLst>
          </p:cNvPr>
          <p:cNvSpPr>
            <a:spLocks noGrp="1"/>
          </p:cNvSpPr>
          <p:nvPr>
            <p:ph type="dt" sz="half" idx="10"/>
          </p:nvPr>
        </p:nvSpPr>
        <p:spPr/>
        <p:txBody>
          <a:bodyPr/>
          <a:lstStyle/>
          <a:p>
            <a:fld id="{0E200D78-B2CB-4BCE-9CAF-ECEBF38A88D5}" type="datetimeFigureOut">
              <a:rPr lang="en-US" smtClean="0"/>
              <a:t>3/24/2026</a:t>
            </a:fld>
            <a:endParaRPr lang="en-US"/>
          </a:p>
        </p:txBody>
      </p:sp>
      <p:sp>
        <p:nvSpPr>
          <p:cNvPr id="3" name="Footer Placeholder 2">
            <a:extLst>
              <a:ext uri="{FF2B5EF4-FFF2-40B4-BE49-F238E27FC236}">
                <a16:creationId xmlns:a16="http://schemas.microsoft.com/office/drawing/2014/main" id="{7019D3B8-8E28-3C0E-4201-43F0A5DF6B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6923FD-7989-4BC8-7F7F-8821380DBF16}"/>
              </a:ext>
            </a:extLst>
          </p:cNvPr>
          <p:cNvSpPr>
            <a:spLocks noGrp="1"/>
          </p:cNvSpPr>
          <p:nvPr>
            <p:ph type="sldNum" sz="quarter" idx="12"/>
          </p:nvPr>
        </p:nvSpPr>
        <p:spPr/>
        <p:txBody>
          <a:bodyPr/>
          <a:lstStyle/>
          <a:p>
            <a:fld id="{6319D380-0FDE-42F4-9E6E-DBDB787C11EC}" type="slidenum">
              <a:rPr lang="en-US" smtClean="0"/>
              <a:t>‹#›</a:t>
            </a:fld>
            <a:endParaRPr lang="en-US"/>
          </a:p>
        </p:txBody>
      </p:sp>
    </p:spTree>
    <p:extLst>
      <p:ext uri="{BB962C8B-B14F-4D97-AF65-F5344CB8AC3E}">
        <p14:creationId xmlns:p14="http://schemas.microsoft.com/office/powerpoint/2010/main" val="2720044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4C3B8-066E-7EDA-D88E-D73F268D47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AD8EFE-CD40-4C3E-E037-F913AA9019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81D6C0-5099-6373-1477-36033F7142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32B48B-8BE4-D571-BD6C-1DB047CBC69F}"/>
              </a:ext>
            </a:extLst>
          </p:cNvPr>
          <p:cNvSpPr>
            <a:spLocks noGrp="1"/>
          </p:cNvSpPr>
          <p:nvPr>
            <p:ph type="dt" sz="half" idx="10"/>
          </p:nvPr>
        </p:nvSpPr>
        <p:spPr/>
        <p:txBody>
          <a:bodyPr/>
          <a:lstStyle/>
          <a:p>
            <a:fld id="{0E200D78-B2CB-4BCE-9CAF-ECEBF38A88D5}" type="datetimeFigureOut">
              <a:rPr lang="en-US" smtClean="0"/>
              <a:t>3/24/2026</a:t>
            </a:fld>
            <a:endParaRPr lang="en-US"/>
          </a:p>
        </p:txBody>
      </p:sp>
      <p:sp>
        <p:nvSpPr>
          <p:cNvPr id="6" name="Footer Placeholder 5">
            <a:extLst>
              <a:ext uri="{FF2B5EF4-FFF2-40B4-BE49-F238E27FC236}">
                <a16:creationId xmlns:a16="http://schemas.microsoft.com/office/drawing/2014/main" id="{B4C4D9C6-29E2-200D-2E4E-21F5FE3454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953E54-F345-87D9-8B57-0FAD3E54ACF9}"/>
              </a:ext>
            </a:extLst>
          </p:cNvPr>
          <p:cNvSpPr>
            <a:spLocks noGrp="1"/>
          </p:cNvSpPr>
          <p:nvPr>
            <p:ph type="sldNum" sz="quarter" idx="12"/>
          </p:nvPr>
        </p:nvSpPr>
        <p:spPr/>
        <p:txBody>
          <a:bodyPr/>
          <a:lstStyle/>
          <a:p>
            <a:fld id="{6319D380-0FDE-42F4-9E6E-DBDB787C11EC}" type="slidenum">
              <a:rPr lang="en-US" smtClean="0"/>
              <a:t>‹#›</a:t>
            </a:fld>
            <a:endParaRPr lang="en-US"/>
          </a:p>
        </p:txBody>
      </p:sp>
    </p:spTree>
    <p:extLst>
      <p:ext uri="{BB962C8B-B14F-4D97-AF65-F5344CB8AC3E}">
        <p14:creationId xmlns:p14="http://schemas.microsoft.com/office/powerpoint/2010/main" val="3302709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800F5-E627-2DD7-9C42-B97229528D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234468-0822-BA11-76B6-961209EE75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0214808-730A-8C27-E2AD-FB5195F625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E9C4B6-843A-8E18-AB6E-6DD38A1B0D37}"/>
              </a:ext>
            </a:extLst>
          </p:cNvPr>
          <p:cNvSpPr>
            <a:spLocks noGrp="1"/>
          </p:cNvSpPr>
          <p:nvPr>
            <p:ph type="dt" sz="half" idx="10"/>
          </p:nvPr>
        </p:nvSpPr>
        <p:spPr/>
        <p:txBody>
          <a:bodyPr/>
          <a:lstStyle/>
          <a:p>
            <a:fld id="{0E200D78-B2CB-4BCE-9CAF-ECEBF38A88D5}" type="datetimeFigureOut">
              <a:rPr lang="en-US" smtClean="0"/>
              <a:t>3/24/2026</a:t>
            </a:fld>
            <a:endParaRPr lang="en-US"/>
          </a:p>
        </p:txBody>
      </p:sp>
      <p:sp>
        <p:nvSpPr>
          <p:cNvPr id="6" name="Footer Placeholder 5">
            <a:extLst>
              <a:ext uri="{FF2B5EF4-FFF2-40B4-BE49-F238E27FC236}">
                <a16:creationId xmlns:a16="http://schemas.microsoft.com/office/drawing/2014/main" id="{0E2B6212-5C1C-F2F6-927B-31416FE895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54DB11-2DCF-CDA6-A260-2CA3D93407AC}"/>
              </a:ext>
            </a:extLst>
          </p:cNvPr>
          <p:cNvSpPr>
            <a:spLocks noGrp="1"/>
          </p:cNvSpPr>
          <p:nvPr>
            <p:ph type="sldNum" sz="quarter" idx="12"/>
          </p:nvPr>
        </p:nvSpPr>
        <p:spPr/>
        <p:txBody>
          <a:bodyPr/>
          <a:lstStyle/>
          <a:p>
            <a:fld id="{6319D380-0FDE-42F4-9E6E-DBDB787C11EC}" type="slidenum">
              <a:rPr lang="en-US" smtClean="0"/>
              <a:t>‹#›</a:t>
            </a:fld>
            <a:endParaRPr lang="en-US"/>
          </a:p>
        </p:txBody>
      </p:sp>
    </p:spTree>
    <p:extLst>
      <p:ext uri="{BB962C8B-B14F-4D97-AF65-F5344CB8AC3E}">
        <p14:creationId xmlns:p14="http://schemas.microsoft.com/office/powerpoint/2010/main" val="1933462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1F1989-A1E3-FC28-2CBA-C5E77AD10C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3C0E107-361C-F192-C840-AE6295C835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94A891-EADD-9950-C2F9-017D089B46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200D78-B2CB-4BCE-9CAF-ECEBF38A88D5}" type="datetimeFigureOut">
              <a:rPr lang="en-US" smtClean="0"/>
              <a:t>3/24/2026</a:t>
            </a:fld>
            <a:endParaRPr lang="en-US"/>
          </a:p>
        </p:txBody>
      </p:sp>
      <p:sp>
        <p:nvSpPr>
          <p:cNvPr id="5" name="Footer Placeholder 4">
            <a:extLst>
              <a:ext uri="{FF2B5EF4-FFF2-40B4-BE49-F238E27FC236}">
                <a16:creationId xmlns:a16="http://schemas.microsoft.com/office/drawing/2014/main" id="{A6DEECCC-48CE-F7C3-F787-7E773C5612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C253922-59BF-E08B-BEA6-B0B543C1D0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19D380-0FDE-42F4-9E6E-DBDB787C11EC}" type="slidenum">
              <a:rPr lang="en-US" smtClean="0"/>
              <a:t>‹#›</a:t>
            </a:fld>
            <a:endParaRPr lang="en-US"/>
          </a:p>
        </p:txBody>
      </p:sp>
    </p:spTree>
    <p:extLst>
      <p:ext uri="{BB962C8B-B14F-4D97-AF65-F5344CB8AC3E}">
        <p14:creationId xmlns:p14="http://schemas.microsoft.com/office/powerpoint/2010/main" val="3769970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58-5EB6-E853-6847-C2D85D0FFD5B}"/>
              </a:ext>
            </a:extLst>
          </p:cNvPr>
          <p:cNvSpPr>
            <a:spLocks noGrp="1"/>
          </p:cNvSpPr>
          <p:nvPr>
            <p:ph type="ctrTitle"/>
          </p:nvPr>
        </p:nvSpPr>
        <p:spPr/>
        <p:txBody>
          <a:bodyPr/>
          <a:lstStyle/>
          <a:p>
            <a:r>
              <a:rPr lang="en-IN" dirty="0">
                <a:latin typeface="Arial" panose="020B0604020202020204" pitchFamily="34" charset="0"/>
                <a:cs typeface="Arial" panose="020B0604020202020204" pitchFamily="34" charset="0"/>
              </a:rPr>
              <a:t>Mitochondrial DNA</a:t>
            </a:r>
            <a:endParaRPr lang="en-US"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E766F5B1-007E-B2BD-ADE4-91676157347B}"/>
              </a:ext>
            </a:extLst>
          </p:cNvPr>
          <p:cNvSpPr>
            <a:spLocks noGrp="1"/>
          </p:cNvSpPr>
          <p:nvPr>
            <p:ph type="subTitle" idx="1"/>
          </p:nvPr>
        </p:nvSpPr>
        <p:spPr/>
        <p:txBody>
          <a:bodyPr>
            <a:normAutofit lnSpcReduction="10000"/>
          </a:bodyPr>
          <a:lstStyle/>
          <a:p>
            <a:r>
              <a:rPr lang="en-IN" sz="3200" dirty="0">
                <a:latin typeface="Arial" panose="020B0604020202020204" pitchFamily="34" charset="0"/>
                <a:cs typeface="Arial" panose="020B0604020202020204" pitchFamily="34" charset="0"/>
              </a:rPr>
              <a:t>Dr Janki Sonagra</a:t>
            </a:r>
          </a:p>
          <a:p>
            <a:r>
              <a:rPr lang="en-IN" sz="3200" dirty="0">
                <a:latin typeface="Arial" panose="020B0604020202020204" pitchFamily="34" charset="0"/>
                <a:cs typeface="Arial" panose="020B0604020202020204" pitchFamily="34" charset="0"/>
              </a:rPr>
              <a:t>Biochemistry Department</a:t>
            </a:r>
          </a:p>
          <a:p>
            <a:r>
              <a:rPr lang="en-IN" sz="3200" dirty="0">
                <a:latin typeface="Arial" panose="020B0604020202020204" pitchFamily="34" charset="0"/>
                <a:cs typeface="Arial" panose="020B0604020202020204" pitchFamily="34" charset="0"/>
              </a:rPr>
              <a:t>GMC Bhavnagar</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0687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8053E-8D6D-20E2-875D-01781E35C39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3E4DAE3-D0D7-E128-CD2F-E968136DEB42}"/>
              </a:ext>
            </a:extLst>
          </p:cNvPr>
          <p:cNvSpPr>
            <a:spLocks noGrp="1"/>
          </p:cNvSpPr>
          <p:nvPr>
            <p:ph idx="1"/>
          </p:nvPr>
        </p:nvSpPr>
        <p:spPr/>
        <p:txBody>
          <a:bodyPr/>
          <a:lstStyle/>
          <a:p>
            <a:r>
              <a:rPr lang="en-IN" dirty="0"/>
              <a:t>Some of the mitochondrial protein synthesis is under the control of mitochondrial DNA;</a:t>
            </a:r>
          </a:p>
          <a:p>
            <a:r>
              <a:rPr lang="en-IN" dirty="0"/>
              <a:t>Some important proteins of the outer membrane of the mitochondria synthesized under the influence of nuclear DNA.</a:t>
            </a:r>
          </a:p>
        </p:txBody>
      </p:sp>
    </p:spTree>
    <p:extLst>
      <p:ext uri="{BB962C8B-B14F-4D97-AF65-F5344CB8AC3E}">
        <p14:creationId xmlns:p14="http://schemas.microsoft.com/office/powerpoint/2010/main" val="2436819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0A3FD6-4933-B4AC-ADA7-2BC6CF05C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0999"/>
            <a:ext cx="12192000" cy="4027715"/>
          </a:xfrm>
          <a:prstGeom prst="rect">
            <a:avLst/>
          </a:prstGeom>
        </p:spPr>
      </p:pic>
      <p:sp>
        <p:nvSpPr>
          <p:cNvPr id="4" name="TextBox 3">
            <a:extLst>
              <a:ext uri="{FF2B5EF4-FFF2-40B4-BE49-F238E27FC236}">
                <a16:creationId xmlns:a16="http://schemas.microsoft.com/office/drawing/2014/main" id="{CC27953F-5497-3BEB-FBA0-0AACB1EA97D0}"/>
              </a:ext>
            </a:extLst>
          </p:cNvPr>
          <p:cNvSpPr txBox="1"/>
          <p:nvPr/>
        </p:nvSpPr>
        <p:spPr>
          <a:xfrm rot="20651019">
            <a:off x="6215742" y="4191002"/>
            <a:ext cx="1502229" cy="3113314"/>
          </a:xfrm>
          <a:prstGeom prst="rect">
            <a:avLst/>
          </a:prstGeom>
          <a:noFill/>
        </p:spPr>
        <p:txBody>
          <a:bodyPr wrap="square" rtlCol="0">
            <a:spAutoFit/>
          </a:bodyPr>
          <a:lstStyle/>
          <a:p>
            <a:endParaRPr lang="en-US" dirty="0"/>
          </a:p>
        </p:txBody>
      </p:sp>
      <p:sp>
        <p:nvSpPr>
          <p:cNvPr id="5" name="TextBox 4">
            <a:extLst>
              <a:ext uri="{FF2B5EF4-FFF2-40B4-BE49-F238E27FC236}">
                <a16:creationId xmlns:a16="http://schemas.microsoft.com/office/drawing/2014/main" id="{B7B02EDD-0624-29D0-0A1B-53F22C0C2F7D}"/>
              </a:ext>
            </a:extLst>
          </p:cNvPr>
          <p:cNvSpPr txBox="1"/>
          <p:nvPr/>
        </p:nvSpPr>
        <p:spPr>
          <a:xfrm>
            <a:off x="3385457" y="4939590"/>
            <a:ext cx="7347857" cy="989818"/>
          </a:xfrm>
          <a:prstGeom prst="rect">
            <a:avLst/>
          </a:prstGeom>
          <a:noFill/>
        </p:spPr>
        <p:txBody>
          <a:bodyPr wrap="square" rtlCol="0">
            <a:spAutoFit/>
          </a:bodyPr>
          <a:lstStyle/>
          <a:p>
            <a:endParaRPr lang="en-US" dirty="0"/>
          </a:p>
        </p:txBody>
      </p:sp>
      <p:sp>
        <p:nvSpPr>
          <p:cNvPr id="6" name="TextBox 5">
            <a:extLst>
              <a:ext uri="{FF2B5EF4-FFF2-40B4-BE49-F238E27FC236}">
                <a16:creationId xmlns:a16="http://schemas.microsoft.com/office/drawing/2014/main" id="{A7762571-ECCA-938B-2EB5-8FAE54034A55}"/>
              </a:ext>
            </a:extLst>
          </p:cNvPr>
          <p:cNvSpPr txBox="1"/>
          <p:nvPr/>
        </p:nvSpPr>
        <p:spPr>
          <a:xfrm rot="10800000" flipV="1">
            <a:off x="315686" y="4649669"/>
            <a:ext cx="11266714" cy="1569660"/>
          </a:xfrm>
          <a:prstGeom prst="rect">
            <a:avLst/>
          </a:prstGeom>
          <a:noFill/>
        </p:spPr>
        <p:txBody>
          <a:bodyPr wrap="square" rtlCol="0">
            <a:spAutoFit/>
          </a:bodyPr>
          <a:lstStyle/>
          <a:p>
            <a:r>
              <a:rPr lang="en-IN" sz="2400" dirty="0"/>
              <a:t>“Endosymbiotic theory” states that mitochondria are derived from prokaryotes symbiotically adapted to multicellular organisms. That theory is supported by the image given above which shows that mitochondria are more similar to bacteria than mammalian cells</a:t>
            </a:r>
            <a:r>
              <a:rPr lang="en-US" sz="2400" dirty="0"/>
              <a:t>.</a:t>
            </a:r>
          </a:p>
        </p:txBody>
      </p:sp>
    </p:spTree>
    <p:extLst>
      <p:ext uri="{BB962C8B-B14F-4D97-AF65-F5344CB8AC3E}">
        <p14:creationId xmlns:p14="http://schemas.microsoft.com/office/powerpoint/2010/main" val="2052343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356BC6-99EA-FA30-C373-22AA372A4487}"/>
              </a:ext>
            </a:extLst>
          </p:cNvPr>
          <p:cNvSpPr>
            <a:spLocks noGrp="1"/>
          </p:cNvSpPr>
          <p:nvPr>
            <p:ph idx="1"/>
          </p:nvPr>
        </p:nvSpPr>
        <p:spPr>
          <a:xfrm>
            <a:off x="751114" y="1611085"/>
            <a:ext cx="10515600" cy="4642077"/>
          </a:xfrm>
        </p:spPr>
        <p:txBody>
          <a:bodyPr>
            <a:normAutofit/>
          </a:bodyPr>
          <a:lstStyle/>
          <a:p>
            <a:pPr marL="0" indent="0">
              <a:buNone/>
            </a:pPr>
            <a:r>
              <a:rPr lang="en-US" sz="3200" dirty="0">
                <a:latin typeface="Arial" panose="020B0604020202020204" pitchFamily="34" charset="0"/>
                <a:cs typeface="Arial" panose="020B0604020202020204" pitchFamily="34" charset="0"/>
              </a:rPr>
              <a:t>• It Codes for</a:t>
            </a:r>
          </a:p>
          <a:p>
            <a:pPr>
              <a:buFont typeface="Wingdings" panose="05000000000000000000" pitchFamily="2" charset="2"/>
              <a:buChar char="ü"/>
            </a:pPr>
            <a:r>
              <a:rPr lang="en-US" sz="3200" dirty="0">
                <a:latin typeface="Arial" panose="020B0604020202020204" pitchFamily="34" charset="0"/>
                <a:cs typeface="Arial" panose="020B0604020202020204" pitchFamily="34" charset="0"/>
              </a:rPr>
              <a:t>13 proteins of respiratory chain</a:t>
            </a:r>
          </a:p>
          <a:p>
            <a:pPr>
              <a:buFont typeface="Wingdings" panose="05000000000000000000" pitchFamily="2" charset="2"/>
              <a:buChar char="ü"/>
            </a:pPr>
            <a:r>
              <a:rPr lang="en-US" sz="3200" dirty="0">
                <a:latin typeface="Arial" panose="020B0604020202020204" pitchFamily="34" charset="0"/>
                <a:cs typeface="Arial" panose="020B0604020202020204" pitchFamily="34" charset="0"/>
              </a:rPr>
              <a:t>22tRNAs,</a:t>
            </a:r>
          </a:p>
          <a:p>
            <a:pPr>
              <a:buFont typeface="Wingdings" panose="05000000000000000000" pitchFamily="2" charset="2"/>
              <a:buChar char="ü"/>
            </a:pPr>
            <a:r>
              <a:rPr lang="en-US" sz="3200" dirty="0">
                <a:latin typeface="Arial" panose="020B0604020202020204" pitchFamily="34" charset="0"/>
                <a:cs typeface="Arial" panose="020B0604020202020204" pitchFamily="34" charset="0"/>
              </a:rPr>
              <a:t> 2rRNAs needed for cell respiration</a:t>
            </a:r>
          </a:p>
          <a:p>
            <a:pPr>
              <a:buFont typeface="Wingdings" panose="05000000000000000000" pitchFamily="2" charset="2"/>
              <a:buChar char="ü"/>
            </a:pPr>
            <a:r>
              <a:rPr lang="en-US" sz="3200" dirty="0">
                <a:latin typeface="Arial" panose="020B0604020202020204" pitchFamily="34" charset="0"/>
                <a:cs typeface="Arial" panose="020B0604020202020204" pitchFamily="34" charset="0"/>
              </a:rPr>
              <a:t>This region has very little variability</a:t>
            </a:r>
          </a:p>
          <a:p>
            <a:pPr>
              <a:buFont typeface="Wingdings" panose="05000000000000000000" pitchFamily="2" charset="2"/>
              <a:buChar char="ü"/>
            </a:pPr>
            <a:r>
              <a:rPr lang="en-US" sz="3200" dirty="0">
                <a:latin typeface="Arial" panose="020B0604020202020204" pitchFamily="34" charset="0"/>
                <a:cs typeface="Arial" panose="020B0604020202020204" pitchFamily="34" charset="0"/>
              </a:rPr>
              <a:t>So everyone’s DNA in this region will be nearly the same sequence of TGCAs</a:t>
            </a:r>
          </a:p>
          <a:p>
            <a:pPr>
              <a:buFont typeface="Wingdings" panose="05000000000000000000" pitchFamily="2" charset="2"/>
              <a:buChar char="ü"/>
            </a:pPr>
            <a:r>
              <a:rPr lang="en-US" sz="3200" dirty="0">
                <a:latin typeface="Arial" panose="020B0604020202020204" pitchFamily="34" charset="0"/>
                <a:cs typeface="Arial" panose="020B0604020202020204" pitchFamily="34" charset="0"/>
              </a:rPr>
              <a:t>5 –10 times high mutation rate than nuclear.</a:t>
            </a:r>
          </a:p>
        </p:txBody>
      </p:sp>
      <p:sp>
        <p:nvSpPr>
          <p:cNvPr id="2" name="TextBox 1">
            <a:extLst>
              <a:ext uri="{FF2B5EF4-FFF2-40B4-BE49-F238E27FC236}">
                <a16:creationId xmlns:a16="http://schemas.microsoft.com/office/drawing/2014/main" id="{0E705514-CBDB-6584-DD0C-C9889F3DA6F3}"/>
              </a:ext>
            </a:extLst>
          </p:cNvPr>
          <p:cNvSpPr txBox="1"/>
          <p:nvPr/>
        </p:nvSpPr>
        <p:spPr>
          <a:xfrm>
            <a:off x="751114" y="433513"/>
            <a:ext cx="10515599" cy="707886"/>
          </a:xfrm>
          <a:prstGeom prst="rect">
            <a:avLst/>
          </a:prstGeom>
          <a:noFill/>
        </p:spPr>
        <p:txBody>
          <a:bodyPr wrap="square" rtlCol="0" anchor="ctr">
            <a:spAutoFit/>
          </a:bodyPr>
          <a:lstStyle/>
          <a:p>
            <a:pPr algn="ctr"/>
            <a:r>
              <a:rPr lang="en-IN" sz="4000" dirty="0"/>
              <a:t>Mt DNA = 16,569 bases in length</a:t>
            </a:r>
            <a:endParaRPr lang="en-US" sz="4000" dirty="0"/>
          </a:p>
        </p:txBody>
      </p:sp>
    </p:spTree>
    <p:extLst>
      <p:ext uri="{BB962C8B-B14F-4D97-AF65-F5344CB8AC3E}">
        <p14:creationId xmlns:p14="http://schemas.microsoft.com/office/powerpoint/2010/main" val="1902372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434C1-7B0C-C2E6-E974-85FE327F097A}"/>
              </a:ext>
            </a:extLst>
          </p:cNvPr>
          <p:cNvSpPr>
            <a:spLocks noGrp="1"/>
          </p:cNvSpPr>
          <p:nvPr>
            <p:ph type="title"/>
          </p:nvPr>
        </p:nvSpPr>
        <p:spPr/>
        <p:txBody>
          <a:bodyPr>
            <a:normAutofit/>
          </a:bodyPr>
          <a:lstStyle/>
          <a:p>
            <a:r>
              <a:rPr lang="en-US" sz="3600" dirty="0">
                <a:latin typeface="Arial" panose="020B0604020202020204" pitchFamily="34" charset="0"/>
                <a:cs typeface="Arial" panose="020B0604020202020204" pitchFamily="34" charset="0"/>
              </a:rPr>
              <a:t>Mt DNA is inherited from MOM</a:t>
            </a:r>
          </a:p>
        </p:txBody>
      </p:sp>
      <p:sp>
        <p:nvSpPr>
          <p:cNvPr id="4" name="Text Placeholder 3">
            <a:extLst>
              <a:ext uri="{FF2B5EF4-FFF2-40B4-BE49-F238E27FC236}">
                <a16:creationId xmlns:a16="http://schemas.microsoft.com/office/drawing/2014/main" id="{601730D8-5FC7-931F-89C6-E5FAE9BB57E4}"/>
              </a:ext>
            </a:extLst>
          </p:cNvPr>
          <p:cNvSpPr>
            <a:spLocks noGrp="1"/>
          </p:cNvSpPr>
          <p:nvPr>
            <p:ph type="body" sz="half" idx="2"/>
          </p:nvPr>
        </p:nvSpPr>
        <p:spPr/>
        <p:txBody>
          <a:bodyPr>
            <a:normAutofit/>
          </a:bodyPr>
          <a:lstStyle/>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Every sibling will get their mt DNA from their mother.</a:t>
            </a: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 During fertilization, When egg and sperm join ,only female mitochondria survive.</a:t>
            </a: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 So Mother mitochondrial DNA are passed onto to new baby. </a:t>
            </a:r>
          </a:p>
          <a:p>
            <a:endParaRPr lang="en-US" sz="2400" dirty="0">
              <a:latin typeface="Arial" panose="020B0604020202020204" pitchFamily="34" charset="0"/>
              <a:cs typeface="Arial" panose="020B0604020202020204" pitchFamily="34" charset="0"/>
            </a:endParaRPr>
          </a:p>
        </p:txBody>
      </p:sp>
      <p:pic>
        <p:nvPicPr>
          <p:cNvPr id="12" name="Picture Placeholder 11">
            <a:extLst>
              <a:ext uri="{FF2B5EF4-FFF2-40B4-BE49-F238E27FC236}">
                <a16:creationId xmlns:a16="http://schemas.microsoft.com/office/drawing/2014/main" id="{D3B9334E-93A8-E06D-27F4-FF52017A35A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51" t="3689" r="-51" b="42532"/>
          <a:stretch>
            <a:fillRect/>
          </a:stretch>
        </p:blipFill>
        <p:spPr>
          <a:xfrm>
            <a:off x="5183188" y="987425"/>
            <a:ext cx="6172200" cy="4873625"/>
          </a:xfrm>
          <a:prstGeom prst="rect">
            <a:avLst/>
          </a:prstGeom>
        </p:spPr>
      </p:pic>
    </p:spTree>
    <p:extLst>
      <p:ext uri="{BB962C8B-B14F-4D97-AF65-F5344CB8AC3E}">
        <p14:creationId xmlns:p14="http://schemas.microsoft.com/office/powerpoint/2010/main" val="2611466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38E39-48EF-48D5-B019-7291A8B827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BD64C65-3F22-1ED2-B6B6-B395C3AFA545}"/>
              </a:ext>
            </a:extLst>
          </p:cNvPr>
          <p:cNvSpPr>
            <a:spLocks noGrp="1"/>
          </p:cNvSpPr>
          <p:nvPr>
            <p:ph idx="1"/>
          </p:nvPr>
        </p:nvSpPr>
        <p:spPr/>
        <p:txBody>
          <a:bodyPr>
            <a:normAutofit/>
          </a:bodyPr>
          <a:lstStyle/>
          <a:p>
            <a:r>
              <a:rPr lang="en-US" sz="3600" dirty="0">
                <a:latin typeface="Arial" panose="020B0604020202020204" pitchFamily="34" charset="0"/>
                <a:cs typeface="Arial" panose="020B0604020202020204" pitchFamily="34" charset="0"/>
              </a:rPr>
              <a:t>Egg contains </a:t>
            </a:r>
          </a:p>
          <a:p>
            <a:pPr>
              <a:buFont typeface="Wingdings" panose="05000000000000000000" pitchFamily="2" charset="2"/>
              <a:buChar char="ü"/>
            </a:pPr>
            <a:r>
              <a:rPr lang="en-US" sz="3600" dirty="0">
                <a:latin typeface="Arial" panose="020B0604020202020204" pitchFamily="34" charset="0"/>
                <a:cs typeface="Arial" panose="020B0604020202020204" pitchFamily="34" charset="0"/>
              </a:rPr>
              <a:t>23 chromosomes</a:t>
            </a:r>
          </a:p>
          <a:p>
            <a:pPr>
              <a:buFont typeface="Wingdings" panose="05000000000000000000" pitchFamily="2" charset="2"/>
              <a:buChar char="ü"/>
            </a:pPr>
            <a:r>
              <a:rPr lang="en-US" sz="3600" dirty="0">
                <a:latin typeface="Arial" panose="020B0604020202020204" pitchFamily="34" charset="0"/>
                <a:cs typeface="Arial" panose="020B0604020202020204" pitchFamily="34" charset="0"/>
              </a:rPr>
              <a:t> cell cytoplasm which contains thousands of maternal mitochondria. maternal mitochondria. </a:t>
            </a:r>
          </a:p>
          <a:p>
            <a:pPr marL="0" indent="0">
              <a:buNone/>
            </a:pPr>
            <a:r>
              <a:rPr lang="en-US" sz="3600" dirty="0">
                <a:latin typeface="Arial" panose="020B0604020202020204" pitchFamily="34" charset="0"/>
                <a:cs typeface="Arial" panose="020B0604020202020204" pitchFamily="34" charset="0"/>
              </a:rPr>
              <a:t>• Sperm contains</a:t>
            </a:r>
          </a:p>
          <a:p>
            <a:pPr>
              <a:buFont typeface="Wingdings" panose="05000000000000000000" pitchFamily="2" charset="2"/>
              <a:buChar char="ü"/>
            </a:pPr>
            <a:r>
              <a:rPr lang="en-US" sz="3600" dirty="0">
                <a:latin typeface="Arial" panose="020B0604020202020204" pitchFamily="34" charset="0"/>
                <a:cs typeface="Arial" panose="020B0604020202020204" pitchFamily="34" charset="0"/>
              </a:rPr>
              <a:t> 23 chromosomes</a:t>
            </a:r>
          </a:p>
          <a:p>
            <a:pPr>
              <a:buFont typeface="Wingdings" panose="05000000000000000000" pitchFamily="2" charset="2"/>
              <a:buChar char="ü"/>
            </a:pPr>
            <a:r>
              <a:rPr lang="en-US" sz="3600" dirty="0">
                <a:latin typeface="Arial" panose="020B0604020202020204" pitchFamily="34" charset="0"/>
                <a:cs typeface="Arial" panose="020B0604020202020204" pitchFamily="34" charset="0"/>
              </a:rPr>
              <a:t> very little cytoplasm </a:t>
            </a:r>
          </a:p>
        </p:txBody>
      </p:sp>
    </p:spTree>
    <p:extLst>
      <p:ext uri="{BB962C8B-B14F-4D97-AF65-F5344CB8AC3E}">
        <p14:creationId xmlns:p14="http://schemas.microsoft.com/office/powerpoint/2010/main" val="553788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CC652D-CC4B-CDD0-85BF-ADD54057157C}"/>
              </a:ext>
            </a:extLst>
          </p:cNvPr>
          <p:cNvPicPr>
            <a:picLocks noChangeAspect="1"/>
          </p:cNvPicPr>
          <p:nvPr/>
        </p:nvPicPr>
        <p:blipFill>
          <a:blip r:embed="rId2"/>
          <a:stretch>
            <a:fillRect/>
          </a:stretch>
        </p:blipFill>
        <p:spPr>
          <a:xfrm>
            <a:off x="2090192" y="0"/>
            <a:ext cx="8011616" cy="6858000"/>
          </a:xfrm>
          <a:prstGeom prst="rect">
            <a:avLst/>
          </a:prstGeom>
        </p:spPr>
      </p:pic>
    </p:spTree>
    <p:extLst>
      <p:ext uri="{BB962C8B-B14F-4D97-AF65-F5344CB8AC3E}">
        <p14:creationId xmlns:p14="http://schemas.microsoft.com/office/powerpoint/2010/main" val="2539608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398A8-857B-C069-7162-5FD0770E8D68}"/>
              </a:ext>
            </a:extLst>
          </p:cNvPr>
          <p:cNvSpPr>
            <a:spLocks noGrp="1"/>
          </p:cNvSpPr>
          <p:nvPr>
            <p:ph type="title"/>
          </p:nvPr>
        </p:nvSpPr>
        <p:spPr>
          <a:xfrm>
            <a:off x="838200" y="365126"/>
            <a:ext cx="10515600" cy="734332"/>
          </a:xfrm>
        </p:spPr>
        <p:txBody>
          <a:bodyPr/>
          <a:lstStyle/>
          <a:p>
            <a:r>
              <a:rPr lang="en-IN" dirty="0">
                <a:latin typeface="Arial" panose="020B0604020202020204" pitchFamily="34" charset="0"/>
                <a:cs typeface="Arial" panose="020B0604020202020204" pitchFamily="34" charset="0"/>
              </a:rPr>
              <a:t>Mitochondrial Disease</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69C829A-0C08-8825-C62D-575F70116812}"/>
              </a:ext>
            </a:extLst>
          </p:cNvPr>
          <p:cNvSpPr>
            <a:spLocks noGrp="1"/>
          </p:cNvSpPr>
          <p:nvPr>
            <p:ph idx="1"/>
          </p:nvPr>
        </p:nvSpPr>
        <p:spPr>
          <a:xfrm>
            <a:off x="838200" y="1240971"/>
            <a:ext cx="10515600" cy="6030686"/>
          </a:xfrm>
        </p:spPr>
        <p:txBody>
          <a:bodyPr>
            <a:noAutofit/>
          </a:bodyPr>
          <a:lstStyle/>
          <a:p>
            <a:r>
              <a:rPr lang="en-US" dirty="0">
                <a:latin typeface="Arial" panose="020B0604020202020204" pitchFamily="34" charset="0"/>
                <a:cs typeface="Arial" panose="020B0604020202020204" pitchFamily="34" charset="0"/>
              </a:rPr>
              <a:t> Mitochondrial myopathy</a:t>
            </a:r>
          </a:p>
          <a:p>
            <a:r>
              <a:rPr lang="en-US" dirty="0">
                <a:latin typeface="Arial" panose="020B0604020202020204" pitchFamily="34" charset="0"/>
                <a:cs typeface="Arial" panose="020B0604020202020204" pitchFamily="34" charset="0"/>
              </a:rPr>
              <a:t> Leber's hereditary optic neuropathy </a:t>
            </a:r>
          </a:p>
          <a:p>
            <a:r>
              <a:rPr lang="en-US" dirty="0">
                <a:latin typeface="Arial" panose="020B0604020202020204" pitchFamily="34" charset="0"/>
                <a:cs typeface="Arial" panose="020B0604020202020204" pitchFamily="34" charset="0"/>
              </a:rPr>
              <a:t>Leigh syndrome</a:t>
            </a:r>
          </a:p>
          <a:p>
            <a:r>
              <a:rPr lang="en-US" dirty="0">
                <a:latin typeface="Arial" panose="020B0604020202020204" pitchFamily="34" charset="0"/>
                <a:cs typeface="Arial" panose="020B0604020202020204" pitchFamily="34" charset="0"/>
              </a:rPr>
              <a:t>Neuropathy </a:t>
            </a:r>
          </a:p>
          <a:p>
            <a:r>
              <a:rPr lang="en-US" dirty="0">
                <a:latin typeface="Arial" panose="020B0604020202020204" pitchFamily="34" charset="0"/>
                <a:cs typeface="Arial" panose="020B0604020202020204" pitchFamily="34" charset="0"/>
              </a:rPr>
              <a:t>Ataxia </a:t>
            </a:r>
          </a:p>
          <a:p>
            <a:r>
              <a:rPr lang="en-US" dirty="0">
                <a:latin typeface="Arial" panose="020B0604020202020204" pitchFamily="34" charset="0"/>
                <a:cs typeface="Arial" panose="020B0604020202020204" pitchFamily="34" charset="0"/>
              </a:rPr>
              <a:t> Retinitis pigmentosa</a:t>
            </a:r>
          </a:p>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Myoneurogenic</a:t>
            </a:r>
            <a:r>
              <a:rPr lang="en-US" dirty="0">
                <a:latin typeface="Arial" panose="020B0604020202020204" pitchFamily="34" charset="0"/>
                <a:cs typeface="Arial" panose="020B0604020202020204" pitchFamily="34" charset="0"/>
              </a:rPr>
              <a:t> gastrointestinal encephalopathy </a:t>
            </a:r>
          </a:p>
          <a:p>
            <a:r>
              <a:rPr lang="en-US" dirty="0">
                <a:latin typeface="Arial" panose="020B0604020202020204" pitchFamily="34" charset="0"/>
                <a:cs typeface="Arial" panose="020B0604020202020204" pitchFamily="34" charset="0"/>
              </a:rPr>
              <a:t>Myoclonic Epilepsy with Ragged Red </a:t>
            </a:r>
            <a:r>
              <a:rPr lang="en-US" dirty="0" err="1">
                <a:latin typeface="Arial" panose="020B0604020202020204" pitchFamily="34" charset="0"/>
                <a:cs typeface="Arial" panose="020B0604020202020204" pitchFamily="34" charset="0"/>
              </a:rPr>
              <a:t>FibersMitochondrial</a:t>
            </a:r>
            <a:r>
              <a:rPr lang="en-US" dirty="0">
                <a:latin typeface="Arial" panose="020B0604020202020204" pitchFamily="34" charset="0"/>
                <a:cs typeface="Arial" panose="020B0604020202020204" pitchFamily="34" charset="0"/>
              </a:rPr>
              <a:t> myopathy, </a:t>
            </a:r>
            <a:r>
              <a:rPr lang="en-US" dirty="0" err="1">
                <a:latin typeface="Arial" panose="020B0604020202020204" pitchFamily="34" charset="0"/>
                <a:cs typeface="Arial" panose="020B0604020202020204" pitchFamily="34" charset="0"/>
              </a:rPr>
              <a:t>encephalomyopathy</a:t>
            </a:r>
            <a:r>
              <a:rPr lang="en-US" dirty="0">
                <a:latin typeface="Arial" panose="020B0604020202020204" pitchFamily="34" charset="0"/>
                <a:cs typeface="Arial" panose="020B0604020202020204" pitchFamily="34" charset="0"/>
              </a:rPr>
              <a:t>, lactic acidosis, stroke-like symptoms(MELAS)</a:t>
            </a:r>
          </a:p>
          <a:p>
            <a:r>
              <a:rPr lang="en-US" dirty="0">
                <a:latin typeface="Arial" panose="020B0604020202020204" pitchFamily="34" charset="0"/>
                <a:cs typeface="Arial" panose="020B0604020202020204" pitchFamily="34" charset="0"/>
              </a:rPr>
              <a:t> mitochondrial </a:t>
            </a:r>
            <a:r>
              <a:rPr lang="en-US" dirty="0" err="1">
                <a:latin typeface="Arial" panose="020B0604020202020204" pitchFamily="34" charset="0"/>
                <a:cs typeface="Arial" panose="020B0604020202020204" pitchFamily="34" charset="0"/>
              </a:rPr>
              <a:t>neurogastrointestinal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encephalomyopathy</a:t>
            </a:r>
            <a:r>
              <a:rPr lang="en-US" dirty="0">
                <a:latin typeface="Arial" panose="020B0604020202020204" pitchFamily="34" charset="0"/>
                <a:cs typeface="Arial" panose="020B0604020202020204" pitchFamily="34" charset="0"/>
              </a:rPr>
              <a:t>(MNGIE)</a:t>
            </a:r>
          </a:p>
        </p:txBody>
      </p:sp>
    </p:spTree>
    <p:extLst>
      <p:ext uri="{BB962C8B-B14F-4D97-AF65-F5344CB8AC3E}">
        <p14:creationId xmlns:p14="http://schemas.microsoft.com/office/powerpoint/2010/main" val="10664096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TotalTime>
  <Words>251</Words>
  <Application>Microsoft Office PowerPoint</Application>
  <PresentationFormat>Widescreen</PresentationFormat>
  <Paragraphs>35</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Wingdings</vt:lpstr>
      <vt:lpstr>Office Theme</vt:lpstr>
      <vt:lpstr>Mitochondrial DNA</vt:lpstr>
      <vt:lpstr>PowerPoint Presentation</vt:lpstr>
      <vt:lpstr>PowerPoint Presentation</vt:lpstr>
      <vt:lpstr>PowerPoint Presentation</vt:lpstr>
      <vt:lpstr>Mt DNA is inherited from MOM</vt:lpstr>
      <vt:lpstr>PowerPoint Presentation</vt:lpstr>
      <vt:lpstr>PowerPoint Presentation</vt:lpstr>
      <vt:lpstr>Mitochondrial Disease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janki sonagra</dc:creator>
  <cp:lastModifiedBy>janki sonagra</cp:lastModifiedBy>
  <cp:revision>12</cp:revision>
  <dcterms:created xsi:type="dcterms:W3CDTF">2026-03-17T10:44:44Z</dcterms:created>
  <dcterms:modified xsi:type="dcterms:W3CDTF">2026-03-24T11:32:11Z</dcterms:modified>
</cp:coreProperties>
</file>