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1" r:id="rId3"/>
    <p:sldId id="270" r:id="rId4"/>
    <p:sldId id="256" r:id="rId5"/>
    <p:sldId id="266" r:id="rId6"/>
    <p:sldId id="258" r:id="rId7"/>
    <p:sldId id="277" r:id="rId8"/>
    <p:sldId id="261" r:id="rId9"/>
    <p:sldId id="274" r:id="rId10"/>
    <p:sldId id="275" r:id="rId11"/>
    <p:sldId id="262" r:id="rId12"/>
    <p:sldId id="263" r:id="rId13"/>
    <p:sldId id="264" r:id="rId14"/>
    <p:sldId id="273" r:id="rId15"/>
    <p:sldId id="27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1752600"/>
          </a:xfrm>
        </p:spPr>
        <p:txBody>
          <a:bodyPr>
            <a:normAutofit/>
          </a:bodyPr>
          <a:lstStyle/>
          <a:p>
            <a:r>
              <a:rPr lang="en-IN" sz="5400" b="1" dirty="0" smtClean="0"/>
              <a:t>Phenylketonuria</a:t>
            </a:r>
            <a:endParaRPr lang="en-IN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95800" y="3886200"/>
            <a:ext cx="3276600" cy="1752600"/>
          </a:xfrm>
        </p:spPr>
        <p:txBody>
          <a:bodyPr>
            <a:noAutofit/>
          </a:bodyPr>
          <a:lstStyle/>
          <a:p>
            <a:pPr algn="l"/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Dr. Sapna Patel</a:t>
            </a:r>
            <a:br>
              <a:rPr lang="en-IN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IN" sz="1600" baseline="30000" dirty="0" smtClean="0">
                <a:latin typeface="Times New Roman" pitchFamily="18" charset="0"/>
                <a:cs typeface="Times New Roman" pitchFamily="18" charset="0"/>
              </a:rPr>
              <a:t>rd</a:t>
            </a: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 Year Resident Doctor,</a:t>
            </a:r>
            <a:br>
              <a:rPr lang="en-IN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Biochemistry Department,</a:t>
            </a:r>
            <a:br>
              <a:rPr lang="en-IN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Government Medical College,</a:t>
            </a:r>
            <a:br>
              <a:rPr lang="en-IN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Bhavnagar.</a:t>
            </a:r>
            <a:endParaRPr lang="en-IN" sz="1600" dirty="0" smtClean="0"/>
          </a:p>
          <a:p>
            <a:pPr algn="l"/>
            <a:endParaRPr lang="en-IN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>
            <a:noAutofit/>
          </a:bodyPr>
          <a:lstStyle/>
          <a:p>
            <a:r>
              <a:rPr lang="en-IN" sz="3600" b="1" dirty="0" smtClean="0"/>
              <a:t/>
            </a:r>
            <a:br>
              <a:rPr lang="en-IN" sz="3600" b="1" dirty="0" smtClean="0"/>
            </a:br>
            <a:r>
              <a:rPr lang="en-IN" sz="3600" b="1" dirty="0" smtClean="0"/>
              <a:t>Role of sapropterin dihydrochloride for differentiation of PKU from segawa syndrome</a:t>
            </a:r>
            <a:br>
              <a:rPr lang="en-IN" sz="3600" b="1" dirty="0" smtClean="0"/>
            </a:br>
            <a:endParaRPr lang="en-IN" sz="3600" b="1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524000"/>
            <a:ext cx="3657600" cy="38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0" y="2133600"/>
            <a:ext cx="1828800" cy="990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 smtClean="0">
                <a:solidFill>
                  <a:schemeClr val="tx1"/>
                </a:solidFill>
              </a:rPr>
              <a:t>GTP Cyclohydrolase</a:t>
            </a:r>
            <a:endParaRPr lang="en-IN" sz="2000" b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5867400"/>
            <a:ext cx="792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IN" sz="2400" b="1" dirty="0" smtClean="0"/>
              <a:t> If Phenylalanine decrease – After BH4 = Sagawa Syndrome</a:t>
            </a:r>
          </a:p>
          <a:p>
            <a:pPr>
              <a:buFont typeface="Arial" pitchFamily="34" charset="0"/>
              <a:buChar char="•"/>
            </a:pPr>
            <a:r>
              <a:rPr lang="en-IN" sz="2400" b="1" dirty="0" smtClean="0"/>
              <a:t> If Phenylalanine remain elevate – After BH4 = PKU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600" y="1219200"/>
            <a:ext cx="4724400" cy="4501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/>
          <p:cNvSpPr>
            <a:spLocks noGrp="1" noChangeArrowheads="1"/>
          </p:cNvSpPr>
          <p:nvPr>
            <p:ph idx="1"/>
          </p:nvPr>
        </p:nvSpPr>
        <p:spPr>
          <a:xfrm>
            <a:off x="0" y="214290"/>
            <a:ext cx="9144000" cy="664371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4000" b="1" u="sng" dirty="0" smtClean="0"/>
              <a:t>Laboratory Diagnosis</a:t>
            </a:r>
          </a:p>
          <a:p>
            <a:pPr eaLnBrk="1" hangingPunct="1"/>
            <a:r>
              <a:rPr lang="en-US" sz="2800" b="1" u="sng" dirty="0" smtClean="0"/>
              <a:t>Blood phenylalanine:</a:t>
            </a:r>
            <a:r>
              <a:rPr lang="en-US" sz="2800" dirty="0" smtClean="0"/>
              <a:t> Normal level is 2-6 mg/dl.  </a:t>
            </a:r>
          </a:p>
          <a:p>
            <a:pPr eaLnBrk="1" hangingPunct="1"/>
            <a:r>
              <a:rPr lang="en-US" sz="2800" b="1" u="sng" dirty="0" smtClean="0"/>
              <a:t>Guthrie test:</a:t>
            </a:r>
            <a:r>
              <a:rPr lang="en-US" sz="2800" dirty="0" smtClean="0"/>
              <a:t> screening test</a:t>
            </a:r>
            <a:endParaRPr lang="en-US" sz="2800" dirty="0" smtClean="0">
              <a:solidFill>
                <a:srgbClr val="0070C0"/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33600"/>
            <a:ext cx="824868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1144212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/>
              <a:t>Laboratory Diagnosis</a:t>
            </a:r>
            <a:br>
              <a:rPr lang="en-US" b="1" u="sng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211763"/>
          </a:xfrm>
        </p:spPr>
        <p:txBody>
          <a:bodyPr>
            <a:normAutofit/>
          </a:bodyPr>
          <a:lstStyle/>
          <a:p>
            <a:r>
              <a:rPr lang="en-US" sz="2800" b="1" u="sng" dirty="0"/>
              <a:t>Ferric chloride test:</a:t>
            </a:r>
            <a:r>
              <a:rPr lang="en-US" sz="2800" dirty="0"/>
              <a:t> Urine </a:t>
            </a:r>
            <a:r>
              <a:rPr lang="en-US" sz="2800" dirty="0" smtClean="0"/>
              <a:t>contains </a:t>
            </a:r>
            <a:r>
              <a:rPr lang="en-US" sz="2800" dirty="0"/>
              <a:t>phenyl ketones about 500-3000 mg/day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B050"/>
                </a:solidFill>
              </a:rPr>
              <a:t>transient </a:t>
            </a:r>
            <a:r>
              <a:rPr lang="en-US" sz="2800" dirty="0">
                <a:solidFill>
                  <a:srgbClr val="00B050"/>
                </a:solidFill>
              </a:rPr>
              <a:t>blue-green </a:t>
            </a:r>
            <a:r>
              <a:rPr lang="en-US" sz="2800" dirty="0"/>
              <a:t>colour is a positive test.</a:t>
            </a:r>
            <a:endParaRPr lang="en-US" sz="2800" b="1" u="sng" dirty="0"/>
          </a:p>
          <a:p>
            <a:pPr marL="0" indent="0">
              <a:buNone/>
            </a:pPr>
            <a:endParaRPr lang="en-US" sz="2800" dirty="0"/>
          </a:p>
        </p:txBody>
      </p:sp>
      <p:pic>
        <p:nvPicPr>
          <p:cNvPr id="4" name="Content Placeholder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3733800"/>
            <a:ext cx="6437745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2514600"/>
            <a:ext cx="6847449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3754826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Grp="1" noChangeArrowheads="1"/>
          </p:cNvSpPr>
          <p:nvPr>
            <p:ph idx="1"/>
          </p:nvPr>
        </p:nvSpPr>
        <p:spPr>
          <a:xfrm>
            <a:off x="0" y="152400"/>
            <a:ext cx="9144000" cy="67056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4400" b="1" u="sng" dirty="0" smtClean="0"/>
              <a:t>Treatment</a:t>
            </a:r>
            <a:endParaRPr lang="en-US" sz="4000" b="1" u="sng" dirty="0" smtClean="0"/>
          </a:p>
          <a:p>
            <a:pPr eaLnBrk="1" hangingPunct="1"/>
            <a:r>
              <a:rPr lang="en-US" sz="2800" dirty="0" smtClean="0"/>
              <a:t>Early detection is very important. About 5 units of IQ are lost for each 10 week delay in starting the treatment.</a:t>
            </a:r>
          </a:p>
          <a:p>
            <a:pPr eaLnBrk="1" hangingPunct="1"/>
            <a:r>
              <a:rPr lang="en-US" sz="2800" dirty="0" smtClean="0"/>
              <a:t>diet containing low phenylalanine (Cassava based)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2590800"/>
            <a:ext cx="68580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40533343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525963"/>
          </a:xfrm>
        </p:spPr>
        <p:txBody>
          <a:bodyPr/>
          <a:lstStyle/>
          <a:p>
            <a:pPr algn="ctr">
              <a:buNone/>
            </a:pPr>
            <a:endParaRPr lang="en-IN" dirty="0" smtClean="0"/>
          </a:p>
          <a:p>
            <a:pPr algn="ctr">
              <a:buNone/>
            </a:pPr>
            <a:endParaRPr lang="en-IN" dirty="0" smtClean="0"/>
          </a:p>
          <a:p>
            <a:pPr algn="ctr">
              <a:buNone/>
            </a:pPr>
            <a:endParaRPr lang="en-IN" dirty="0" smtClean="0"/>
          </a:p>
          <a:p>
            <a:pPr algn="ctr">
              <a:buNone/>
            </a:pPr>
            <a:r>
              <a:rPr lang="en-IN" sz="4800" b="1" dirty="0" smtClean="0"/>
              <a:t>THANK YOU</a:t>
            </a:r>
            <a:endParaRPr lang="en-IN" sz="48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Genetic basis for Phenylketonuria</a:t>
            </a:r>
            <a:endParaRPr lang="en-IN" dirty="0"/>
          </a:p>
        </p:txBody>
      </p:sp>
      <p:pic>
        <p:nvPicPr>
          <p:cNvPr id="16387" name="Picture 3" descr="C:\Users\Power\Pictures\Schematic-representation-of-the-PAH-gene-with-the-location-of-the-33-mutations-detected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2400" y="1676400"/>
            <a:ext cx="8991600" cy="48767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r>
              <a:rPr lang="en-IN" b="1" dirty="0" smtClean="0"/>
              <a:t>Case presentation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86800" cy="5562600"/>
          </a:xfrm>
        </p:spPr>
        <p:txBody>
          <a:bodyPr>
            <a:normAutofit lnSpcReduction="10000"/>
          </a:bodyPr>
          <a:lstStyle/>
          <a:p>
            <a:r>
              <a:rPr lang="en-IN" dirty="0" smtClean="0"/>
              <a:t>A 5 year boy presented with Delayed developmental milestone.    </a:t>
            </a:r>
          </a:p>
          <a:p>
            <a:r>
              <a:rPr lang="en-IN" dirty="0" smtClean="0"/>
              <a:t>On Examination, it is found that boy has blue eyes, blond hair, unusual mousy body odour. </a:t>
            </a:r>
          </a:p>
          <a:p>
            <a:r>
              <a:rPr lang="en-IN" dirty="0" smtClean="0"/>
              <a:t>Paediatrician started following as treatment</a:t>
            </a:r>
          </a:p>
          <a:p>
            <a:pPr lvl="1"/>
            <a:r>
              <a:rPr lang="en-IN" dirty="0" smtClean="0"/>
              <a:t>Synthetic sapropterin dihydrochloride (</a:t>
            </a:r>
            <a:r>
              <a:rPr lang="en-IN" dirty="0" err="1" smtClean="0"/>
              <a:t>kuvan</a:t>
            </a:r>
            <a:r>
              <a:rPr lang="en-IN" dirty="0" smtClean="0"/>
              <a:t>) and </a:t>
            </a:r>
          </a:p>
          <a:p>
            <a:pPr lvl="1"/>
            <a:r>
              <a:rPr lang="en-IN" dirty="0" smtClean="0"/>
              <a:t>Phenylalanine ammonia </a:t>
            </a:r>
            <a:r>
              <a:rPr lang="en-IN" dirty="0" err="1" smtClean="0"/>
              <a:t>lyase</a:t>
            </a:r>
            <a:r>
              <a:rPr lang="en-IN" dirty="0" smtClean="0"/>
              <a:t> </a:t>
            </a:r>
          </a:p>
          <a:p>
            <a:r>
              <a:rPr lang="en-IN" dirty="0" smtClean="0"/>
              <a:t>Lab investigation shows following abnormalities.</a:t>
            </a:r>
          </a:p>
          <a:p>
            <a:pPr lvl="1"/>
            <a:r>
              <a:rPr lang="en-IN" dirty="0" smtClean="0"/>
              <a:t>Blood phenylalanine- 15mg/dl</a:t>
            </a:r>
          </a:p>
          <a:p>
            <a:pPr lvl="1"/>
            <a:r>
              <a:rPr lang="en-IN" dirty="0" smtClean="0"/>
              <a:t>Urinary ferric chloride test - Positive</a:t>
            </a:r>
          </a:p>
          <a:p>
            <a:pPr lvl="1"/>
            <a:r>
              <a:rPr lang="en-IN" dirty="0" smtClean="0"/>
              <a:t>Guthrie's test from Blood Sample -  Positive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Objectives 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525963"/>
          </a:xfrm>
        </p:spPr>
        <p:txBody>
          <a:bodyPr/>
          <a:lstStyle/>
          <a:p>
            <a:r>
              <a:rPr lang="en-IN" dirty="0" smtClean="0"/>
              <a:t>Biochemical basis of Clinical manifestations, diagnosis and treatment of PKU</a:t>
            </a:r>
          </a:p>
          <a:p>
            <a:r>
              <a:rPr lang="en-IN" dirty="0" smtClean="0"/>
              <a:t>Role of Phenylalanine ammonia Lyase in PKU</a:t>
            </a:r>
          </a:p>
          <a:p>
            <a:r>
              <a:rPr lang="en-IN" dirty="0" smtClean="0"/>
              <a:t>Role of sapropterin dihydrochloride in PKU</a:t>
            </a:r>
          </a:p>
          <a:p>
            <a:r>
              <a:rPr lang="en-IN" dirty="0" smtClean="0"/>
              <a:t>How to differentiate from segawa syndrome?</a:t>
            </a:r>
          </a:p>
          <a:p>
            <a:endParaRPr lang="en-I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Phenylketonuria</a:t>
            </a:r>
            <a:endParaRPr lang="en-US" sz="4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19200"/>
            <a:ext cx="8458200" cy="5486400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ct val="0"/>
              </a:spcBef>
              <a:spcAft>
                <a:spcPct val="30000"/>
              </a:spcAf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Phenylalanine Hydroxylase Enzyme is deficient or non-functional </a:t>
            </a:r>
          </a:p>
          <a:p>
            <a:pPr>
              <a:lnSpc>
                <a:spcPct val="95000"/>
              </a:lnSpc>
              <a:spcBef>
                <a:spcPct val="0"/>
              </a:spcBef>
              <a:spcAft>
                <a:spcPct val="30000"/>
              </a:spcAf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Phenylalanine Hydroxylase gene deletion or mutation</a:t>
            </a:r>
          </a:p>
          <a:p>
            <a:pPr>
              <a:lnSpc>
                <a:spcPct val="95000"/>
              </a:lnSpc>
              <a:spcBef>
                <a:spcPct val="0"/>
              </a:spcBef>
              <a:spcAft>
                <a:spcPct val="30000"/>
              </a:spcAf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Present on chromosome 12</a:t>
            </a:r>
          </a:p>
          <a:p>
            <a:pPr>
              <a:lnSpc>
                <a:spcPct val="95000"/>
              </a:lnSpc>
              <a:spcBef>
                <a:spcPct val="0"/>
              </a:spcBef>
              <a:spcAft>
                <a:spcPct val="30000"/>
              </a:spcAf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13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Exon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5000"/>
              </a:lnSpc>
              <a:spcBef>
                <a:spcPct val="0"/>
              </a:spcBef>
              <a:spcAft>
                <a:spcPct val="30000"/>
              </a:spcAf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Autosomal recessive</a:t>
            </a:r>
          </a:p>
          <a:p>
            <a:pPr>
              <a:lnSpc>
                <a:spcPct val="95000"/>
              </a:lnSpc>
              <a:spcBef>
                <a:spcPct val="0"/>
              </a:spcBef>
              <a:spcAft>
                <a:spcPct val="10000"/>
              </a:spcAft>
              <a:buFontTx/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2548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Autofit/>
          </a:bodyPr>
          <a:lstStyle/>
          <a:p>
            <a:r>
              <a:rPr lang="en-IN" altLang="en-US" b="1" dirty="0" smtClean="0"/>
              <a:t/>
            </a:r>
            <a:br>
              <a:rPr lang="en-IN" altLang="en-US" b="1" dirty="0" smtClean="0"/>
            </a:br>
            <a:r>
              <a:rPr lang="en-IN" altLang="en-US" b="1" dirty="0" smtClean="0"/>
              <a:t>Role of Phenylalanine hydroxylase</a:t>
            </a:r>
            <a:br>
              <a:rPr lang="en-IN" altLang="en-US" b="1" dirty="0" smtClean="0"/>
            </a:br>
            <a:endParaRPr lang="en-IN" dirty="0"/>
          </a:p>
        </p:txBody>
      </p:sp>
      <p:pic>
        <p:nvPicPr>
          <p:cNvPr id="4" name="Picture 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1295400"/>
            <a:ext cx="85344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953000" y="30480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solidFill>
                  <a:srgbClr val="FF0000"/>
                </a:solidFill>
              </a:rPr>
              <a:t>Type 1</a:t>
            </a:r>
            <a:endParaRPr lang="en-IN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57400" y="44196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solidFill>
                  <a:srgbClr val="FF0000"/>
                </a:solidFill>
              </a:rPr>
              <a:t>Type 4,5</a:t>
            </a:r>
            <a:endParaRPr lang="en-IN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05600" y="47244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solidFill>
                  <a:srgbClr val="FF0000"/>
                </a:solidFill>
              </a:rPr>
              <a:t>Type 2,3</a:t>
            </a:r>
            <a:endParaRPr lang="en-IN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IN" b="1" dirty="0" smtClean="0"/>
              <a:t>Biochemical defect in PKU</a:t>
            </a:r>
            <a:endParaRPr lang="en-IN" b="1" dirty="0"/>
          </a:p>
        </p:txBody>
      </p:sp>
      <p:pic>
        <p:nvPicPr>
          <p:cNvPr id="4" name="Picture 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95400"/>
            <a:ext cx="82296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Role of Phenylalanine &amp; Tyrosine </a:t>
            </a:r>
            <a:endParaRPr lang="en-IN" b="1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85468" y="1600200"/>
            <a:ext cx="7973063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762000"/>
            <a:ext cx="8763000" cy="6096000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ct val="0"/>
              </a:spcBef>
              <a:spcAft>
                <a:spcPct val="10000"/>
              </a:spcAft>
              <a:buFontTx/>
              <a:buNone/>
            </a:pP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Clinical Manifestations</a:t>
            </a:r>
          </a:p>
          <a:p>
            <a:pPr>
              <a:lnSpc>
                <a:spcPct val="95000"/>
              </a:lnSpc>
              <a:spcBef>
                <a:spcPct val="0"/>
              </a:spcBef>
              <a:spcAft>
                <a:spcPct val="10000"/>
              </a:spcAft>
              <a:buFontTx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5000"/>
              </a:lnSpc>
              <a:spcBef>
                <a:spcPct val="0"/>
              </a:spcBef>
              <a:spcAft>
                <a:spcPct val="10000"/>
              </a:spcAf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Mental retardation</a:t>
            </a:r>
          </a:p>
          <a:p>
            <a:pPr>
              <a:lnSpc>
                <a:spcPct val="95000"/>
              </a:lnSpc>
              <a:spcBef>
                <a:spcPct val="0"/>
              </a:spcBef>
              <a:spcAft>
                <a:spcPct val="10000"/>
              </a:spcAf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Agitation, hyperactivity, tremors and convulsions</a:t>
            </a:r>
          </a:p>
          <a:p>
            <a:pPr>
              <a:lnSpc>
                <a:spcPct val="95000"/>
              </a:lnSpc>
              <a:spcBef>
                <a:spcPct val="0"/>
              </a:spcBef>
              <a:spcAft>
                <a:spcPct val="10000"/>
              </a:spcAft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Hypopigmentation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5000"/>
              </a:lnSpc>
              <a:spcBef>
                <a:spcPct val="0"/>
              </a:spcBef>
              <a:spcAft>
                <a:spcPct val="10000"/>
              </a:spcAf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Mousy body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odour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eaLnBrk="1" hangingPunct="1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997650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b="1" dirty="0" smtClean="0"/>
              <a:t>Role of Phenylalanine ammonia Lyase in PKU</a:t>
            </a:r>
          </a:p>
        </p:txBody>
      </p:sp>
      <p:pic>
        <p:nvPicPr>
          <p:cNvPr id="2050" name="Picture 2" descr="C:\Users\Power\Pictures\3-s2.0-B9780123849861000181-f18-02-978012384986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9200" y="2069823"/>
            <a:ext cx="6858000" cy="364517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265</Words>
  <Application>Microsoft Office PowerPoint</Application>
  <PresentationFormat>On-screen Show (4:3)</PresentationFormat>
  <Paragraphs>54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Phenylketonuria</vt:lpstr>
      <vt:lpstr>Case presentation</vt:lpstr>
      <vt:lpstr>Objectives </vt:lpstr>
      <vt:lpstr>Phenylketonuria</vt:lpstr>
      <vt:lpstr> Role of Phenylalanine hydroxylase </vt:lpstr>
      <vt:lpstr>Biochemical defect in PKU</vt:lpstr>
      <vt:lpstr>Role of Phenylalanine &amp; Tyrosine </vt:lpstr>
      <vt:lpstr>Slide 8</vt:lpstr>
      <vt:lpstr>Role of Phenylalanine ammonia Lyase in PKU</vt:lpstr>
      <vt:lpstr> Role of sapropterin dihydrochloride for differentiation of PKU from segawa syndrome </vt:lpstr>
      <vt:lpstr>Slide 11</vt:lpstr>
      <vt:lpstr>Laboratory Diagnosis </vt:lpstr>
      <vt:lpstr>Slide 13</vt:lpstr>
      <vt:lpstr>Slide 14</vt:lpstr>
      <vt:lpstr>Genetic basis for Phenylketonuria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Phenylketonuria</dc:title>
  <dc:creator>Power</dc:creator>
  <cp:lastModifiedBy>Power</cp:lastModifiedBy>
  <cp:revision>16</cp:revision>
  <dcterms:created xsi:type="dcterms:W3CDTF">2006-08-16T00:00:00Z</dcterms:created>
  <dcterms:modified xsi:type="dcterms:W3CDTF">2023-06-11T07:03:57Z</dcterms:modified>
</cp:coreProperties>
</file>