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7BC03-96BC-468F-8DB4-8447FAB8239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35041-1B21-4BF5-986B-CFB9E8011A40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7BC03-96BC-468F-8DB4-8447FAB8239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35041-1B21-4BF5-986B-CFB9E8011A40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7BC03-96BC-468F-8DB4-8447FAB8239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35041-1B21-4BF5-986B-CFB9E8011A40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7BC03-96BC-468F-8DB4-8447FAB8239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35041-1B21-4BF5-986B-CFB9E8011A40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7BC03-96BC-468F-8DB4-8447FAB8239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35041-1B21-4BF5-986B-CFB9E8011A40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7BC03-96BC-468F-8DB4-8447FAB8239D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35041-1B21-4BF5-986B-CFB9E8011A40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7BC03-96BC-468F-8DB4-8447FAB8239D}" type="datetimeFigureOut">
              <a:rPr lang="en-IN" smtClean="0"/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35041-1B21-4BF5-986B-CFB9E8011A40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7BC03-96BC-468F-8DB4-8447FAB8239D}" type="datetimeFigureOut">
              <a:rPr lang="en-IN" smtClean="0"/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35041-1B21-4BF5-986B-CFB9E8011A40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7BC03-96BC-468F-8DB4-8447FAB8239D}" type="datetimeFigureOut">
              <a:rPr lang="en-IN" smtClean="0"/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35041-1B21-4BF5-986B-CFB9E8011A40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7BC03-96BC-468F-8DB4-8447FAB8239D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35041-1B21-4BF5-986B-CFB9E8011A40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7BC03-96BC-468F-8DB4-8447FAB8239D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35041-1B21-4BF5-986B-CFB9E8011A40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7BC03-96BC-468F-8DB4-8447FAB8239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35041-1B21-4BF5-986B-CFB9E8011A40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Kwashiorkor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04430" y="3602355"/>
            <a:ext cx="3881120" cy="1655445"/>
          </a:xfrm>
        </p:spPr>
        <p:txBody>
          <a:bodyPr/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lang="en-IN" altLang="en-US">
                <a:latin typeface="Calibri" panose="020F0502020204030204"/>
                <a:cs typeface="Calibri" panose="020F0502020204030204"/>
                <a:sym typeface="+mn-ea"/>
              </a:rPr>
              <a:t>Dr KR Gopala krishnan</a:t>
            </a:r>
            <a:endParaRPr lang="en-IN" altLang="en-US">
              <a:latin typeface="Calibri" panose="020F0502020204030204"/>
              <a:cs typeface="Calibri" panose="020F0502020204030204"/>
            </a:endParaRPr>
          </a:p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lang="en-IN" altLang="en-US">
                <a:latin typeface="Calibri" panose="020F0502020204030204"/>
                <a:cs typeface="Calibri" panose="020F0502020204030204"/>
                <a:sym typeface="+mn-ea"/>
              </a:rPr>
              <a:t>3rd year PG resident</a:t>
            </a:r>
            <a:endParaRPr lang="en-IN" altLang="en-US">
              <a:latin typeface="Calibri" panose="020F0502020204030204"/>
              <a:cs typeface="Calibri" panose="020F0502020204030204"/>
            </a:endParaRPr>
          </a:p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lang="en-IN" altLang="en-US">
                <a:latin typeface="Calibri" panose="020F0502020204030204"/>
                <a:cs typeface="Calibri" panose="020F0502020204030204"/>
                <a:sym typeface="+mn-ea"/>
              </a:rPr>
              <a:t>Biochemistry Department</a:t>
            </a:r>
            <a:endParaRPr lang="en-IN" altLang="en-US">
              <a:latin typeface="Calibri" panose="020F0502020204030204"/>
              <a:cs typeface="Calibri" panose="020F0502020204030204"/>
            </a:endParaRPr>
          </a:p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lang="en-IN" altLang="en-US">
                <a:latin typeface="Calibri" panose="020F0502020204030204"/>
                <a:cs typeface="Calibri" panose="020F0502020204030204"/>
                <a:sym typeface="+mn-ea"/>
              </a:rPr>
              <a:t>GMC Bhavnagar</a:t>
            </a:r>
            <a:endParaRPr lang="en-IN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Occasional Manifestations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Skin Changes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Hepatomegaly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Anemia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Poor resistance and liability to infections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Associated deficiencies of several types of nutrients</a:t>
            </a:r>
            <a:endParaRPr lang="en-IN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  <a:p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Laboratory Findings: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Reduced total plasma protein (less than 4 gm/dl).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Reduced level of serum albumin (less than 2 gm/dl).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Urea in blood and urine is markedly reduced because of deficient intake of exogenous protein.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Total body sodium is higher than normal. Serum sodium may be low due to the excessive amount of water extracellular fluid compartment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Low total body potassium due to potassium losses by diarrhea</a:t>
            </a:r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ym typeface="+mn-ea"/>
              </a:rPr>
              <a:t>Treatment: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1605"/>
            <a:ext cx="10515600" cy="4765675"/>
          </a:xfrm>
        </p:spPr>
        <p:txBody>
          <a:bodyPr>
            <a:normAutofit fontScale="90000"/>
          </a:bodyPr>
          <a:p>
            <a:pPr marL="0" indent="0">
              <a:buNone/>
            </a:pPr>
            <a:endParaRPr lang="en-US"/>
          </a:p>
          <a:p>
            <a:r>
              <a:rPr lang="en-US" b="1"/>
              <a:t>Resuscitation:</a:t>
            </a:r>
            <a:r>
              <a:rPr lang="en-US"/>
              <a:t> Correction of dehydration, electrolyte Disturbances, acidosis, hypoglycemia, hypothermia, treatment of infections.</a:t>
            </a:r>
            <a:endParaRPr lang="en-US"/>
          </a:p>
          <a:p>
            <a:endParaRPr lang="en-US"/>
          </a:p>
          <a:p>
            <a:r>
              <a:rPr lang="en-US" b="1"/>
              <a:t>Start of cure</a:t>
            </a:r>
            <a:r>
              <a:rPr lang="en-US"/>
              <a:t>: Refeeding, gradually working up the calories (from 100-150kcal/kg) and protein (to about 1.5g/kg).</a:t>
            </a:r>
            <a:endParaRPr lang="en-US"/>
          </a:p>
          <a:p>
            <a:endParaRPr lang="en-US"/>
          </a:p>
          <a:p>
            <a:r>
              <a:rPr lang="en-US" b="1"/>
              <a:t>Nutritional rehabilitation</a:t>
            </a:r>
            <a:r>
              <a:rPr lang="en-US"/>
              <a:t>: After about 3 weeks if the child has lost edema and its skin is healed. The child is no longer ill and has a good appetite but is still under weight for age. It takes many weeks of good feeding for catch up growth to be complete.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IN" altLang="en-US"/>
          </a:p>
          <a:p>
            <a:endParaRPr lang="en-IN" altLang="en-US"/>
          </a:p>
          <a:p>
            <a:endParaRPr lang="en-IN" altLang="en-US"/>
          </a:p>
          <a:p>
            <a:pPr marL="0" indent="0">
              <a:buNone/>
            </a:pPr>
            <a:r>
              <a:rPr lang="en-IN" altLang="en-US"/>
              <a:t>                                                      Thank you</a:t>
            </a:r>
            <a:endParaRPr lang="en-I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an acute form of childhood protein-energy malnutrition </a:t>
            </a:r>
            <a:endParaRPr lang="en-US" dirty="0"/>
          </a:p>
          <a:p>
            <a:r>
              <a:rPr lang="en-US" dirty="0"/>
              <a:t>inadequate protein intake with reasonable caloric intake; </a:t>
            </a:r>
            <a:endParaRPr lang="en-US" dirty="0"/>
          </a:p>
          <a:p>
            <a:r>
              <a:rPr lang="en-US" dirty="0"/>
              <a:t>occur after weaning</a:t>
            </a:r>
            <a:endParaRPr lang="en-US" dirty="0"/>
          </a:p>
          <a:p>
            <a:r>
              <a:rPr lang="en-US" dirty="0"/>
              <a:t>characterized by edema, irritability, anorexia, ulcerating dermatoses, and an enlarged liver with fatty infiltrates.</a:t>
            </a:r>
            <a:endParaRPr lang="en-US" dirty="0"/>
          </a:p>
          <a:p>
            <a:r>
              <a:rPr lang="en-US" dirty="0"/>
              <a:t>The presence of edema caused by poor nutrition.</a:t>
            </a:r>
            <a:endParaRPr lang="en-US" dirty="0"/>
          </a:p>
          <a:p>
            <a:pPr marL="0" indent="0"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9098"/>
          </a:xfrm>
        </p:spPr>
        <p:txBody>
          <a:bodyPr/>
          <a:lstStyle/>
          <a:p>
            <a:r>
              <a:rPr lang="en-IN" b="1" dirty="0"/>
              <a:t>Pathophysiology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224"/>
            <a:ext cx="10515600" cy="4992739"/>
          </a:xfrm>
        </p:spPr>
        <p:txBody>
          <a:bodyPr>
            <a:normAutofit lnSpcReduction="10000"/>
          </a:bodyPr>
          <a:lstStyle/>
          <a:p>
            <a:r>
              <a:rPr lang="en-IN" dirty="0"/>
              <a:t>Decreased protein intake       decreased synthesis of visceral proteins. </a:t>
            </a:r>
            <a:endParaRPr lang="en-IN" dirty="0"/>
          </a:p>
          <a:p>
            <a:r>
              <a:rPr lang="en-IN" dirty="0"/>
              <a:t>Decreased visceral protein         hypo-albuminemia </a:t>
            </a:r>
            <a:endParaRPr lang="en-IN" dirty="0"/>
          </a:p>
          <a:p>
            <a:pPr marL="0" indent="0">
              <a:buNone/>
            </a:pPr>
            <a:r>
              <a:rPr lang="en-IN" dirty="0"/>
              <a:t>   Contributes to extravascular fluid accumulation.</a:t>
            </a:r>
            <a:endParaRPr lang="en-IN" dirty="0"/>
          </a:p>
          <a:p>
            <a:r>
              <a:rPr lang="en-IN" dirty="0"/>
              <a:t>Impaired synthesis of 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en-IN" dirty="0"/>
              <a:t>-lipoprotein       fatty liver.</a:t>
            </a:r>
            <a:endParaRPr lang="en-IN" dirty="0"/>
          </a:p>
          <a:p>
            <a:pPr marL="0" indent="0">
              <a:buNone/>
            </a:pPr>
            <a:r>
              <a:rPr lang="en-IN" sz="3600" b="1" dirty="0" err="1"/>
              <a:t>Etiology</a:t>
            </a:r>
            <a:endParaRPr lang="en-IN" sz="3600" b="1" dirty="0"/>
          </a:p>
          <a:p>
            <a:r>
              <a:rPr lang="en-IN" dirty="0"/>
              <a:t>Dietary Inadequacy:</a:t>
            </a:r>
            <a:endParaRPr lang="en-IN" dirty="0"/>
          </a:p>
          <a:p>
            <a:pPr lvl="1"/>
            <a:r>
              <a:rPr lang="en-US" dirty="0"/>
              <a:t>Poverty</a:t>
            </a:r>
            <a:endParaRPr lang="en-US" dirty="0"/>
          </a:p>
          <a:p>
            <a:pPr lvl="1"/>
            <a:r>
              <a:rPr lang="en-US" dirty="0"/>
              <a:t>Ignorance</a:t>
            </a:r>
            <a:endParaRPr lang="en-US" dirty="0"/>
          </a:p>
          <a:p>
            <a:pPr lvl="1"/>
            <a:r>
              <a:rPr lang="en-US" dirty="0"/>
              <a:t>Inadequate weaning practice</a:t>
            </a:r>
            <a:endParaRPr lang="en-US" dirty="0"/>
          </a:p>
          <a:p>
            <a:pPr lvl="1"/>
            <a:r>
              <a:rPr lang="en-US" dirty="0"/>
              <a:t>Lack of basic health education and nutritional knowledge.</a:t>
            </a:r>
            <a:endParaRPr lang="en-US" dirty="0"/>
          </a:p>
          <a:p>
            <a:pPr lvl="1"/>
            <a:r>
              <a:rPr lang="en-US" dirty="0"/>
              <a:t>Child abuse</a:t>
            </a:r>
            <a:endParaRPr lang="en-IN" dirty="0"/>
          </a:p>
          <a:p>
            <a:endParaRPr lang="en-IN" dirty="0"/>
          </a:p>
        </p:txBody>
      </p:sp>
      <p:sp>
        <p:nvSpPr>
          <p:cNvPr id="8" name="Arrow: Right 7"/>
          <p:cNvSpPr/>
          <p:nvPr/>
        </p:nvSpPr>
        <p:spPr>
          <a:xfrm>
            <a:off x="4801849" y="1299148"/>
            <a:ext cx="509666" cy="16489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Arrow: Right 8"/>
          <p:cNvSpPr/>
          <p:nvPr/>
        </p:nvSpPr>
        <p:spPr>
          <a:xfrm>
            <a:off x="8516911" y="1773836"/>
            <a:ext cx="509666" cy="16489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Arrow: Right 9"/>
          <p:cNvSpPr/>
          <p:nvPr/>
        </p:nvSpPr>
        <p:spPr>
          <a:xfrm>
            <a:off x="6270885" y="2703227"/>
            <a:ext cx="509666" cy="16489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Arrow: Right 10"/>
          <p:cNvSpPr/>
          <p:nvPr/>
        </p:nvSpPr>
        <p:spPr>
          <a:xfrm>
            <a:off x="5056682" y="1768839"/>
            <a:ext cx="509666" cy="16489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Precipitating Factor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) Acute infections like acute infantile diarrhea and measles due to:</a:t>
            </a:r>
            <a:endParaRPr lang="en-US" dirty="0"/>
          </a:p>
          <a:p>
            <a:pPr lvl="1"/>
            <a:r>
              <a:rPr lang="en-US" dirty="0"/>
              <a:t>Catabolic effect of the infections.</a:t>
            </a:r>
            <a:endParaRPr lang="en-US" dirty="0"/>
          </a:p>
          <a:p>
            <a:pPr lvl="1"/>
            <a:r>
              <a:rPr lang="en-US" dirty="0"/>
              <a:t>Anorexia, which usually accompanies infections.</a:t>
            </a:r>
            <a:endParaRPr lang="en-US" dirty="0"/>
          </a:p>
          <a:p>
            <a:pPr lvl="1"/>
            <a:r>
              <a:rPr lang="en-US" dirty="0"/>
              <a:t>bad habit of withholding food during measles and diarrhea up to the degree of starvation.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ii) Malaria and severe parasitic infestations</a:t>
            </a:r>
            <a:endParaRPr lang="en-IN" dirty="0"/>
          </a:p>
          <a:p>
            <a:pPr marL="0" indent="0">
              <a:buNone/>
            </a:pPr>
            <a:r>
              <a:rPr lang="en-US" dirty="0"/>
              <a:t>iii) Studies suggest that aflatoxin poisoning is an important factor,</a:t>
            </a:r>
            <a:endParaRPr lang="en-US" dirty="0"/>
          </a:p>
          <a:p>
            <a:pPr lvl="1"/>
            <a:r>
              <a:rPr lang="en-US" dirty="0"/>
              <a:t>It is produced by molds and ingested with moldy foods</a:t>
            </a:r>
            <a:endParaRPr lang="en-US" dirty="0"/>
          </a:p>
          <a:p>
            <a:pPr lvl="1"/>
            <a:r>
              <a:rPr lang="en-US" dirty="0"/>
              <a:t>It damage liver DNA.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Assessment (signs &amp; symptoms)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4085"/>
            <a:ext cx="10515600" cy="4782878"/>
          </a:xfrm>
        </p:spPr>
        <p:txBody>
          <a:bodyPr>
            <a:normAutofit/>
          </a:bodyPr>
          <a:lstStyle/>
          <a:p>
            <a:r>
              <a:rPr lang="en-US" dirty="0"/>
              <a:t>The clinical assessment of kwashiorkor is divided into 3 groups:</a:t>
            </a:r>
            <a:endParaRPr lang="en-US" dirty="0"/>
          </a:p>
          <a:p>
            <a:pPr lvl="1"/>
            <a:r>
              <a:rPr lang="en-US" dirty="0"/>
              <a:t>Constant manifestation</a:t>
            </a:r>
            <a:endParaRPr lang="en-US" dirty="0"/>
          </a:p>
          <a:p>
            <a:pPr lvl="1"/>
            <a:r>
              <a:rPr lang="en-US" dirty="0"/>
              <a:t>Usual manifestations</a:t>
            </a:r>
            <a:endParaRPr lang="en-US" dirty="0"/>
          </a:p>
          <a:p>
            <a:pPr lvl="1"/>
            <a:r>
              <a:rPr lang="en-US" dirty="0"/>
              <a:t>Occasional manifestations</a:t>
            </a:r>
            <a:endParaRPr lang="en-US" dirty="0"/>
          </a:p>
          <a:p>
            <a:r>
              <a:rPr lang="en-US" dirty="0"/>
              <a:t>Clinical manifestation is affected by:</a:t>
            </a:r>
            <a:endParaRPr lang="en-US" dirty="0"/>
          </a:p>
          <a:p>
            <a:pPr lvl="1"/>
            <a:r>
              <a:rPr lang="en-US" dirty="0"/>
              <a:t>The degree of deficiency</a:t>
            </a:r>
            <a:endParaRPr lang="en-US" dirty="0"/>
          </a:p>
          <a:p>
            <a:pPr lvl="1"/>
            <a:r>
              <a:rPr lang="en-US" dirty="0"/>
              <a:t>The duration of deficiency</a:t>
            </a:r>
            <a:endParaRPr lang="en-US" dirty="0"/>
          </a:p>
          <a:p>
            <a:pPr lvl="1"/>
            <a:r>
              <a:rPr lang="en-US" dirty="0"/>
              <a:t>The speed of onset</a:t>
            </a:r>
            <a:endParaRPr lang="en-US" dirty="0"/>
          </a:p>
          <a:p>
            <a:pPr lvl="1"/>
            <a:r>
              <a:rPr lang="en-US" dirty="0"/>
              <a:t>The age at onset</a:t>
            </a:r>
            <a:endParaRPr lang="en-US" dirty="0"/>
          </a:p>
          <a:p>
            <a:pPr lvl="1"/>
            <a:r>
              <a:rPr lang="en-US" dirty="0"/>
              <a:t>Presence of conditioning factors </a:t>
            </a:r>
            <a:endParaRPr lang="en-US" dirty="0"/>
          </a:p>
          <a:p>
            <a:pPr lvl="1"/>
            <a:r>
              <a:rPr lang="en-US" dirty="0"/>
              <a:t>Genetic factors</a:t>
            </a:r>
            <a:endParaRPr lang="en-IN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0922" y="2128603"/>
            <a:ext cx="5218874" cy="394225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Constant Manifestations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636" y="1349115"/>
            <a:ext cx="10799164" cy="530651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1. Growth retardation: </a:t>
            </a:r>
            <a:endParaRPr lang="en-US" b="1" dirty="0"/>
          </a:p>
          <a:p>
            <a:pPr lvl="1"/>
            <a:r>
              <a:rPr lang="en-US" dirty="0"/>
              <a:t>Weight is markedly diminished.</a:t>
            </a:r>
            <a:endParaRPr lang="en-US" dirty="0"/>
          </a:p>
          <a:p>
            <a:pPr lvl="1"/>
            <a:r>
              <a:rPr lang="en-US" dirty="0"/>
              <a:t>Retarded linear growth (length).</a:t>
            </a:r>
            <a:endParaRPr lang="en-US" dirty="0"/>
          </a:p>
          <a:p>
            <a:pPr lvl="1"/>
            <a:r>
              <a:rPr lang="en-US" dirty="0"/>
              <a:t>Head circumference may also be affected.</a:t>
            </a:r>
            <a:endParaRPr lang="en-US" dirty="0"/>
          </a:p>
          <a:p>
            <a:pPr lvl="1"/>
            <a:r>
              <a:rPr lang="en-US" dirty="0"/>
              <a:t>Bone age may be retarded.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2. Edema:</a:t>
            </a:r>
            <a:endParaRPr lang="en-US" b="1" dirty="0"/>
          </a:p>
          <a:p>
            <a:pPr lvl="1"/>
            <a:r>
              <a:rPr lang="en-US" dirty="0"/>
              <a:t>The main factor is hypoproteinemia. </a:t>
            </a:r>
            <a:endParaRPr lang="en-US" dirty="0"/>
          </a:p>
          <a:p>
            <a:pPr lvl="1"/>
            <a:r>
              <a:rPr lang="en-US" dirty="0"/>
              <a:t>It starts in the feet and lower parts of the legs then becomes-generalized. It is usually soft and pitting, affecting more the dependent parts (back and dorsum of hands and feet). The cheeks become bulky, pale and waxy in appearance (doll-like cheeks). Ascites is unusual.</a:t>
            </a:r>
            <a:endParaRPr lang="en-IN" dirty="0"/>
          </a:p>
          <a:p>
            <a:pPr marL="0" indent="0">
              <a:buNone/>
            </a:pPr>
            <a:r>
              <a:rPr lang="en-US" b="1" dirty="0"/>
              <a:t>3. Disturbed muscle/ fat ratio (Muscle wasting)</a:t>
            </a:r>
            <a:endParaRPr lang="en-US" b="1" dirty="0"/>
          </a:p>
          <a:p>
            <a:pPr marL="457200" lvl="1" indent="0">
              <a:buNone/>
            </a:pPr>
            <a:r>
              <a:rPr lang="en-US" dirty="0"/>
              <a:t>There is a generalized muscle wasting with preservation of some subcutaneous fat. This can be demonstrated clinically by measuring the mid-arm circumference which is diminished in these cases. The children are often weak, hypotonic and unable to stand and walk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4. Psychomotor changes:</a:t>
            </a:r>
            <a:endParaRPr lang="en-US" b="1" dirty="0"/>
          </a:p>
          <a:p>
            <a:pPr marL="457200" lvl="1" indent="0">
              <a:buNone/>
            </a:pPr>
            <a:r>
              <a:rPr lang="en-US" dirty="0"/>
              <a:t>Infants with kwashiorkor have marked apathy; misery and   they lack interest in the surrounding. They don't move, look sad and never smile. Their cry is weak.</a:t>
            </a:r>
            <a:endParaRPr lang="en-IN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b="1" dirty="0"/>
              <a:t>Constant Manifestations</a:t>
            </a:r>
            <a:endParaRPr lang="en-US" sz="3600" b="1" dirty="0"/>
          </a:p>
          <a:p>
            <a:pPr marL="457200" lvl="1" indent="0">
              <a:buNone/>
            </a:pPr>
            <a:r>
              <a:rPr lang="en-US" sz="3200" dirty="0"/>
              <a:t>1. Growth retardation</a:t>
            </a:r>
            <a:endParaRPr lang="en-US" sz="3200" dirty="0"/>
          </a:p>
          <a:p>
            <a:pPr marL="457200" lvl="1" indent="0">
              <a:buNone/>
            </a:pPr>
            <a:r>
              <a:rPr lang="en-US" sz="3200" dirty="0"/>
              <a:t>2. Edema</a:t>
            </a:r>
            <a:endParaRPr lang="en-US" sz="3200" dirty="0"/>
          </a:p>
          <a:p>
            <a:pPr marL="457200" lvl="1" indent="0">
              <a:buNone/>
            </a:pPr>
            <a:r>
              <a:rPr lang="en-US" sz="3200" dirty="0"/>
              <a:t>3. Disturbed muscle/ fat ratio</a:t>
            </a:r>
            <a:endParaRPr lang="en-US" sz="3200" dirty="0"/>
          </a:p>
          <a:p>
            <a:pPr marL="457200" lvl="1" indent="0">
              <a:buNone/>
            </a:pPr>
            <a:r>
              <a:rPr lang="en-US" sz="3200" dirty="0"/>
              <a:t>4. Psychomotor changes</a:t>
            </a:r>
            <a:endParaRPr lang="en-US" sz="3200" dirty="0"/>
          </a:p>
          <a:p>
            <a:pPr marL="0" indent="0">
              <a:buNone/>
            </a:pPr>
            <a:r>
              <a:rPr lang="en-US" sz="3600" b="1" dirty="0"/>
              <a:t>Usual Manifestations</a:t>
            </a:r>
            <a:endParaRPr lang="en-US" sz="3600" b="1" dirty="0"/>
          </a:p>
          <a:p>
            <a:pPr marL="914400" lvl="1" indent="-457200">
              <a:buFont typeface="+mj-lt"/>
              <a:buAutoNum type="arabicPeriod"/>
            </a:pPr>
            <a:r>
              <a:rPr lang="en-US" sz="3200" dirty="0"/>
              <a:t>Hair Changes</a:t>
            </a:r>
            <a:endParaRPr lang="en-US" sz="3200" dirty="0"/>
          </a:p>
          <a:p>
            <a:pPr marL="914400" lvl="1" indent="-457200">
              <a:buFont typeface="+mj-lt"/>
              <a:buAutoNum type="arabicPeriod"/>
            </a:pPr>
            <a:r>
              <a:rPr lang="en-US" sz="3200" dirty="0"/>
              <a:t>Gastro-intestinal Manifestations</a:t>
            </a:r>
            <a:endParaRPr lang="en-US" sz="3200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IN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77" t="10935" r="24484" b="2068"/>
          <a:stretch>
            <a:fillRect/>
          </a:stretch>
        </p:blipFill>
        <p:spPr>
          <a:xfrm>
            <a:off x="7899817" y="1690688"/>
            <a:ext cx="3837482" cy="457408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Usual Manifestations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/>
              <a:t>1 Hair Changes:</a:t>
            </a:r>
            <a:endParaRPr lang="en-US" b="1" dirty="0"/>
          </a:p>
          <a:p>
            <a:pPr lvl="1"/>
            <a:r>
              <a:rPr lang="en-US" dirty="0"/>
              <a:t>Hair is a spates, especially over the temples and occipital regions.• There is </a:t>
            </a:r>
            <a:r>
              <a:rPr lang="en-US" dirty="0" err="1"/>
              <a:t>depigmetation</a:t>
            </a:r>
            <a:r>
              <a:rPr lang="en-US" dirty="0"/>
              <a:t> of hair. The hair loses its black color and becomes reddish or grayish. </a:t>
            </a:r>
            <a:endParaRPr lang="en-US" dirty="0"/>
          </a:p>
          <a:p>
            <a:pPr lvl="1"/>
            <a:r>
              <a:rPr lang="en-US" dirty="0"/>
              <a:t>Deficiency of pantothenic acid and sulfur containing amino- acids in the hair or a defect in the melanin formation may be responsible for such depigmentation.</a:t>
            </a:r>
            <a:endParaRPr lang="en-US" dirty="0"/>
          </a:p>
          <a:p>
            <a:pPr lvl="1"/>
            <a:r>
              <a:rPr lang="en-US" dirty="0"/>
              <a:t>Hair is also atrophic, having lost its curl and tapered nearer to the scalp (like an exclamation mark).</a:t>
            </a:r>
            <a:endParaRPr lang="en-US" dirty="0"/>
          </a:p>
          <a:p>
            <a:r>
              <a:rPr lang="en-US" b="1" dirty="0"/>
              <a:t>2- Gastro-intestinal Manifestations:</a:t>
            </a:r>
            <a:endParaRPr lang="en-US" b="1" dirty="0"/>
          </a:p>
          <a:p>
            <a:pPr lvl="1"/>
            <a:r>
              <a:rPr lang="en-US" dirty="0"/>
              <a:t>Anorexia sometimes associated with vomiting, especially in severe cases.</a:t>
            </a:r>
            <a:endParaRPr lang="en-US" dirty="0"/>
          </a:p>
          <a:p>
            <a:pPr lvl="1"/>
            <a:r>
              <a:rPr lang="en-US" dirty="0"/>
              <a:t>Diarrhea is common and can be due to : infection with intestinal pathogens or parasites. </a:t>
            </a:r>
            <a:endParaRPr lang="en-US" dirty="0"/>
          </a:p>
          <a:p>
            <a:pPr lvl="1"/>
            <a:r>
              <a:rPr lang="en-US" dirty="0"/>
              <a:t>Reduction of intestinal and pancreatic enzymes (e.g., amylase, lipase) as a result of protein deficiency. This will lead to inadequate digestion of food and passage of loose stools as a consequence . </a:t>
            </a:r>
            <a:endParaRPr lang="en-US" dirty="0"/>
          </a:p>
          <a:p>
            <a:pPr lvl="1"/>
            <a:r>
              <a:rPr lang="en-US" dirty="0"/>
              <a:t>Malabsorption of nitrogen, fat, carbohydrates and minerals due to the atrophy of villi.</a:t>
            </a:r>
            <a:endParaRPr lang="en-IN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Occasional Manifestations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655" y="1379094"/>
            <a:ext cx="11242623" cy="5246557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1.Skin Changes:</a:t>
            </a:r>
            <a:endParaRPr lang="en-US" dirty="0"/>
          </a:p>
          <a:p>
            <a:r>
              <a:rPr lang="en-US" dirty="0"/>
              <a:t>Dermatosis:  The rash appears mainly in areas of increased pigmentation. These pigmented areas subsequently desquamate leaving atrophic, hypopigmented and easily damage skin or even ulcerations. </a:t>
            </a:r>
            <a:endParaRPr lang="en-US" dirty="0"/>
          </a:p>
          <a:p>
            <a:r>
              <a:rPr lang="en-US" dirty="0"/>
              <a:t>The characteristic rash is usually seen on the back of thighs and axillae; though other parts of the body may be affected.</a:t>
            </a:r>
            <a:endParaRPr lang="en-US" dirty="0"/>
          </a:p>
          <a:p>
            <a:r>
              <a:rPr lang="en-US" dirty="0"/>
              <a:t>Sometimes petechiae may be present, particularly over the abdomen.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2. Hepatomegaly: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It is caused by fatty infiltration of the liver, which is a constant pathological finding in kwashiorkor that may or may not be accompanied by Hepatomegaly.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3. Anemia: 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Deficiency of protein, iron, zinc, copper, folic acid and vitamins A, B, E and or C.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Infections may be responsible by disturbing the iron metabolism.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4. Poor resistance and liability to infections.</a:t>
            </a:r>
            <a:endParaRPr lang="en-US" dirty="0"/>
          </a:p>
          <a:p>
            <a:pPr marL="0" indent="0">
              <a:buNone/>
            </a:pPr>
            <a:r>
              <a:rPr lang="en-IN" dirty="0"/>
              <a:t>5. Associated deficiencies of several types of nutrients</a:t>
            </a:r>
            <a:endParaRPr lang="en-IN" dirty="0"/>
          </a:p>
          <a:p>
            <a:pPr marL="457200" lvl="1" indent="0">
              <a:buNone/>
            </a:pPr>
            <a:r>
              <a:rPr lang="en-IN" dirty="0"/>
              <a:t>(Riboflavin, Niacin, </a:t>
            </a:r>
            <a:r>
              <a:rPr lang="en-IN" dirty="0" err="1"/>
              <a:t>Thiamin</a:t>
            </a:r>
            <a:r>
              <a:rPr lang="en-IN" dirty="0"/>
              <a:t>, Vitamin D and C deficiencies) and minerals as iron, copper, zinc, and magnesium, particularly those involved with anti-oxidant protection (glutathione, albumin, vitamin, and polyunsaturated fatty acids)</a:t>
            </a: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5870</Words>
  <Application>WPS Presentation</Application>
  <PresentationFormat>Widescreen</PresentationFormat>
  <Paragraphs>147</Paragraphs>
  <Slides>13</Slides>
  <Notes>0</Notes>
  <HiddenSlides>3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2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Calibri</vt:lpstr>
      <vt:lpstr>Office Theme</vt:lpstr>
      <vt:lpstr>Kwashiorkor</vt:lpstr>
      <vt:lpstr>Definition</vt:lpstr>
      <vt:lpstr>Pathophysiology</vt:lpstr>
      <vt:lpstr>Precipitating Factor</vt:lpstr>
      <vt:lpstr>Assessment (signs &amp; symptoms)</vt:lpstr>
      <vt:lpstr>Constant Manifestations</vt:lpstr>
      <vt:lpstr>PowerPoint 演示文稿</vt:lpstr>
      <vt:lpstr>Usual Manifestations</vt:lpstr>
      <vt:lpstr>Occasional Manifestations</vt:lpstr>
      <vt:lpstr>Occasional Manifestations</vt:lpstr>
      <vt:lpstr>Laboratory Findings: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GOPAL KR</dc:creator>
  <cp:lastModifiedBy>gopala krishnan</cp:lastModifiedBy>
  <cp:revision>8</cp:revision>
  <dcterms:created xsi:type="dcterms:W3CDTF">2024-10-06T04:54:00Z</dcterms:created>
  <dcterms:modified xsi:type="dcterms:W3CDTF">2024-10-07T08:42:54Z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924640935EB24D74999BE8041C7627DA_12</vt:lpwstr>
  </property>
  <property fmtid="{D5CDD505-2E9C-101B-9397-08002B2CF9AE}" pid="3" name="KSOProductBuildVer">
    <vt:lpwstr>1033-12.2.0.18586</vt:lpwstr>
  </property>
</Properties>
</file>