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60" r:id="rId4"/>
    <p:sldId id="266" r:id="rId5"/>
    <p:sldId id="263" r:id="rId6"/>
    <p:sldId id="264" r:id="rId7"/>
    <p:sldId id="268" r:id="rId8"/>
    <p:sldId id="271" r:id="rId9"/>
    <p:sldId id="269" r:id="rId10"/>
    <p:sldId id="272" r:id="rId11"/>
    <p:sldId id="274" r:id="rId12"/>
    <p:sldId id="275" r:id="rId13"/>
    <p:sldId id="258" r:id="rId14"/>
    <p:sldId id="259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20512-C15C-4993-AF85-2C93B6A0041C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77204-0933-48BC-AF55-1753AB7FF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6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77204-0933-48BC-AF55-1753AB7FFBDA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13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7A6D-F1A8-AFE7-68D0-16982014C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5BB95-0DCE-CC39-8C4A-6D7A86FED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F5604-CAA7-C17B-5C17-98A0DA19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5AE0-D80F-4F58-869A-2A2E04F8B65E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1BD00-6FE7-CF4A-17E1-5F515151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343E8-CA63-BFDD-BBE6-29D5DAD0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3E99-243A-48E3-A790-D93703319B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005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BB0C-B088-ACFC-DFB4-C1F5CE15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8DC5C-9FE4-8433-43DA-D43BFAE96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6B1B-9BBD-4B1D-E4BB-01AD060D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5AE0-D80F-4F58-869A-2A2E04F8B65E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9FC41-8A44-EA06-CA3A-CA089A25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59AA6-D88B-AEF0-CDFF-C7AF8420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3E99-243A-48E3-A790-D93703319B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98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C6D7C5-08A1-969A-6324-98516FEC0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B3469-711E-E31F-FEB6-894745CF1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08E43-3626-8F7C-DAE4-9AB6D605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5AE0-D80F-4F58-869A-2A2E04F8B65E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B778B-0FA4-9AED-8445-225EDDD0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7D678-57FD-9517-AC1E-FE89CA9A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3E99-243A-48E3-A790-D93703319B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838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7F78-AF1E-6234-AD51-94D6CF54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6995E-30AE-68B9-308C-E2A07B77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41132-A3F9-859A-F499-AE98A087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5AE0-D80F-4F58-869A-2A2E04F8B65E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FD218-BF11-71CC-222A-46B277FC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CE932-0877-1DAD-79F9-3B90FE7B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3E99-243A-48E3-A790-D93703319B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61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8433-22E2-529C-04D2-C3D312FF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70756-DE40-57BB-46C0-C2B982D55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8905-255C-BE23-A5E8-B1A1BE99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5AE0-D80F-4F58-869A-2A2E04F8B65E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11DBF-66A9-2A80-CF4E-A5D057234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CDE53-DCD4-5A4C-71A0-C67FD6CF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3E99-243A-48E3-A790-D93703319B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077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FB70-CF56-46C5-9064-23C36847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56164-624F-336B-6D81-C1B0690BB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AF917-B4A3-E300-C3A4-20ED221CF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6FACE-3CC5-C674-B89B-ED8CB0E9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5AE0-D80F-4F58-869A-2A2E04F8B65E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F1BD7-365E-712E-819F-21F04663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2700F-C35C-136A-2510-8231D985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3E99-243A-48E3-A790-D93703319B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85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62A3-612D-28D8-7262-C471D2F5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BC97B-E5B1-160E-853A-F8075B7B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D8963-8E9C-CF0B-E312-E0E1E5561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610D2-DD5D-8BA9-2C16-84F76F667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E1435E-7EC2-623E-A260-C9ADC2C24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25DB5-CEE9-2176-99CC-0A850668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5AE0-D80F-4F58-869A-2A2E04F8B65E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C4024E-920E-2D4C-D1E5-0EEF55B9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2BCBD-0FFD-868D-167B-11255A67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3E99-243A-48E3-A790-D93703319B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469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8FC0-F2C9-0858-BD87-9EF013B9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1E63A-E13D-5D20-D165-B49600C3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5AE0-D80F-4F58-869A-2A2E04F8B65E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32858-6959-94D7-76E8-6717285E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91EF6-89CE-2AA2-94BB-4972ABC3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3E99-243A-48E3-A790-D93703319B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176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A595F-75A6-3D20-75E4-D126A5357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5AE0-D80F-4F58-869A-2A2E04F8B65E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25BA6-F6F7-BDDB-611D-B4920171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4CC92-8289-60D5-0B22-823EE0A4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3E99-243A-48E3-A790-D93703319B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067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6FC95-A4F8-9C96-AA92-27E89554E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D1668-238C-5E49-9473-77F417D9E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DEFAA-F714-435D-6B37-2848474A0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6C49B-2B74-E3A3-9B70-AD3365BF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5AE0-D80F-4F58-869A-2A2E04F8B65E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CAD3E-6221-4470-AA42-892B0644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7A6A6-EC16-0746-0197-463926A3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3E99-243A-48E3-A790-D93703319B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209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EA8A-F32F-0B3D-A4DC-27532B91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EACAF-17C5-C630-61AA-4C76EE305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FCC50-F8F4-B3B1-F777-134C63C9C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5B93B-416D-26B6-B6A7-5E4DBB4D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5AE0-D80F-4F58-869A-2A2E04F8B65E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900B6-2B84-660E-C462-B9F9D3BE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AF8FC-3A61-9F6A-AFDD-361A80BD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3E99-243A-48E3-A790-D93703319B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877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C3975-B8ED-AA48-0BB5-72846F0C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08AE6-6D38-FA1C-25BA-AAA427675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85881-E622-0F9D-24B5-15B64C0C9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45AE0-D80F-4F58-869A-2A2E04F8B65E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79703-7547-317F-4EDC-35C8191CB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02DF4-155A-2E62-A0FF-9ABA84506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3E99-243A-48E3-A790-D93703319B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85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888E-A37B-8B1D-A513-9316308AD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Calcium metabolism in Normal and CKD patients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75DD8-D098-982E-CE3B-F2B94D1A9C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2000" cap="none" dirty="0" err="1"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IN" sz="2000" cap="none" dirty="0">
                <a:latin typeface="Times New Roman" pitchFamily="18" charset="0"/>
                <a:cs typeface="Times New Roman" pitchFamily="18" charset="0"/>
              </a:rPr>
              <a:t> Sapna Patel</a:t>
            </a:r>
            <a:br>
              <a:rPr lang="en-IN" sz="2000" cap="none" dirty="0">
                <a:latin typeface="Times New Roman" pitchFamily="18" charset="0"/>
                <a:cs typeface="Times New Roman" pitchFamily="18" charset="0"/>
              </a:rPr>
            </a:br>
            <a:r>
              <a:rPr lang="en-IN" sz="2000" cap="none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000" cap="none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IN" sz="2000" cap="none" dirty="0">
                <a:latin typeface="Times New Roman" pitchFamily="18" charset="0"/>
                <a:cs typeface="Times New Roman" pitchFamily="18" charset="0"/>
              </a:rPr>
              <a:t> Year Resident Doctor,</a:t>
            </a:r>
            <a:br>
              <a:rPr lang="en-IN" sz="2000" cap="none" dirty="0">
                <a:latin typeface="Times New Roman" pitchFamily="18" charset="0"/>
                <a:cs typeface="Times New Roman" pitchFamily="18" charset="0"/>
              </a:rPr>
            </a:br>
            <a:r>
              <a:rPr lang="en-IN" sz="2000" cap="none" dirty="0">
                <a:latin typeface="Times New Roman" pitchFamily="18" charset="0"/>
                <a:cs typeface="Times New Roman" pitchFamily="18" charset="0"/>
              </a:rPr>
              <a:t>Biochemistry Department,</a:t>
            </a:r>
            <a:br>
              <a:rPr lang="en-IN" sz="2000" cap="none" dirty="0">
                <a:latin typeface="Times New Roman" pitchFamily="18" charset="0"/>
                <a:cs typeface="Times New Roman" pitchFamily="18" charset="0"/>
              </a:rPr>
            </a:br>
            <a:r>
              <a:rPr lang="en-IN" sz="2000" cap="none" dirty="0">
                <a:latin typeface="Times New Roman" pitchFamily="18" charset="0"/>
                <a:cs typeface="Times New Roman" pitchFamily="18" charset="0"/>
              </a:rPr>
              <a:t>Government Medical College,</a:t>
            </a:r>
            <a:br>
              <a:rPr lang="en-IN" sz="2000" cap="none" dirty="0">
                <a:latin typeface="Times New Roman" pitchFamily="18" charset="0"/>
                <a:cs typeface="Times New Roman" pitchFamily="18" charset="0"/>
              </a:rPr>
            </a:br>
            <a:r>
              <a:rPr lang="en-IN" sz="2000" cap="none" dirty="0">
                <a:latin typeface="Times New Roman" pitchFamily="18" charset="0"/>
                <a:cs typeface="Times New Roman" pitchFamily="18" charset="0"/>
              </a:rPr>
              <a:t>Bhavnagar.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84235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EE7F-AFA8-E460-1243-F68407CA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1" dirty="0"/>
              <a:t>Adynamic bone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26021-6B4D-7E4A-B4DA-F76537FB9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Low bone turnover</a:t>
            </a:r>
          </a:p>
          <a:p>
            <a:r>
              <a:rPr lang="en-IN" dirty="0"/>
              <a:t>Low PTH concentration</a:t>
            </a:r>
          </a:p>
          <a:p>
            <a:r>
              <a:rPr lang="en-IN" dirty="0"/>
              <a:t>Low ALP activity</a:t>
            </a:r>
          </a:p>
          <a:p>
            <a:r>
              <a:rPr lang="en-IN" dirty="0"/>
              <a:t>Excessive use of vit D analogues</a:t>
            </a:r>
          </a:p>
        </p:txBody>
      </p:sp>
    </p:spTree>
    <p:extLst>
      <p:ext uri="{BB962C8B-B14F-4D97-AF65-F5344CB8AC3E}">
        <p14:creationId xmlns:p14="http://schemas.microsoft.com/office/powerpoint/2010/main" val="137673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D628-7E2A-1584-63A4-3AE1724D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1" dirty="0"/>
              <a:t>Management of renal osteodystrophy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09A9-F635-DB51-E65E-7A6B99603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Vitamin D analogues</a:t>
            </a:r>
          </a:p>
          <a:p>
            <a:r>
              <a:rPr lang="en-IN" dirty="0"/>
              <a:t>Cinacalcet </a:t>
            </a:r>
          </a:p>
          <a:p>
            <a:r>
              <a:rPr lang="en-IN" dirty="0"/>
              <a:t>Phosphate binders </a:t>
            </a:r>
          </a:p>
        </p:txBody>
      </p:sp>
    </p:spTree>
    <p:extLst>
      <p:ext uri="{BB962C8B-B14F-4D97-AF65-F5344CB8AC3E}">
        <p14:creationId xmlns:p14="http://schemas.microsoft.com/office/powerpoint/2010/main" val="213072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F84F3-BAC8-AAB1-1EE0-7AE6E31C8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574" y="2803161"/>
            <a:ext cx="8199619" cy="3373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8000" dirty="0">
                <a:latin typeface="Castellar" panose="020A0402060406010301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46991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AED8-0D6F-5F54-8881-8D8C3B10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64"/>
            <a:ext cx="10515600" cy="894049"/>
          </a:xfrm>
        </p:spPr>
        <p:txBody>
          <a:bodyPr>
            <a:normAutofit/>
          </a:bodyPr>
          <a:lstStyle/>
          <a:p>
            <a:pPr algn="ctr"/>
            <a:r>
              <a:rPr lang="en-IN" sz="5400" b="1" dirty="0"/>
              <a:t>Calcium absorption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9C6D7-2301-897C-E373-219A1C0E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3" y="1499016"/>
            <a:ext cx="9597975" cy="5201587"/>
          </a:xfrm>
        </p:spPr>
      </p:pic>
    </p:spTree>
    <p:extLst>
      <p:ext uri="{BB962C8B-B14F-4D97-AF65-F5344CB8AC3E}">
        <p14:creationId xmlns:p14="http://schemas.microsoft.com/office/powerpoint/2010/main" val="64092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0620EE-3BEA-4484-46F3-559D1E14F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80" y="719528"/>
            <a:ext cx="8708274" cy="5457435"/>
          </a:xfrm>
        </p:spPr>
      </p:pic>
    </p:spTree>
    <p:extLst>
      <p:ext uri="{BB962C8B-B14F-4D97-AF65-F5344CB8AC3E}">
        <p14:creationId xmlns:p14="http://schemas.microsoft.com/office/powerpoint/2010/main" val="165718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9051-7E1D-2C43-1141-ABA845DD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E67DEC-79C8-6C61-FB7D-E167C4CCA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3" y="1825625"/>
            <a:ext cx="9893508" cy="4351338"/>
          </a:xfrm>
        </p:spPr>
      </p:pic>
    </p:spTree>
    <p:extLst>
      <p:ext uri="{BB962C8B-B14F-4D97-AF65-F5344CB8AC3E}">
        <p14:creationId xmlns:p14="http://schemas.microsoft.com/office/powerpoint/2010/main" val="172577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E59B-18FF-F1DB-CDCB-A20F2F44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1" dirty="0"/>
              <a:t>Calcium distribution</a:t>
            </a:r>
            <a:endParaRPr lang="en-IN" sz="5400" dirty="0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BADF9594-43C0-D035-1796-481B2E4F4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44" y="1825625"/>
            <a:ext cx="7356711" cy="4351338"/>
          </a:xfrm>
        </p:spPr>
      </p:pic>
    </p:spTree>
    <p:extLst>
      <p:ext uri="{BB962C8B-B14F-4D97-AF65-F5344CB8AC3E}">
        <p14:creationId xmlns:p14="http://schemas.microsoft.com/office/powerpoint/2010/main" val="335249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7960-9431-F477-F111-BE3004D1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8" y="194873"/>
            <a:ext cx="10634272" cy="113925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400" b="1" dirty="0"/>
              <a:t>Role of Vitamin D in calcium homeostasis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FC35AA-2A07-4F79-ED12-D41FC0026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48" y="1603949"/>
            <a:ext cx="9398831" cy="4888926"/>
          </a:xfrm>
        </p:spPr>
      </p:pic>
    </p:spTree>
    <p:extLst>
      <p:ext uri="{BB962C8B-B14F-4D97-AF65-F5344CB8AC3E}">
        <p14:creationId xmlns:p14="http://schemas.microsoft.com/office/powerpoint/2010/main" val="180154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81C6-032D-C8B4-DEAA-8E6CD30E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1" y="209863"/>
            <a:ext cx="11782269" cy="1480826"/>
          </a:xfrm>
        </p:spPr>
        <p:txBody>
          <a:bodyPr>
            <a:normAutofit/>
          </a:bodyPr>
          <a:lstStyle/>
          <a:p>
            <a:pPr algn="ctr"/>
            <a:r>
              <a:rPr lang="en-IN" sz="4800" b="1" dirty="0"/>
              <a:t>Role of Parathyroid hormone in calcium homeostasis</a:t>
            </a:r>
            <a:endParaRPr lang="en-IN" sz="4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054440-ABEF-5F95-A6EA-01C59EE86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18" y="1690689"/>
            <a:ext cx="9203961" cy="4957448"/>
          </a:xfrm>
        </p:spPr>
      </p:pic>
    </p:spTree>
    <p:extLst>
      <p:ext uri="{BB962C8B-B14F-4D97-AF65-F5344CB8AC3E}">
        <p14:creationId xmlns:p14="http://schemas.microsoft.com/office/powerpoint/2010/main" val="186396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76D9-A879-D75C-995B-291A1340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53"/>
            <a:ext cx="10515600" cy="1124262"/>
          </a:xfrm>
        </p:spPr>
        <p:txBody>
          <a:bodyPr>
            <a:normAutofit fontScale="90000"/>
          </a:bodyPr>
          <a:lstStyle/>
          <a:p>
            <a:r>
              <a:rPr lang="en-IN" sz="5400" b="1" dirty="0"/>
              <a:t>Role of Calcitonin in calcium homeostasis</a:t>
            </a:r>
            <a:endParaRPr lang="en-IN" sz="5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791972-FA0F-CBB4-4D62-9EA35A380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6" y="1573968"/>
            <a:ext cx="9144000" cy="4781862"/>
          </a:xfrm>
        </p:spPr>
      </p:pic>
    </p:spTree>
    <p:extLst>
      <p:ext uri="{BB962C8B-B14F-4D97-AF65-F5344CB8AC3E}">
        <p14:creationId xmlns:p14="http://schemas.microsoft.com/office/powerpoint/2010/main" val="319577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0510B-C1D4-A765-64F6-8BC7DCDD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893"/>
            <a:ext cx="10515600" cy="914399"/>
          </a:xfrm>
        </p:spPr>
        <p:txBody>
          <a:bodyPr/>
          <a:lstStyle/>
          <a:p>
            <a:pPr algn="ctr"/>
            <a:r>
              <a:rPr lang="en-IN" b="1" dirty="0"/>
              <a:t>Metabolic changes in CKD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379DFA-7133-3842-80AD-2292D523D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64" y="1184223"/>
            <a:ext cx="9323882" cy="5308652"/>
          </a:xfrm>
        </p:spPr>
      </p:pic>
    </p:spTree>
    <p:extLst>
      <p:ext uri="{BB962C8B-B14F-4D97-AF65-F5344CB8AC3E}">
        <p14:creationId xmlns:p14="http://schemas.microsoft.com/office/powerpoint/2010/main" val="265005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5A5E-ECEF-E5F0-D300-9FA0769F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79291"/>
          </a:xfrm>
        </p:spPr>
        <p:txBody>
          <a:bodyPr>
            <a:normAutofit/>
          </a:bodyPr>
          <a:lstStyle/>
          <a:p>
            <a:pPr algn="ctr"/>
            <a:r>
              <a:rPr lang="en-IN" b="1" dirty="0"/>
              <a:t>Pathophysiology of Renal Osteodystrophy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401EEB-DC0A-07CB-F1BC-1E034BD5E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53" y="914400"/>
            <a:ext cx="8109678" cy="5943600"/>
          </a:xfrm>
        </p:spPr>
      </p:pic>
    </p:spTree>
    <p:extLst>
      <p:ext uri="{BB962C8B-B14F-4D97-AF65-F5344CB8AC3E}">
        <p14:creationId xmlns:p14="http://schemas.microsoft.com/office/powerpoint/2010/main" val="421824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BDB2-0362-B24D-7D0A-7CF6F2948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990"/>
          </a:xfrm>
        </p:spPr>
        <p:txBody>
          <a:bodyPr>
            <a:normAutofit/>
          </a:bodyPr>
          <a:lstStyle/>
          <a:p>
            <a:pPr algn="ctr"/>
            <a:r>
              <a:rPr lang="en-IN" sz="4800" b="1" dirty="0"/>
              <a:t>Effect of fibroblastic growth factor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668508-8D73-6F59-4F84-F61E4CC6B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53" y="1825625"/>
            <a:ext cx="7968714" cy="4351338"/>
          </a:xfrm>
        </p:spPr>
      </p:pic>
    </p:spTree>
    <p:extLst>
      <p:ext uri="{BB962C8B-B14F-4D97-AF65-F5344CB8AC3E}">
        <p14:creationId xmlns:p14="http://schemas.microsoft.com/office/powerpoint/2010/main" val="347197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F0DD-8441-E6B2-0D42-D350E5FA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1" dirty="0"/>
              <a:t>Osteitis fibrosa cystica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8D1103-D0FD-BDF4-7C48-B00DDAB1F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78" y="1825625"/>
            <a:ext cx="6525717" cy="485998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48D350-0F84-B7D1-CB4B-5871CC151040}"/>
              </a:ext>
            </a:extLst>
          </p:cNvPr>
          <p:cNvSpPr txBox="1"/>
          <p:nvPr/>
        </p:nvSpPr>
        <p:spPr>
          <a:xfrm>
            <a:off x="299803" y="1948722"/>
            <a:ext cx="48718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/>
              <a:t>Associated with secondary hyperparathyroidism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/>
              <a:t>Intramedullary cyst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/>
              <a:t>Bony erosions</a:t>
            </a:r>
          </a:p>
        </p:txBody>
      </p:sp>
    </p:spTree>
    <p:extLst>
      <p:ext uri="{BB962C8B-B14F-4D97-AF65-F5344CB8AC3E}">
        <p14:creationId xmlns:p14="http://schemas.microsoft.com/office/powerpoint/2010/main" val="692272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108</Words>
  <Application>Microsoft Office PowerPoint</Application>
  <PresentationFormat>Widescreen</PresentationFormat>
  <Paragraphs>25</Paragraphs>
  <Slides>15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Castellar</vt:lpstr>
      <vt:lpstr>Times New Roman</vt:lpstr>
      <vt:lpstr>Office Theme</vt:lpstr>
      <vt:lpstr>Calcium metabolism in Normal and CKD patients</vt:lpstr>
      <vt:lpstr>Calcium distribution</vt:lpstr>
      <vt:lpstr>Role of Vitamin D in calcium homeostasis</vt:lpstr>
      <vt:lpstr>Role of Parathyroid hormone in calcium homeostasis</vt:lpstr>
      <vt:lpstr>Role of Calcitonin in calcium homeostasis</vt:lpstr>
      <vt:lpstr>Metabolic changes in CKD</vt:lpstr>
      <vt:lpstr>Pathophysiology of Renal Osteodystrophy</vt:lpstr>
      <vt:lpstr>Effect of fibroblastic growth factor</vt:lpstr>
      <vt:lpstr>Osteitis fibrosa cystica</vt:lpstr>
      <vt:lpstr>Adynamic bone disease</vt:lpstr>
      <vt:lpstr>Management of renal osteodystrophy</vt:lpstr>
      <vt:lpstr>PowerPoint Presentation</vt:lpstr>
      <vt:lpstr>Calcium absorption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2023-03-23T13:56:03Z</dcterms:created>
  <dcterms:modified xsi:type="dcterms:W3CDTF">2023-03-28T19:19:09Z</dcterms:modified>
</cp:coreProperties>
</file>