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57" r:id="rId6"/>
    <p:sldId id="258" r:id="rId7"/>
    <p:sldId id="259" r:id="rId8"/>
    <p:sldId id="260" r:id="rId9"/>
    <p:sldId id="261" r:id="rId10"/>
    <p:sldId id="266" r:id="rId11"/>
    <p:sldId id="267" r:id="rId12"/>
    <p:sldId id="268" r:id="rId13"/>
    <p:sldId id="26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sorterViewPr>
    <p:cViewPr>
      <p:scale>
        <a:sx n="100" d="100"/>
        <a:sy n="100" d="100"/>
      </p:scale>
      <p:origin x="0" y="-26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8A7B2-E787-6420-0593-B9D88C5F57D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29E785B-E062-7DE5-93CB-5EF05B5DB5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C328FBB-6FE5-8CEE-0F9A-4A5AC579D54A}"/>
              </a:ext>
            </a:extLst>
          </p:cNvPr>
          <p:cNvSpPr>
            <a:spLocks noGrp="1"/>
          </p:cNvSpPr>
          <p:nvPr>
            <p:ph type="dt" sz="half" idx="10"/>
          </p:nvPr>
        </p:nvSpPr>
        <p:spPr/>
        <p:txBody>
          <a:bodyPr/>
          <a:lstStyle/>
          <a:p>
            <a:fld id="{B16173F4-782D-427F-8E15-A0B9F0386D9D}" type="datetimeFigureOut">
              <a:rPr lang="en-IN" smtClean="0"/>
              <a:t>28-03-2023</a:t>
            </a:fld>
            <a:endParaRPr lang="en-IN"/>
          </a:p>
        </p:txBody>
      </p:sp>
      <p:sp>
        <p:nvSpPr>
          <p:cNvPr id="5" name="Footer Placeholder 4">
            <a:extLst>
              <a:ext uri="{FF2B5EF4-FFF2-40B4-BE49-F238E27FC236}">
                <a16:creationId xmlns:a16="http://schemas.microsoft.com/office/drawing/2014/main" id="{0DFC55E8-7C86-7647-AFAD-3C1D05D2B84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55DE213-9287-1808-88AB-94038D76D389}"/>
              </a:ext>
            </a:extLst>
          </p:cNvPr>
          <p:cNvSpPr>
            <a:spLocks noGrp="1"/>
          </p:cNvSpPr>
          <p:nvPr>
            <p:ph type="sldNum" sz="quarter" idx="12"/>
          </p:nvPr>
        </p:nvSpPr>
        <p:spPr/>
        <p:txBody>
          <a:bodyPr/>
          <a:lstStyle/>
          <a:p>
            <a:fld id="{95938036-D512-4B89-8B09-AFCC8EDD0240}" type="slidenum">
              <a:rPr lang="en-IN" smtClean="0"/>
              <a:t>‹#›</a:t>
            </a:fld>
            <a:endParaRPr lang="en-IN"/>
          </a:p>
        </p:txBody>
      </p:sp>
    </p:spTree>
    <p:extLst>
      <p:ext uri="{BB962C8B-B14F-4D97-AF65-F5344CB8AC3E}">
        <p14:creationId xmlns:p14="http://schemas.microsoft.com/office/powerpoint/2010/main" val="264752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0AFDC-56A2-8340-F261-F1740702738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5A1E783F-79E9-11F7-25D4-224F4A0245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5C3243C-FAFE-B7B0-6A6D-E10B28658BF4}"/>
              </a:ext>
            </a:extLst>
          </p:cNvPr>
          <p:cNvSpPr>
            <a:spLocks noGrp="1"/>
          </p:cNvSpPr>
          <p:nvPr>
            <p:ph type="dt" sz="half" idx="10"/>
          </p:nvPr>
        </p:nvSpPr>
        <p:spPr/>
        <p:txBody>
          <a:bodyPr/>
          <a:lstStyle/>
          <a:p>
            <a:fld id="{B16173F4-782D-427F-8E15-A0B9F0386D9D}" type="datetimeFigureOut">
              <a:rPr lang="en-IN" smtClean="0"/>
              <a:t>28-03-2023</a:t>
            </a:fld>
            <a:endParaRPr lang="en-IN"/>
          </a:p>
        </p:txBody>
      </p:sp>
      <p:sp>
        <p:nvSpPr>
          <p:cNvPr id="5" name="Footer Placeholder 4">
            <a:extLst>
              <a:ext uri="{FF2B5EF4-FFF2-40B4-BE49-F238E27FC236}">
                <a16:creationId xmlns:a16="http://schemas.microsoft.com/office/drawing/2014/main" id="{1BF27A1A-5D8A-C59C-645B-3FFF6578A42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80010ED-E219-4281-EB2C-A933BD0AB210}"/>
              </a:ext>
            </a:extLst>
          </p:cNvPr>
          <p:cNvSpPr>
            <a:spLocks noGrp="1"/>
          </p:cNvSpPr>
          <p:nvPr>
            <p:ph type="sldNum" sz="quarter" idx="12"/>
          </p:nvPr>
        </p:nvSpPr>
        <p:spPr/>
        <p:txBody>
          <a:bodyPr/>
          <a:lstStyle/>
          <a:p>
            <a:fld id="{95938036-D512-4B89-8B09-AFCC8EDD0240}" type="slidenum">
              <a:rPr lang="en-IN" smtClean="0"/>
              <a:t>‹#›</a:t>
            </a:fld>
            <a:endParaRPr lang="en-IN"/>
          </a:p>
        </p:txBody>
      </p:sp>
    </p:spTree>
    <p:extLst>
      <p:ext uri="{BB962C8B-B14F-4D97-AF65-F5344CB8AC3E}">
        <p14:creationId xmlns:p14="http://schemas.microsoft.com/office/powerpoint/2010/main" val="4037417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F6887D-8C19-30E2-F8A4-76C7F45ADC1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1F721BC-AC48-46D1-325F-C27CE71C83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4398E23-C1E3-5017-AEBB-831E57033318}"/>
              </a:ext>
            </a:extLst>
          </p:cNvPr>
          <p:cNvSpPr>
            <a:spLocks noGrp="1"/>
          </p:cNvSpPr>
          <p:nvPr>
            <p:ph type="dt" sz="half" idx="10"/>
          </p:nvPr>
        </p:nvSpPr>
        <p:spPr/>
        <p:txBody>
          <a:bodyPr/>
          <a:lstStyle/>
          <a:p>
            <a:fld id="{B16173F4-782D-427F-8E15-A0B9F0386D9D}" type="datetimeFigureOut">
              <a:rPr lang="en-IN" smtClean="0"/>
              <a:t>28-03-2023</a:t>
            </a:fld>
            <a:endParaRPr lang="en-IN"/>
          </a:p>
        </p:txBody>
      </p:sp>
      <p:sp>
        <p:nvSpPr>
          <p:cNvPr id="5" name="Footer Placeholder 4">
            <a:extLst>
              <a:ext uri="{FF2B5EF4-FFF2-40B4-BE49-F238E27FC236}">
                <a16:creationId xmlns:a16="http://schemas.microsoft.com/office/drawing/2014/main" id="{A6855DA8-B853-5208-BF95-B3011ECD628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5F7372F-9BF2-D066-AB5D-D106B3847CEE}"/>
              </a:ext>
            </a:extLst>
          </p:cNvPr>
          <p:cNvSpPr>
            <a:spLocks noGrp="1"/>
          </p:cNvSpPr>
          <p:nvPr>
            <p:ph type="sldNum" sz="quarter" idx="12"/>
          </p:nvPr>
        </p:nvSpPr>
        <p:spPr/>
        <p:txBody>
          <a:bodyPr/>
          <a:lstStyle/>
          <a:p>
            <a:fld id="{95938036-D512-4B89-8B09-AFCC8EDD0240}" type="slidenum">
              <a:rPr lang="en-IN" smtClean="0"/>
              <a:t>‹#›</a:t>
            </a:fld>
            <a:endParaRPr lang="en-IN"/>
          </a:p>
        </p:txBody>
      </p:sp>
    </p:spTree>
    <p:extLst>
      <p:ext uri="{BB962C8B-B14F-4D97-AF65-F5344CB8AC3E}">
        <p14:creationId xmlns:p14="http://schemas.microsoft.com/office/powerpoint/2010/main" val="201002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53DEA-4ED2-C668-3156-58E02D0878D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6D134F2-C1A6-9976-FEAC-6B4C9D77B2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240EB98-9478-356D-D5D4-77FC2141F053}"/>
              </a:ext>
            </a:extLst>
          </p:cNvPr>
          <p:cNvSpPr>
            <a:spLocks noGrp="1"/>
          </p:cNvSpPr>
          <p:nvPr>
            <p:ph type="dt" sz="half" idx="10"/>
          </p:nvPr>
        </p:nvSpPr>
        <p:spPr/>
        <p:txBody>
          <a:bodyPr/>
          <a:lstStyle/>
          <a:p>
            <a:fld id="{B16173F4-782D-427F-8E15-A0B9F0386D9D}" type="datetimeFigureOut">
              <a:rPr lang="en-IN" smtClean="0"/>
              <a:t>28-03-2023</a:t>
            </a:fld>
            <a:endParaRPr lang="en-IN"/>
          </a:p>
        </p:txBody>
      </p:sp>
      <p:sp>
        <p:nvSpPr>
          <p:cNvPr id="5" name="Footer Placeholder 4">
            <a:extLst>
              <a:ext uri="{FF2B5EF4-FFF2-40B4-BE49-F238E27FC236}">
                <a16:creationId xmlns:a16="http://schemas.microsoft.com/office/drawing/2014/main" id="{333C2F9D-E267-F22A-D1D3-952DE4175D3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4B61FF8-02F3-21A1-DC7C-6E2D3EAA7F6A}"/>
              </a:ext>
            </a:extLst>
          </p:cNvPr>
          <p:cNvSpPr>
            <a:spLocks noGrp="1"/>
          </p:cNvSpPr>
          <p:nvPr>
            <p:ph type="sldNum" sz="quarter" idx="12"/>
          </p:nvPr>
        </p:nvSpPr>
        <p:spPr/>
        <p:txBody>
          <a:bodyPr/>
          <a:lstStyle/>
          <a:p>
            <a:fld id="{95938036-D512-4B89-8B09-AFCC8EDD0240}" type="slidenum">
              <a:rPr lang="en-IN" smtClean="0"/>
              <a:t>‹#›</a:t>
            </a:fld>
            <a:endParaRPr lang="en-IN"/>
          </a:p>
        </p:txBody>
      </p:sp>
    </p:spTree>
    <p:extLst>
      <p:ext uri="{BB962C8B-B14F-4D97-AF65-F5344CB8AC3E}">
        <p14:creationId xmlns:p14="http://schemas.microsoft.com/office/powerpoint/2010/main" val="2586239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C62A2-7913-DFAB-8791-05CF9B7AD0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11D47C4-3D62-2139-177D-C6741285E5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5D92BD-2637-022E-3DA5-8000787C8A2A}"/>
              </a:ext>
            </a:extLst>
          </p:cNvPr>
          <p:cNvSpPr>
            <a:spLocks noGrp="1"/>
          </p:cNvSpPr>
          <p:nvPr>
            <p:ph type="dt" sz="half" idx="10"/>
          </p:nvPr>
        </p:nvSpPr>
        <p:spPr/>
        <p:txBody>
          <a:bodyPr/>
          <a:lstStyle/>
          <a:p>
            <a:fld id="{B16173F4-782D-427F-8E15-A0B9F0386D9D}" type="datetimeFigureOut">
              <a:rPr lang="en-IN" smtClean="0"/>
              <a:t>28-03-2023</a:t>
            </a:fld>
            <a:endParaRPr lang="en-IN"/>
          </a:p>
        </p:txBody>
      </p:sp>
      <p:sp>
        <p:nvSpPr>
          <p:cNvPr id="5" name="Footer Placeholder 4">
            <a:extLst>
              <a:ext uri="{FF2B5EF4-FFF2-40B4-BE49-F238E27FC236}">
                <a16:creationId xmlns:a16="http://schemas.microsoft.com/office/drawing/2014/main" id="{47BC4C56-5AAF-AD93-552A-2E9E1935515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5C890CE-CC1F-7411-5548-90CD40E126B0}"/>
              </a:ext>
            </a:extLst>
          </p:cNvPr>
          <p:cNvSpPr>
            <a:spLocks noGrp="1"/>
          </p:cNvSpPr>
          <p:nvPr>
            <p:ph type="sldNum" sz="quarter" idx="12"/>
          </p:nvPr>
        </p:nvSpPr>
        <p:spPr/>
        <p:txBody>
          <a:bodyPr/>
          <a:lstStyle/>
          <a:p>
            <a:fld id="{95938036-D512-4B89-8B09-AFCC8EDD0240}" type="slidenum">
              <a:rPr lang="en-IN" smtClean="0"/>
              <a:t>‹#›</a:t>
            </a:fld>
            <a:endParaRPr lang="en-IN"/>
          </a:p>
        </p:txBody>
      </p:sp>
    </p:spTree>
    <p:extLst>
      <p:ext uri="{BB962C8B-B14F-4D97-AF65-F5344CB8AC3E}">
        <p14:creationId xmlns:p14="http://schemas.microsoft.com/office/powerpoint/2010/main" val="1127154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67DB-A8D2-6B22-685C-C559E9915C0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F78142E-DE07-5F88-7893-A4C3E67AD3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BF2B148-CBA5-E338-14AB-2192E4E5A0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8B697887-22E4-924C-E65D-CAACB5A9858A}"/>
              </a:ext>
            </a:extLst>
          </p:cNvPr>
          <p:cNvSpPr>
            <a:spLocks noGrp="1"/>
          </p:cNvSpPr>
          <p:nvPr>
            <p:ph type="dt" sz="half" idx="10"/>
          </p:nvPr>
        </p:nvSpPr>
        <p:spPr/>
        <p:txBody>
          <a:bodyPr/>
          <a:lstStyle/>
          <a:p>
            <a:fld id="{B16173F4-782D-427F-8E15-A0B9F0386D9D}" type="datetimeFigureOut">
              <a:rPr lang="en-IN" smtClean="0"/>
              <a:t>28-03-2023</a:t>
            </a:fld>
            <a:endParaRPr lang="en-IN"/>
          </a:p>
        </p:txBody>
      </p:sp>
      <p:sp>
        <p:nvSpPr>
          <p:cNvPr id="6" name="Footer Placeholder 5">
            <a:extLst>
              <a:ext uri="{FF2B5EF4-FFF2-40B4-BE49-F238E27FC236}">
                <a16:creationId xmlns:a16="http://schemas.microsoft.com/office/drawing/2014/main" id="{0F7B19B5-EBB6-DD10-9433-DA1A3E80420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FB3907E-206E-52B7-03BB-F60990518738}"/>
              </a:ext>
            </a:extLst>
          </p:cNvPr>
          <p:cNvSpPr>
            <a:spLocks noGrp="1"/>
          </p:cNvSpPr>
          <p:nvPr>
            <p:ph type="sldNum" sz="quarter" idx="12"/>
          </p:nvPr>
        </p:nvSpPr>
        <p:spPr/>
        <p:txBody>
          <a:bodyPr/>
          <a:lstStyle/>
          <a:p>
            <a:fld id="{95938036-D512-4B89-8B09-AFCC8EDD0240}" type="slidenum">
              <a:rPr lang="en-IN" smtClean="0"/>
              <a:t>‹#›</a:t>
            </a:fld>
            <a:endParaRPr lang="en-IN"/>
          </a:p>
        </p:txBody>
      </p:sp>
    </p:spTree>
    <p:extLst>
      <p:ext uri="{BB962C8B-B14F-4D97-AF65-F5344CB8AC3E}">
        <p14:creationId xmlns:p14="http://schemas.microsoft.com/office/powerpoint/2010/main" val="137472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9C2AA-C8A9-4961-80C1-0D23589270D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E3E71CF-C6EB-648D-F3C9-E24FB509B5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8E1355E-A6F6-13D2-9BCF-50A565EEF3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2B4E8C6-5586-CD27-EFA7-5E45C69C4A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48D33B-F002-8C93-196B-9D66CEFF23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CFE6F30-2804-32F9-DADF-F410BABA3C07}"/>
              </a:ext>
            </a:extLst>
          </p:cNvPr>
          <p:cNvSpPr>
            <a:spLocks noGrp="1"/>
          </p:cNvSpPr>
          <p:nvPr>
            <p:ph type="dt" sz="half" idx="10"/>
          </p:nvPr>
        </p:nvSpPr>
        <p:spPr/>
        <p:txBody>
          <a:bodyPr/>
          <a:lstStyle/>
          <a:p>
            <a:fld id="{B16173F4-782D-427F-8E15-A0B9F0386D9D}" type="datetimeFigureOut">
              <a:rPr lang="en-IN" smtClean="0"/>
              <a:t>28-03-2023</a:t>
            </a:fld>
            <a:endParaRPr lang="en-IN"/>
          </a:p>
        </p:txBody>
      </p:sp>
      <p:sp>
        <p:nvSpPr>
          <p:cNvPr id="8" name="Footer Placeholder 7">
            <a:extLst>
              <a:ext uri="{FF2B5EF4-FFF2-40B4-BE49-F238E27FC236}">
                <a16:creationId xmlns:a16="http://schemas.microsoft.com/office/drawing/2014/main" id="{31DCACB7-2957-A96F-41F3-CB38CEE7570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6CBEA01-8EB1-347A-64DC-FAA06CBCAAC8}"/>
              </a:ext>
            </a:extLst>
          </p:cNvPr>
          <p:cNvSpPr>
            <a:spLocks noGrp="1"/>
          </p:cNvSpPr>
          <p:nvPr>
            <p:ph type="sldNum" sz="quarter" idx="12"/>
          </p:nvPr>
        </p:nvSpPr>
        <p:spPr/>
        <p:txBody>
          <a:bodyPr/>
          <a:lstStyle/>
          <a:p>
            <a:fld id="{95938036-D512-4B89-8B09-AFCC8EDD0240}" type="slidenum">
              <a:rPr lang="en-IN" smtClean="0"/>
              <a:t>‹#›</a:t>
            </a:fld>
            <a:endParaRPr lang="en-IN"/>
          </a:p>
        </p:txBody>
      </p:sp>
    </p:spTree>
    <p:extLst>
      <p:ext uri="{BB962C8B-B14F-4D97-AF65-F5344CB8AC3E}">
        <p14:creationId xmlns:p14="http://schemas.microsoft.com/office/powerpoint/2010/main" val="2919018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56E14-8423-2A9C-9322-D7D33FE5162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73D3AD7-709B-4F8F-DED4-8F126A6569A7}"/>
              </a:ext>
            </a:extLst>
          </p:cNvPr>
          <p:cNvSpPr>
            <a:spLocks noGrp="1"/>
          </p:cNvSpPr>
          <p:nvPr>
            <p:ph type="dt" sz="half" idx="10"/>
          </p:nvPr>
        </p:nvSpPr>
        <p:spPr/>
        <p:txBody>
          <a:bodyPr/>
          <a:lstStyle/>
          <a:p>
            <a:fld id="{B16173F4-782D-427F-8E15-A0B9F0386D9D}" type="datetimeFigureOut">
              <a:rPr lang="en-IN" smtClean="0"/>
              <a:t>28-03-2023</a:t>
            </a:fld>
            <a:endParaRPr lang="en-IN"/>
          </a:p>
        </p:txBody>
      </p:sp>
      <p:sp>
        <p:nvSpPr>
          <p:cNvPr id="4" name="Footer Placeholder 3">
            <a:extLst>
              <a:ext uri="{FF2B5EF4-FFF2-40B4-BE49-F238E27FC236}">
                <a16:creationId xmlns:a16="http://schemas.microsoft.com/office/drawing/2014/main" id="{B2973C11-4D3D-0E2A-9EA4-9434BE9EFC2E}"/>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9FA8650-48B7-8B44-C4B9-E6DA50F88D3B}"/>
              </a:ext>
            </a:extLst>
          </p:cNvPr>
          <p:cNvSpPr>
            <a:spLocks noGrp="1"/>
          </p:cNvSpPr>
          <p:nvPr>
            <p:ph type="sldNum" sz="quarter" idx="12"/>
          </p:nvPr>
        </p:nvSpPr>
        <p:spPr/>
        <p:txBody>
          <a:bodyPr/>
          <a:lstStyle/>
          <a:p>
            <a:fld id="{95938036-D512-4B89-8B09-AFCC8EDD0240}" type="slidenum">
              <a:rPr lang="en-IN" smtClean="0"/>
              <a:t>‹#›</a:t>
            </a:fld>
            <a:endParaRPr lang="en-IN"/>
          </a:p>
        </p:txBody>
      </p:sp>
    </p:spTree>
    <p:extLst>
      <p:ext uri="{BB962C8B-B14F-4D97-AF65-F5344CB8AC3E}">
        <p14:creationId xmlns:p14="http://schemas.microsoft.com/office/powerpoint/2010/main" val="3973018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9D90AA-29BC-DFDC-B6B2-CA5E1F71B0A9}"/>
              </a:ext>
            </a:extLst>
          </p:cNvPr>
          <p:cNvSpPr>
            <a:spLocks noGrp="1"/>
          </p:cNvSpPr>
          <p:nvPr>
            <p:ph type="dt" sz="half" idx="10"/>
          </p:nvPr>
        </p:nvSpPr>
        <p:spPr/>
        <p:txBody>
          <a:bodyPr/>
          <a:lstStyle/>
          <a:p>
            <a:fld id="{B16173F4-782D-427F-8E15-A0B9F0386D9D}" type="datetimeFigureOut">
              <a:rPr lang="en-IN" smtClean="0"/>
              <a:t>28-03-2023</a:t>
            </a:fld>
            <a:endParaRPr lang="en-IN"/>
          </a:p>
        </p:txBody>
      </p:sp>
      <p:sp>
        <p:nvSpPr>
          <p:cNvPr id="3" name="Footer Placeholder 2">
            <a:extLst>
              <a:ext uri="{FF2B5EF4-FFF2-40B4-BE49-F238E27FC236}">
                <a16:creationId xmlns:a16="http://schemas.microsoft.com/office/drawing/2014/main" id="{6AC75D7F-F31F-99AA-809F-E19678327C6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F8A86EE-F68B-E80F-FB99-7F594A4D5FEC}"/>
              </a:ext>
            </a:extLst>
          </p:cNvPr>
          <p:cNvSpPr>
            <a:spLocks noGrp="1"/>
          </p:cNvSpPr>
          <p:nvPr>
            <p:ph type="sldNum" sz="quarter" idx="12"/>
          </p:nvPr>
        </p:nvSpPr>
        <p:spPr/>
        <p:txBody>
          <a:bodyPr/>
          <a:lstStyle/>
          <a:p>
            <a:fld id="{95938036-D512-4B89-8B09-AFCC8EDD0240}" type="slidenum">
              <a:rPr lang="en-IN" smtClean="0"/>
              <a:t>‹#›</a:t>
            </a:fld>
            <a:endParaRPr lang="en-IN"/>
          </a:p>
        </p:txBody>
      </p:sp>
    </p:spTree>
    <p:extLst>
      <p:ext uri="{BB962C8B-B14F-4D97-AF65-F5344CB8AC3E}">
        <p14:creationId xmlns:p14="http://schemas.microsoft.com/office/powerpoint/2010/main" val="4208853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67B2F-5E4B-709A-0FD6-49004FBA32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524E7BA-7B27-8F01-BCF3-2829D78CAE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A74AB90-843B-C688-1DFA-058C1C65AF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425F8E-BC08-0363-0579-12638F84EE5F}"/>
              </a:ext>
            </a:extLst>
          </p:cNvPr>
          <p:cNvSpPr>
            <a:spLocks noGrp="1"/>
          </p:cNvSpPr>
          <p:nvPr>
            <p:ph type="dt" sz="half" idx="10"/>
          </p:nvPr>
        </p:nvSpPr>
        <p:spPr/>
        <p:txBody>
          <a:bodyPr/>
          <a:lstStyle/>
          <a:p>
            <a:fld id="{B16173F4-782D-427F-8E15-A0B9F0386D9D}" type="datetimeFigureOut">
              <a:rPr lang="en-IN" smtClean="0"/>
              <a:t>28-03-2023</a:t>
            </a:fld>
            <a:endParaRPr lang="en-IN"/>
          </a:p>
        </p:txBody>
      </p:sp>
      <p:sp>
        <p:nvSpPr>
          <p:cNvPr id="6" name="Footer Placeholder 5">
            <a:extLst>
              <a:ext uri="{FF2B5EF4-FFF2-40B4-BE49-F238E27FC236}">
                <a16:creationId xmlns:a16="http://schemas.microsoft.com/office/drawing/2014/main" id="{FE9A327A-D674-59F0-E487-4229F5506CA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A3F5BA3-C233-B8D2-7777-6269CCB77874}"/>
              </a:ext>
            </a:extLst>
          </p:cNvPr>
          <p:cNvSpPr>
            <a:spLocks noGrp="1"/>
          </p:cNvSpPr>
          <p:nvPr>
            <p:ph type="sldNum" sz="quarter" idx="12"/>
          </p:nvPr>
        </p:nvSpPr>
        <p:spPr/>
        <p:txBody>
          <a:bodyPr/>
          <a:lstStyle/>
          <a:p>
            <a:fld id="{95938036-D512-4B89-8B09-AFCC8EDD0240}" type="slidenum">
              <a:rPr lang="en-IN" smtClean="0"/>
              <a:t>‹#›</a:t>
            </a:fld>
            <a:endParaRPr lang="en-IN"/>
          </a:p>
        </p:txBody>
      </p:sp>
    </p:spTree>
    <p:extLst>
      <p:ext uri="{BB962C8B-B14F-4D97-AF65-F5344CB8AC3E}">
        <p14:creationId xmlns:p14="http://schemas.microsoft.com/office/powerpoint/2010/main" val="1326545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F91A5-35D7-5902-8E96-43F0D9B60C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ED0DBAC-ECC4-F4CF-7B16-1265C54840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58F7621-C616-A7DF-EF28-9E6A10564A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73AF61-E42F-F059-047A-88D2BFC7DEE6}"/>
              </a:ext>
            </a:extLst>
          </p:cNvPr>
          <p:cNvSpPr>
            <a:spLocks noGrp="1"/>
          </p:cNvSpPr>
          <p:nvPr>
            <p:ph type="dt" sz="half" idx="10"/>
          </p:nvPr>
        </p:nvSpPr>
        <p:spPr/>
        <p:txBody>
          <a:bodyPr/>
          <a:lstStyle/>
          <a:p>
            <a:fld id="{B16173F4-782D-427F-8E15-A0B9F0386D9D}" type="datetimeFigureOut">
              <a:rPr lang="en-IN" smtClean="0"/>
              <a:t>28-03-2023</a:t>
            </a:fld>
            <a:endParaRPr lang="en-IN"/>
          </a:p>
        </p:txBody>
      </p:sp>
      <p:sp>
        <p:nvSpPr>
          <p:cNvPr id="6" name="Footer Placeholder 5">
            <a:extLst>
              <a:ext uri="{FF2B5EF4-FFF2-40B4-BE49-F238E27FC236}">
                <a16:creationId xmlns:a16="http://schemas.microsoft.com/office/drawing/2014/main" id="{B78C5A7A-3816-5390-D3A8-530DC73D690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38A9A64-7800-1FAC-AF32-8CACBCF7CAB3}"/>
              </a:ext>
            </a:extLst>
          </p:cNvPr>
          <p:cNvSpPr>
            <a:spLocks noGrp="1"/>
          </p:cNvSpPr>
          <p:nvPr>
            <p:ph type="sldNum" sz="quarter" idx="12"/>
          </p:nvPr>
        </p:nvSpPr>
        <p:spPr/>
        <p:txBody>
          <a:bodyPr/>
          <a:lstStyle/>
          <a:p>
            <a:fld id="{95938036-D512-4B89-8B09-AFCC8EDD0240}" type="slidenum">
              <a:rPr lang="en-IN" smtClean="0"/>
              <a:t>‹#›</a:t>
            </a:fld>
            <a:endParaRPr lang="en-IN"/>
          </a:p>
        </p:txBody>
      </p:sp>
    </p:spTree>
    <p:extLst>
      <p:ext uri="{BB962C8B-B14F-4D97-AF65-F5344CB8AC3E}">
        <p14:creationId xmlns:p14="http://schemas.microsoft.com/office/powerpoint/2010/main" val="1695704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25698E-1903-2453-AE05-224E83E7C6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9A23888-51A8-0C37-B925-F8A6BDCFB0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7DCF42E-4DD7-860B-E7BC-762B76D7E4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6173F4-782D-427F-8E15-A0B9F0386D9D}" type="datetimeFigureOut">
              <a:rPr lang="en-IN" smtClean="0"/>
              <a:t>28-03-2023</a:t>
            </a:fld>
            <a:endParaRPr lang="en-IN"/>
          </a:p>
        </p:txBody>
      </p:sp>
      <p:sp>
        <p:nvSpPr>
          <p:cNvPr id="5" name="Footer Placeholder 4">
            <a:extLst>
              <a:ext uri="{FF2B5EF4-FFF2-40B4-BE49-F238E27FC236}">
                <a16:creationId xmlns:a16="http://schemas.microsoft.com/office/drawing/2014/main" id="{8C4CCCB8-A714-CDD7-7CF0-B67F5BC917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416812F-A6A3-6439-F1AB-45C82C96E5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938036-D512-4B89-8B09-AFCC8EDD0240}" type="slidenum">
              <a:rPr lang="en-IN" smtClean="0"/>
              <a:t>‹#›</a:t>
            </a:fld>
            <a:endParaRPr lang="en-IN"/>
          </a:p>
        </p:txBody>
      </p:sp>
    </p:spTree>
    <p:extLst>
      <p:ext uri="{BB962C8B-B14F-4D97-AF65-F5344CB8AC3E}">
        <p14:creationId xmlns:p14="http://schemas.microsoft.com/office/powerpoint/2010/main" val="2568250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nabl-india.org/" TargetMode="External"/><Relationship Id="rId2" Type="http://schemas.openxmlformats.org/officeDocument/2006/relationships/hyperlink" Target="https://standardsbis.bsbedge.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EE735-F598-C6BB-2F8F-073FE09315D1}"/>
              </a:ext>
            </a:extLst>
          </p:cNvPr>
          <p:cNvSpPr>
            <a:spLocks noGrp="1"/>
          </p:cNvSpPr>
          <p:nvPr>
            <p:ph type="ctrTitle"/>
          </p:nvPr>
        </p:nvSpPr>
        <p:spPr/>
        <p:txBody>
          <a:bodyPr/>
          <a:lstStyle/>
          <a:p>
            <a:r>
              <a:rPr lang="en-IN" dirty="0"/>
              <a:t>Quality Management System Training</a:t>
            </a:r>
          </a:p>
        </p:txBody>
      </p:sp>
      <p:sp>
        <p:nvSpPr>
          <p:cNvPr id="3" name="Subtitle 2">
            <a:extLst>
              <a:ext uri="{FF2B5EF4-FFF2-40B4-BE49-F238E27FC236}">
                <a16:creationId xmlns:a16="http://schemas.microsoft.com/office/drawing/2014/main" id="{08FDAE26-66C6-F29B-365D-22E9DA862748}"/>
              </a:ext>
            </a:extLst>
          </p:cNvPr>
          <p:cNvSpPr>
            <a:spLocks noGrp="1"/>
          </p:cNvSpPr>
          <p:nvPr>
            <p:ph type="subTitle" idx="1"/>
          </p:nvPr>
        </p:nvSpPr>
        <p:spPr>
          <a:xfrm>
            <a:off x="3627620" y="4242216"/>
            <a:ext cx="7040380" cy="1015584"/>
          </a:xfrm>
        </p:spPr>
        <p:txBody>
          <a:bodyPr/>
          <a:lstStyle/>
          <a:p>
            <a:r>
              <a:rPr lang="en-IN" dirty="0"/>
              <a:t>LSSTH Sir T Hospital, Bhavnagar</a:t>
            </a:r>
          </a:p>
        </p:txBody>
      </p:sp>
    </p:spTree>
    <p:extLst>
      <p:ext uri="{BB962C8B-B14F-4D97-AF65-F5344CB8AC3E}">
        <p14:creationId xmlns:p14="http://schemas.microsoft.com/office/powerpoint/2010/main" val="3461932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182A5-BAC8-1267-7E94-FCE8E44E9DEB}"/>
              </a:ext>
            </a:extLst>
          </p:cNvPr>
          <p:cNvSpPr>
            <a:spLocks noGrp="1"/>
          </p:cNvSpPr>
          <p:nvPr>
            <p:ph type="title"/>
          </p:nvPr>
        </p:nvSpPr>
        <p:spPr>
          <a:xfrm>
            <a:off x="838200" y="0"/>
            <a:ext cx="10515600" cy="824460"/>
          </a:xfrm>
        </p:spPr>
        <p:txBody>
          <a:bodyPr>
            <a:normAutofit/>
          </a:bodyPr>
          <a:lstStyle/>
          <a:p>
            <a:r>
              <a:rPr lang="en-IN" dirty="0"/>
              <a:t>Post test</a:t>
            </a:r>
          </a:p>
        </p:txBody>
      </p:sp>
      <p:sp>
        <p:nvSpPr>
          <p:cNvPr id="3" name="Content Placeholder 2">
            <a:extLst>
              <a:ext uri="{FF2B5EF4-FFF2-40B4-BE49-F238E27FC236}">
                <a16:creationId xmlns:a16="http://schemas.microsoft.com/office/drawing/2014/main" id="{4C25D444-86DE-62DE-D994-E4FDF9DB743E}"/>
              </a:ext>
            </a:extLst>
          </p:cNvPr>
          <p:cNvSpPr>
            <a:spLocks noGrp="1"/>
          </p:cNvSpPr>
          <p:nvPr>
            <p:ph idx="1"/>
          </p:nvPr>
        </p:nvSpPr>
        <p:spPr>
          <a:xfrm>
            <a:off x="164892" y="974362"/>
            <a:ext cx="11887200" cy="5606320"/>
          </a:xfrm>
        </p:spPr>
        <p:txBody>
          <a:bodyPr>
            <a:normAutofit lnSpcReduction="10000"/>
          </a:bodyPr>
          <a:lstStyle/>
          <a:p>
            <a:pPr marL="514350" indent="-514350">
              <a:buAutoNum type="arabicPeriod"/>
            </a:pPr>
            <a:r>
              <a:rPr lang="en-US" b="0" i="0" u="none" strike="noStrike" dirty="0">
                <a:solidFill>
                  <a:srgbClr val="222222"/>
                </a:solidFill>
                <a:effectLst/>
                <a:latin typeface="Arial" panose="020B0604020202020204" pitchFamily="34" charset="0"/>
              </a:rPr>
              <a:t>Glucose IQC Level - 3 is violated +3SD rules &amp; found that QC material was not at right temperature. </a:t>
            </a:r>
            <a:r>
              <a:rPr lang="en-US" dirty="0">
                <a:solidFill>
                  <a:srgbClr val="222222"/>
                </a:solidFill>
                <a:latin typeface="Arial" panose="020B0604020202020204" pitchFamily="34" charset="0"/>
              </a:rPr>
              <a:t>What will be immediate and corrective action?</a:t>
            </a:r>
          </a:p>
          <a:p>
            <a:pPr marL="0" indent="0">
              <a:buNone/>
            </a:pPr>
            <a:r>
              <a:rPr lang="en-US" dirty="0">
                <a:solidFill>
                  <a:srgbClr val="222222"/>
                </a:solidFill>
                <a:latin typeface="Arial" panose="020B0604020202020204" pitchFamily="34" charset="0"/>
              </a:rPr>
              <a:t>2. </a:t>
            </a:r>
            <a:r>
              <a:rPr lang="en-US" b="0" i="0" u="none" strike="noStrike" dirty="0">
                <a:solidFill>
                  <a:srgbClr val="222222"/>
                </a:solidFill>
                <a:effectLst/>
                <a:latin typeface="Arial" panose="020B0604020202020204" pitchFamily="34" charset="0"/>
              </a:rPr>
              <a:t>What should be there with document identification labelling ?</a:t>
            </a:r>
          </a:p>
          <a:p>
            <a:pPr marL="0" indent="0">
              <a:buNone/>
            </a:pPr>
            <a:r>
              <a:rPr lang="en-US" dirty="0">
                <a:solidFill>
                  <a:srgbClr val="222222"/>
                </a:solidFill>
                <a:latin typeface="Arial" panose="020B0604020202020204" pitchFamily="34" charset="0"/>
              </a:rPr>
              <a:t>3. </a:t>
            </a:r>
            <a:r>
              <a:rPr lang="en-US" b="0" i="0" u="none" strike="noStrike" dirty="0">
                <a:solidFill>
                  <a:srgbClr val="222222"/>
                </a:solidFill>
                <a:effectLst/>
                <a:latin typeface="Arial" panose="020B0604020202020204" pitchFamily="34" charset="0"/>
              </a:rPr>
              <a:t>In what way risk management differs from corrective action?</a:t>
            </a:r>
          </a:p>
          <a:p>
            <a:pPr algn="l"/>
            <a:r>
              <a:rPr lang="en-US" b="0" i="0" u="none" strike="noStrike" dirty="0">
                <a:solidFill>
                  <a:srgbClr val="222222"/>
                </a:solidFill>
                <a:effectLst/>
                <a:latin typeface="Arial" panose="020B0604020202020204" pitchFamily="34" charset="0"/>
              </a:rPr>
              <a:t>a. Risk may be accepted if less probable and less harmful. Corrective actions must be taken for all NCs</a:t>
            </a:r>
          </a:p>
          <a:p>
            <a:pPr algn="l"/>
            <a:r>
              <a:rPr lang="en-US" b="0" i="0" u="none" strike="noStrike" dirty="0">
                <a:solidFill>
                  <a:srgbClr val="222222"/>
                </a:solidFill>
                <a:effectLst/>
                <a:latin typeface="Arial" panose="020B0604020202020204" pitchFamily="34" charset="0"/>
              </a:rPr>
              <a:t>b. Risk management only deals with health risk to laboratory staff. Corrective action deals with all process/resources</a:t>
            </a:r>
          </a:p>
          <a:p>
            <a:pPr algn="l"/>
            <a:r>
              <a:rPr lang="en-US" b="0" i="0" u="none" strike="noStrike" dirty="0">
                <a:solidFill>
                  <a:srgbClr val="222222"/>
                </a:solidFill>
                <a:effectLst/>
                <a:latin typeface="Arial" panose="020B0604020202020204" pitchFamily="34" charset="0"/>
              </a:rPr>
              <a:t>c. Risk management deals with "imaginary NC". Corrective action deals with "real NC"</a:t>
            </a:r>
          </a:p>
          <a:p>
            <a:pPr algn="l"/>
            <a:r>
              <a:rPr lang="en-US" b="0" i="0" u="none" strike="noStrike" dirty="0">
                <a:solidFill>
                  <a:srgbClr val="222222"/>
                </a:solidFill>
                <a:effectLst/>
                <a:latin typeface="Arial" panose="020B0604020202020204" pitchFamily="34" charset="0"/>
              </a:rPr>
              <a:t>d. Risk may be accepted if difficult to detect. But Corrective actions must be taken for all NCs</a:t>
            </a:r>
          </a:p>
          <a:p>
            <a:pPr marL="0" indent="0">
              <a:buNone/>
            </a:pPr>
            <a:endParaRPr lang="en-IN" dirty="0"/>
          </a:p>
        </p:txBody>
      </p:sp>
    </p:spTree>
    <p:extLst>
      <p:ext uri="{BB962C8B-B14F-4D97-AF65-F5344CB8AC3E}">
        <p14:creationId xmlns:p14="http://schemas.microsoft.com/office/powerpoint/2010/main" val="264594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CDF2E7-1157-69B6-D588-FCC1E2C40FCF}"/>
              </a:ext>
            </a:extLst>
          </p:cNvPr>
          <p:cNvSpPr>
            <a:spLocks noGrp="1"/>
          </p:cNvSpPr>
          <p:nvPr>
            <p:ph idx="1"/>
          </p:nvPr>
        </p:nvSpPr>
        <p:spPr>
          <a:xfrm>
            <a:off x="209861" y="254833"/>
            <a:ext cx="11782269" cy="5922130"/>
          </a:xfrm>
        </p:spPr>
        <p:txBody>
          <a:bodyPr>
            <a:normAutofit/>
          </a:bodyPr>
          <a:lstStyle/>
          <a:p>
            <a:pPr marL="0" indent="0" algn="l">
              <a:buNone/>
            </a:pPr>
            <a:r>
              <a:rPr lang="en-US" b="0" i="0" u="none" strike="noStrike" dirty="0">
                <a:solidFill>
                  <a:srgbClr val="222222"/>
                </a:solidFill>
                <a:effectLst/>
                <a:latin typeface="Arial" panose="020B0604020202020204" pitchFamily="34" charset="0"/>
              </a:rPr>
              <a:t>4. There is a public limited company with 20 medical laboratory branches across India. One laboratory in Mumbai is with 90%-10% registered partnership with a local leading pathology laboratory. All other branches are 100% owned by the company</a:t>
            </a:r>
          </a:p>
          <a:p>
            <a:pPr algn="l"/>
            <a:r>
              <a:rPr lang="en-US" b="0" i="0" u="none" strike="noStrike" dirty="0">
                <a:solidFill>
                  <a:srgbClr val="222222"/>
                </a:solidFill>
                <a:effectLst/>
                <a:latin typeface="Arial" panose="020B0604020202020204" pitchFamily="34" charset="0"/>
              </a:rPr>
              <a:t>5 branches in Mumbai</a:t>
            </a:r>
          </a:p>
          <a:p>
            <a:pPr algn="l"/>
            <a:r>
              <a:rPr lang="en-US" b="0" i="0" u="none" strike="noStrike" dirty="0">
                <a:solidFill>
                  <a:srgbClr val="222222"/>
                </a:solidFill>
                <a:effectLst/>
                <a:latin typeface="Arial" panose="020B0604020202020204" pitchFamily="34" charset="0"/>
              </a:rPr>
              <a:t>5 branches in </a:t>
            </a:r>
            <a:r>
              <a:rPr lang="en-US" b="0" i="0" u="none" strike="noStrike" dirty="0" err="1">
                <a:solidFill>
                  <a:srgbClr val="222222"/>
                </a:solidFill>
                <a:effectLst/>
                <a:latin typeface="Arial" panose="020B0604020202020204" pitchFamily="34" charset="0"/>
              </a:rPr>
              <a:t>Kolkota</a:t>
            </a:r>
            <a:endParaRPr lang="en-US" b="0" i="0" u="none" strike="noStrike" dirty="0">
              <a:solidFill>
                <a:srgbClr val="222222"/>
              </a:solidFill>
              <a:effectLst/>
              <a:latin typeface="Arial" panose="020B0604020202020204" pitchFamily="34" charset="0"/>
            </a:endParaRPr>
          </a:p>
          <a:p>
            <a:pPr algn="l"/>
            <a:r>
              <a:rPr lang="en-US" b="0" i="0" u="none" strike="noStrike" dirty="0">
                <a:solidFill>
                  <a:srgbClr val="222222"/>
                </a:solidFill>
                <a:effectLst/>
                <a:latin typeface="Arial" panose="020B0604020202020204" pitchFamily="34" charset="0"/>
              </a:rPr>
              <a:t>5 branches in Delhi</a:t>
            </a:r>
          </a:p>
          <a:p>
            <a:pPr algn="l"/>
            <a:r>
              <a:rPr lang="en-US" b="0" i="0" u="none" strike="noStrike" dirty="0">
                <a:solidFill>
                  <a:srgbClr val="222222"/>
                </a:solidFill>
                <a:effectLst/>
                <a:latin typeface="Arial" panose="020B0604020202020204" pitchFamily="34" charset="0"/>
              </a:rPr>
              <a:t>3 branches in Chennai</a:t>
            </a:r>
          </a:p>
          <a:p>
            <a:pPr algn="l"/>
            <a:r>
              <a:rPr lang="en-US" b="0" i="0" u="none" strike="noStrike" dirty="0">
                <a:solidFill>
                  <a:srgbClr val="222222"/>
                </a:solidFill>
                <a:effectLst/>
                <a:latin typeface="Arial" panose="020B0604020202020204" pitchFamily="34" charset="0"/>
              </a:rPr>
              <a:t>2 branches in Pune</a:t>
            </a:r>
          </a:p>
          <a:p>
            <a:pPr marL="0" indent="0" algn="l">
              <a:buNone/>
            </a:pPr>
            <a:r>
              <a:rPr lang="en-US" b="0" i="0" u="none" strike="noStrike" dirty="0">
                <a:solidFill>
                  <a:srgbClr val="222222"/>
                </a:solidFill>
                <a:effectLst/>
                <a:latin typeface="Arial" panose="020B0604020202020204" pitchFamily="34" charset="0"/>
              </a:rPr>
              <a:t>What are minimum and maximum number of accreditation applications required by the company?</a:t>
            </a:r>
          </a:p>
          <a:p>
            <a:endParaRPr lang="en-IN" dirty="0"/>
          </a:p>
        </p:txBody>
      </p:sp>
    </p:spTree>
    <p:extLst>
      <p:ext uri="{BB962C8B-B14F-4D97-AF65-F5344CB8AC3E}">
        <p14:creationId xmlns:p14="http://schemas.microsoft.com/office/powerpoint/2010/main" val="2086992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4B686F-9497-1267-5E16-E984543A2BCF}"/>
              </a:ext>
            </a:extLst>
          </p:cNvPr>
          <p:cNvSpPr>
            <a:spLocks noGrp="1"/>
          </p:cNvSpPr>
          <p:nvPr>
            <p:ph idx="1"/>
          </p:nvPr>
        </p:nvSpPr>
        <p:spPr>
          <a:xfrm>
            <a:off x="299803" y="254833"/>
            <a:ext cx="11722308" cy="6400800"/>
          </a:xfrm>
        </p:spPr>
        <p:txBody>
          <a:bodyPr>
            <a:normAutofit fontScale="92500" lnSpcReduction="10000"/>
          </a:bodyPr>
          <a:lstStyle/>
          <a:p>
            <a:pPr marL="0" indent="0" algn="l">
              <a:buNone/>
            </a:pPr>
            <a:r>
              <a:rPr lang="en-IN" b="0" i="0" u="none" strike="noStrike" dirty="0">
                <a:solidFill>
                  <a:srgbClr val="222222"/>
                </a:solidFill>
                <a:effectLst/>
                <a:latin typeface="Arial" panose="020B0604020202020204" pitchFamily="34" charset="0"/>
              </a:rPr>
              <a:t>5. A company runs chain of laboratories in different cities. "Ahmedabad branch" performs 70 tests.  Samples for rest of the test are sent to "Delhi Branch". Both branches have separate "legal identity" and separate NABL accreditation.</a:t>
            </a:r>
          </a:p>
          <a:p>
            <a:pPr algn="l"/>
            <a:r>
              <a:rPr lang="en-IN" b="0" i="0" u="none" strike="noStrike" dirty="0">
                <a:solidFill>
                  <a:srgbClr val="222222"/>
                </a:solidFill>
                <a:effectLst/>
                <a:latin typeface="Arial" panose="020B0604020202020204" pitchFamily="34" charset="0"/>
              </a:rPr>
              <a:t>"Alpha-fetoprotein" is </a:t>
            </a:r>
            <a:r>
              <a:rPr lang="en-IN" b="1" i="0" u="none" strike="noStrike" dirty="0">
                <a:solidFill>
                  <a:srgbClr val="222222"/>
                </a:solidFill>
                <a:effectLst/>
                <a:latin typeface="Arial" panose="020B0604020202020204" pitchFamily="34" charset="0"/>
              </a:rPr>
              <a:t>never done </a:t>
            </a:r>
            <a:r>
              <a:rPr lang="en-IN" b="0" i="0" u="none" strike="noStrike" dirty="0">
                <a:solidFill>
                  <a:srgbClr val="222222"/>
                </a:solidFill>
                <a:effectLst/>
                <a:latin typeface="Arial" panose="020B0604020202020204" pitchFamily="34" charset="0"/>
              </a:rPr>
              <a:t>in </a:t>
            </a:r>
            <a:r>
              <a:rPr lang="en-IN" b="0" i="0" u="none" strike="noStrike" dirty="0" err="1">
                <a:solidFill>
                  <a:srgbClr val="222222"/>
                </a:solidFill>
                <a:effectLst/>
                <a:latin typeface="Arial" panose="020B0604020202020204" pitchFamily="34" charset="0"/>
              </a:rPr>
              <a:t>ahmedabad</a:t>
            </a:r>
            <a:r>
              <a:rPr lang="en-IN" b="0" i="0" u="none" strike="noStrike" dirty="0">
                <a:solidFill>
                  <a:srgbClr val="222222"/>
                </a:solidFill>
                <a:effectLst/>
                <a:latin typeface="Arial" panose="020B0604020202020204" pitchFamily="34" charset="0"/>
              </a:rPr>
              <a:t> lab, but samples are sent to Delhi lab.</a:t>
            </a:r>
          </a:p>
          <a:p>
            <a:pPr algn="l"/>
            <a:r>
              <a:rPr lang="en-IN" b="0" i="0" u="none" strike="noStrike" dirty="0">
                <a:solidFill>
                  <a:srgbClr val="222222"/>
                </a:solidFill>
                <a:effectLst/>
                <a:latin typeface="Arial" panose="020B0604020202020204" pitchFamily="34" charset="0"/>
              </a:rPr>
              <a:t>"IHC for ER and PR receptor" is done at Ahmedabad Lab but </a:t>
            </a:r>
            <a:r>
              <a:rPr lang="en-IN" b="1" i="0" u="none" strike="noStrike" dirty="0">
                <a:solidFill>
                  <a:srgbClr val="222222"/>
                </a:solidFill>
                <a:effectLst/>
                <a:latin typeface="Arial" panose="020B0604020202020204" pitchFamily="34" charset="0"/>
              </a:rPr>
              <a:t>occasionally</a:t>
            </a:r>
            <a:r>
              <a:rPr lang="en-IN" b="0" i="0" u="none" strike="noStrike" dirty="0">
                <a:solidFill>
                  <a:srgbClr val="222222"/>
                </a:solidFill>
                <a:effectLst/>
                <a:latin typeface="Arial" panose="020B0604020202020204" pitchFamily="34" charset="0"/>
              </a:rPr>
              <a:t> only images are sent to Delhi Lab for expert opinion</a:t>
            </a:r>
          </a:p>
          <a:p>
            <a:pPr algn="l"/>
            <a:r>
              <a:rPr lang="en-IN" b="0" i="0" u="none" strike="noStrike" dirty="0">
                <a:solidFill>
                  <a:srgbClr val="222222"/>
                </a:solidFill>
                <a:effectLst/>
                <a:latin typeface="Arial" panose="020B0604020202020204" pitchFamily="34" charset="0"/>
              </a:rPr>
              <a:t>whenever equipment of Ahmedabad Lab is </a:t>
            </a:r>
            <a:r>
              <a:rPr lang="en-IN" b="1" i="0" u="none" strike="noStrike" dirty="0">
                <a:solidFill>
                  <a:srgbClr val="222222"/>
                </a:solidFill>
                <a:effectLst/>
                <a:latin typeface="Arial" panose="020B0604020202020204" pitchFamily="34" charset="0"/>
              </a:rPr>
              <a:t>out of order</a:t>
            </a:r>
            <a:r>
              <a:rPr lang="en-IN" b="0" i="0" u="none" strike="noStrike" dirty="0">
                <a:solidFill>
                  <a:srgbClr val="222222"/>
                </a:solidFill>
                <a:effectLst/>
                <a:latin typeface="Arial" panose="020B0604020202020204" pitchFamily="34" charset="0"/>
              </a:rPr>
              <a:t>, samples for "TSH" are sent to Delhi for examination. </a:t>
            </a:r>
          </a:p>
          <a:p>
            <a:pPr algn="l"/>
            <a:r>
              <a:rPr lang="en-IN" dirty="0">
                <a:solidFill>
                  <a:srgbClr val="222222"/>
                </a:solidFill>
                <a:latin typeface="Arial" panose="020B0604020202020204" pitchFamily="34" charset="0"/>
              </a:rPr>
              <a:t>Answer the following questions in Yes or No</a:t>
            </a:r>
            <a:br>
              <a:rPr lang="en-IN" b="0" i="0" u="none" strike="noStrike" dirty="0">
                <a:solidFill>
                  <a:srgbClr val="222222"/>
                </a:solidFill>
                <a:effectLst/>
                <a:latin typeface="Arial" panose="020B0604020202020204" pitchFamily="34" charset="0"/>
              </a:rPr>
            </a:br>
            <a:endParaRPr lang="en-IN" b="0" i="0" u="none" strike="noStrike" dirty="0">
              <a:solidFill>
                <a:srgbClr val="222222"/>
              </a:solidFill>
              <a:effectLst/>
              <a:latin typeface="Arial" panose="020B0604020202020204" pitchFamily="34" charset="0"/>
            </a:endParaRPr>
          </a:p>
          <a:p>
            <a:pPr marL="0" indent="0" algn="l">
              <a:buNone/>
            </a:pPr>
            <a:r>
              <a:rPr lang="en-IN" dirty="0">
                <a:solidFill>
                  <a:srgbClr val="222222"/>
                </a:solidFill>
                <a:latin typeface="Arial" panose="020B0604020202020204" pitchFamily="34" charset="0"/>
              </a:rPr>
              <a:t>1</a:t>
            </a:r>
            <a:r>
              <a:rPr lang="en-IN" b="0" i="0" u="none" strike="noStrike" dirty="0">
                <a:solidFill>
                  <a:srgbClr val="222222"/>
                </a:solidFill>
                <a:effectLst/>
                <a:latin typeface="Arial" panose="020B0604020202020204" pitchFamily="34" charset="0"/>
              </a:rPr>
              <a:t>)For Alpha-fetoprotein Delhi Lab is referral Lab.</a:t>
            </a:r>
            <a:br>
              <a:rPr lang="en-IN" b="0" i="0" u="none" strike="noStrike" dirty="0">
                <a:solidFill>
                  <a:srgbClr val="222222"/>
                </a:solidFill>
                <a:effectLst/>
                <a:latin typeface="Arial" panose="020B0604020202020204" pitchFamily="34" charset="0"/>
              </a:rPr>
            </a:br>
            <a:br>
              <a:rPr lang="en-IN" b="0" i="0" u="none" strike="noStrike" dirty="0">
                <a:solidFill>
                  <a:srgbClr val="222222"/>
                </a:solidFill>
                <a:effectLst/>
                <a:latin typeface="Arial" panose="020B0604020202020204" pitchFamily="34" charset="0"/>
              </a:rPr>
            </a:br>
            <a:r>
              <a:rPr lang="en-IN" b="0" i="0" u="none" strike="noStrike" dirty="0">
                <a:solidFill>
                  <a:srgbClr val="222222"/>
                </a:solidFill>
                <a:effectLst/>
                <a:latin typeface="Arial" panose="020B0604020202020204" pitchFamily="34" charset="0"/>
              </a:rPr>
              <a:t>2) For IHC for ER and PR receptor Delhi Lab is referral Lab.</a:t>
            </a:r>
            <a:br>
              <a:rPr lang="en-IN" b="0" i="0" u="none" strike="noStrike" dirty="0">
                <a:solidFill>
                  <a:srgbClr val="222222"/>
                </a:solidFill>
                <a:effectLst/>
                <a:latin typeface="Arial" panose="020B0604020202020204" pitchFamily="34" charset="0"/>
              </a:rPr>
            </a:br>
            <a:endParaRPr lang="en-IN" b="0" i="0" u="none" strike="noStrike" dirty="0">
              <a:solidFill>
                <a:srgbClr val="222222"/>
              </a:solidFill>
              <a:effectLst/>
              <a:latin typeface="Arial" panose="020B0604020202020204" pitchFamily="34" charset="0"/>
            </a:endParaRPr>
          </a:p>
          <a:p>
            <a:pPr marL="0" indent="0" algn="l">
              <a:buNone/>
            </a:pPr>
            <a:r>
              <a:rPr lang="en-IN" dirty="0">
                <a:solidFill>
                  <a:srgbClr val="222222"/>
                </a:solidFill>
                <a:latin typeface="Arial" panose="020B0604020202020204" pitchFamily="34" charset="0"/>
              </a:rPr>
              <a:t>3)</a:t>
            </a:r>
            <a:r>
              <a:rPr lang="en-IN" b="0" i="0" u="none" strike="noStrike" dirty="0">
                <a:solidFill>
                  <a:srgbClr val="222222"/>
                </a:solidFill>
                <a:effectLst/>
                <a:latin typeface="Arial" panose="020B0604020202020204" pitchFamily="34" charset="0"/>
              </a:rPr>
              <a:t>For TSH Delhi Lab is referral Lab. </a:t>
            </a:r>
          </a:p>
          <a:p>
            <a:endParaRPr lang="en-IN" dirty="0"/>
          </a:p>
        </p:txBody>
      </p:sp>
    </p:spTree>
    <p:extLst>
      <p:ext uri="{BB962C8B-B14F-4D97-AF65-F5344CB8AC3E}">
        <p14:creationId xmlns:p14="http://schemas.microsoft.com/office/powerpoint/2010/main" val="2372012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C80649-552D-B51F-2600-F42520949D6C}"/>
              </a:ext>
            </a:extLst>
          </p:cNvPr>
          <p:cNvSpPr>
            <a:spLocks noGrp="1"/>
          </p:cNvSpPr>
          <p:nvPr>
            <p:ph idx="1"/>
          </p:nvPr>
        </p:nvSpPr>
        <p:spPr/>
        <p:txBody>
          <a:bodyPr>
            <a:normAutofit/>
          </a:bodyPr>
          <a:lstStyle/>
          <a:p>
            <a:pPr marL="0" indent="0">
              <a:buNone/>
            </a:pPr>
            <a:endParaRPr lang="en-IN" sz="5400" b="1" dirty="0"/>
          </a:p>
          <a:p>
            <a:pPr marL="0" indent="0">
              <a:buNone/>
            </a:pPr>
            <a:r>
              <a:rPr lang="en-IN" sz="5400" b="1" dirty="0"/>
              <a:t>                      THANK YOU</a:t>
            </a:r>
          </a:p>
        </p:txBody>
      </p:sp>
    </p:spTree>
    <p:extLst>
      <p:ext uri="{BB962C8B-B14F-4D97-AF65-F5344CB8AC3E}">
        <p14:creationId xmlns:p14="http://schemas.microsoft.com/office/powerpoint/2010/main" val="1202034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182A5-BAC8-1267-7E94-FCE8E44E9DEB}"/>
              </a:ext>
            </a:extLst>
          </p:cNvPr>
          <p:cNvSpPr>
            <a:spLocks noGrp="1"/>
          </p:cNvSpPr>
          <p:nvPr>
            <p:ph type="title"/>
          </p:nvPr>
        </p:nvSpPr>
        <p:spPr>
          <a:xfrm>
            <a:off x="838200" y="0"/>
            <a:ext cx="10515600" cy="824460"/>
          </a:xfrm>
        </p:spPr>
        <p:txBody>
          <a:bodyPr>
            <a:normAutofit/>
          </a:bodyPr>
          <a:lstStyle/>
          <a:p>
            <a:r>
              <a:rPr lang="en-IN" dirty="0"/>
              <a:t>Pre test</a:t>
            </a:r>
          </a:p>
        </p:txBody>
      </p:sp>
      <p:sp>
        <p:nvSpPr>
          <p:cNvPr id="3" name="Content Placeholder 2">
            <a:extLst>
              <a:ext uri="{FF2B5EF4-FFF2-40B4-BE49-F238E27FC236}">
                <a16:creationId xmlns:a16="http://schemas.microsoft.com/office/drawing/2014/main" id="{4C25D444-86DE-62DE-D994-E4FDF9DB743E}"/>
              </a:ext>
            </a:extLst>
          </p:cNvPr>
          <p:cNvSpPr>
            <a:spLocks noGrp="1"/>
          </p:cNvSpPr>
          <p:nvPr>
            <p:ph idx="1"/>
          </p:nvPr>
        </p:nvSpPr>
        <p:spPr>
          <a:xfrm>
            <a:off x="164892" y="974362"/>
            <a:ext cx="11887200" cy="5606320"/>
          </a:xfrm>
        </p:spPr>
        <p:txBody>
          <a:bodyPr>
            <a:normAutofit lnSpcReduction="10000"/>
          </a:bodyPr>
          <a:lstStyle/>
          <a:p>
            <a:pPr marL="514350" indent="-514350">
              <a:buAutoNum type="arabicPeriod"/>
            </a:pPr>
            <a:r>
              <a:rPr lang="en-US" b="0" i="0" u="none" strike="noStrike" dirty="0">
                <a:solidFill>
                  <a:srgbClr val="222222"/>
                </a:solidFill>
                <a:effectLst/>
                <a:latin typeface="Arial" panose="020B0604020202020204" pitchFamily="34" charset="0"/>
              </a:rPr>
              <a:t>Glucose IQC Level - 3 is violated +3SD rules &amp; found that QC material was not at right temperature. </a:t>
            </a:r>
            <a:r>
              <a:rPr lang="en-US" dirty="0">
                <a:solidFill>
                  <a:srgbClr val="222222"/>
                </a:solidFill>
                <a:latin typeface="Arial" panose="020B0604020202020204" pitchFamily="34" charset="0"/>
              </a:rPr>
              <a:t>What will be immediate and corrective action?</a:t>
            </a:r>
          </a:p>
          <a:p>
            <a:pPr marL="0" indent="0">
              <a:buNone/>
            </a:pPr>
            <a:r>
              <a:rPr lang="en-US" dirty="0">
                <a:solidFill>
                  <a:srgbClr val="222222"/>
                </a:solidFill>
                <a:latin typeface="Arial" panose="020B0604020202020204" pitchFamily="34" charset="0"/>
              </a:rPr>
              <a:t>2. </a:t>
            </a:r>
            <a:r>
              <a:rPr lang="en-US" b="0" i="0" u="none" strike="noStrike" dirty="0">
                <a:solidFill>
                  <a:srgbClr val="222222"/>
                </a:solidFill>
                <a:effectLst/>
                <a:latin typeface="Arial" panose="020B0604020202020204" pitchFamily="34" charset="0"/>
              </a:rPr>
              <a:t>What should be there with document identification labelling ?</a:t>
            </a:r>
          </a:p>
          <a:p>
            <a:pPr marL="0" indent="0">
              <a:buNone/>
            </a:pPr>
            <a:r>
              <a:rPr lang="en-US" dirty="0">
                <a:solidFill>
                  <a:srgbClr val="222222"/>
                </a:solidFill>
                <a:latin typeface="Arial" panose="020B0604020202020204" pitchFamily="34" charset="0"/>
              </a:rPr>
              <a:t>3. </a:t>
            </a:r>
            <a:r>
              <a:rPr lang="en-US" b="0" i="0" u="none" strike="noStrike" dirty="0">
                <a:solidFill>
                  <a:srgbClr val="222222"/>
                </a:solidFill>
                <a:effectLst/>
                <a:latin typeface="Arial" panose="020B0604020202020204" pitchFamily="34" charset="0"/>
              </a:rPr>
              <a:t>In what way risk management differs from corrective action?</a:t>
            </a:r>
          </a:p>
          <a:p>
            <a:pPr algn="l"/>
            <a:r>
              <a:rPr lang="en-US" b="0" i="0" u="none" strike="noStrike" dirty="0">
                <a:solidFill>
                  <a:srgbClr val="222222"/>
                </a:solidFill>
                <a:effectLst/>
                <a:latin typeface="Arial" panose="020B0604020202020204" pitchFamily="34" charset="0"/>
              </a:rPr>
              <a:t>a. Risk may be accepted if less probable and less harmful. Corrective actions must be taken for all NCs</a:t>
            </a:r>
          </a:p>
          <a:p>
            <a:pPr algn="l"/>
            <a:r>
              <a:rPr lang="en-US" b="0" i="0" u="none" strike="noStrike" dirty="0">
                <a:solidFill>
                  <a:srgbClr val="222222"/>
                </a:solidFill>
                <a:effectLst/>
                <a:latin typeface="Arial" panose="020B0604020202020204" pitchFamily="34" charset="0"/>
              </a:rPr>
              <a:t>b. Risk management only deals with health risk to laboratory staff. Corrective action deals with all process/resources</a:t>
            </a:r>
          </a:p>
          <a:p>
            <a:pPr algn="l"/>
            <a:r>
              <a:rPr lang="en-US" b="0" i="0" u="none" strike="noStrike" dirty="0">
                <a:solidFill>
                  <a:srgbClr val="222222"/>
                </a:solidFill>
                <a:effectLst/>
                <a:latin typeface="Arial" panose="020B0604020202020204" pitchFamily="34" charset="0"/>
              </a:rPr>
              <a:t>c. Risk management deals with "imaginary NC". Corrective action deals with "real NC"</a:t>
            </a:r>
          </a:p>
          <a:p>
            <a:pPr algn="l"/>
            <a:r>
              <a:rPr lang="en-US" b="0" i="0" u="none" strike="noStrike" dirty="0">
                <a:solidFill>
                  <a:srgbClr val="222222"/>
                </a:solidFill>
                <a:effectLst/>
                <a:latin typeface="Arial" panose="020B0604020202020204" pitchFamily="34" charset="0"/>
              </a:rPr>
              <a:t>d. Risk may be accepted if difficult to detect. But Corrective actions must be taken for all NCs</a:t>
            </a:r>
          </a:p>
          <a:p>
            <a:pPr marL="0" indent="0">
              <a:buNone/>
            </a:pPr>
            <a:endParaRPr lang="en-IN" dirty="0"/>
          </a:p>
        </p:txBody>
      </p:sp>
    </p:spTree>
    <p:extLst>
      <p:ext uri="{BB962C8B-B14F-4D97-AF65-F5344CB8AC3E}">
        <p14:creationId xmlns:p14="http://schemas.microsoft.com/office/powerpoint/2010/main" val="737895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CDF2E7-1157-69B6-D588-FCC1E2C40FCF}"/>
              </a:ext>
            </a:extLst>
          </p:cNvPr>
          <p:cNvSpPr>
            <a:spLocks noGrp="1"/>
          </p:cNvSpPr>
          <p:nvPr>
            <p:ph idx="1"/>
          </p:nvPr>
        </p:nvSpPr>
        <p:spPr>
          <a:xfrm>
            <a:off x="209861" y="254833"/>
            <a:ext cx="11782269" cy="5922130"/>
          </a:xfrm>
        </p:spPr>
        <p:txBody>
          <a:bodyPr>
            <a:normAutofit/>
          </a:bodyPr>
          <a:lstStyle/>
          <a:p>
            <a:pPr marL="0" indent="0" algn="l">
              <a:buNone/>
            </a:pPr>
            <a:r>
              <a:rPr lang="en-US" b="0" i="0" u="none" strike="noStrike" dirty="0">
                <a:solidFill>
                  <a:srgbClr val="222222"/>
                </a:solidFill>
                <a:effectLst/>
                <a:latin typeface="Arial" panose="020B0604020202020204" pitchFamily="34" charset="0"/>
              </a:rPr>
              <a:t>4. There is a public limited company with 20 medical laboratory branches across India. One laboratory in Mumbai is with 90%-10% registered partnership with a local leading pathology laboratory. All other branches are 100% owned by the company</a:t>
            </a:r>
          </a:p>
          <a:p>
            <a:pPr algn="l"/>
            <a:r>
              <a:rPr lang="en-US" b="0" i="0" u="none" strike="noStrike" dirty="0">
                <a:solidFill>
                  <a:srgbClr val="222222"/>
                </a:solidFill>
                <a:effectLst/>
                <a:latin typeface="Arial" panose="020B0604020202020204" pitchFamily="34" charset="0"/>
              </a:rPr>
              <a:t>5 branches in Mumbai</a:t>
            </a:r>
          </a:p>
          <a:p>
            <a:pPr algn="l"/>
            <a:r>
              <a:rPr lang="en-US" b="0" i="0" u="none" strike="noStrike" dirty="0">
                <a:solidFill>
                  <a:srgbClr val="222222"/>
                </a:solidFill>
                <a:effectLst/>
                <a:latin typeface="Arial" panose="020B0604020202020204" pitchFamily="34" charset="0"/>
              </a:rPr>
              <a:t>5 branches in </a:t>
            </a:r>
            <a:r>
              <a:rPr lang="en-US" b="0" i="0" u="none" strike="noStrike" dirty="0" err="1">
                <a:solidFill>
                  <a:srgbClr val="222222"/>
                </a:solidFill>
                <a:effectLst/>
                <a:latin typeface="Arial" panose="020B0604020202020204" pitchFamily="34" charset="0"/>
              </a:rPr>
              <a:t>Kolkota</a:t>
            </a:r>
            <a:endParaRPr lang="en-US" b="0" i="0" u="none" strike="noStrike" dirty="0">
              <a:solidFill>
                <a:srgbClr val="222222"/>
              </a:solidFill>
              <a:effectLst/>
              <a:latin typeface="Arial" panose="020B0604020202020204" pitchFamily="34" charset="0"/>
            </a:endParaRPr>
          </a:p>
          <a:p>
            <a:pPr algn="l"/>
            <a:r>
              <a:rPr lang="en-US" b="0" i="0" u="none" strike="noStrike" dirty="0">
                <a:solidFill>
                  <a:srgbClr val="222222"/>
                </a:solidFill>
                <a:effectLst/>
                <a:latin typeface="Arial" panose="020B0604020202020204" pitchFamily="34" charset="0"/>
              </a:rPr>
              <a:t>5 branches in Delhi</a:t>
            </a:r>
          </a:p>
          <a:p>
            <a:pPr algn="l"/>
            <a:r>
              <a:rPr lang="en-US" b="0" i="0" u="none" strike="noStrike" dirty="0">
                <a:solidFill>
                  <a:srgbClr val="222222"/>
                </a:solidFill>
                <a:effectLst/>
                <a:latin typeface="Arial" panose="020B0604020202020204" pitchFamily="34" charset="0"/>
              </a:rPr>
              <a:t>3 branches in Chennai</a:t>
            </a:r>
          </a:p>
          <a:p>
            <a:pPr algn="l"/>
            <a:r>
              <a:rPr lang="en-US" b="0" i="0" u="none" strike="noStrike" dirty="0">
                <a:solidFill>
                  <a:srgbClr val="222222"/>
                </a:solidFill>
                <a:effectLst/>
                <a:latin typeface="Arial" panose="020B0604020202020204" pitchFamily="34" charset="0"/>
              </a:rPr>
              <a:t>2 branches in Pune</a:t>
            </a:r>
          </a:p>
          <a:p>
            <a:pPr marL="0" indent="0" algn="l">
              <a:buNone/>
            </a:pPr>
            <a:r>
              <a:rPr lang="en-US" b="0" i="0" u="none" strike="noStrike" dirty="0">
                <a:solidFill>
                  <a:srgbClr val="222222"/>
                </a:solidFill>
                <a:effectLst/>
                <a:latin typeface="Arial" panose="020B0604020202020204" pitchFamily="34" charset="0"/>
              </a:rPr>
              <a:t>What are minimum and maximum number of accreditation applications required by the company?</a:t>
            </a:r>
          </a:p>
          <a:p>
            <a:endParaRPr lang="en-IN" dirty="0"/>
          </a:p>
        </p:txBody>
      </p:sp>
    </p:spTree>
    <p:extLst>
      <p:ext uri="{BB962C8B-B14F-4D97-AF65-F5344CB8AC3E}">
        <p14:creationId xmlns:p14="http://schemas.microsoft.com/office/powerpoint/2010/main" val="3033613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4B686F-9497-1267-5E16-E984543A2BCF}"/>
              </a:ext>
            </a:extLst>
          </p:cNvPr>
          <p:cNvSpPr>
            <a:spLocks noGrp="1"/>
          </p:cNvSpPr>
          <p:nvPr>
            <p:ph idx="1"/>
          </p:nvPr>
        </p:nvSpPr>
        <p:spPr>
          <a:xfrm>
            <a:off x="299803" y="254833"/>
            <a:ext cx="11722308" cy="6400800"/>
          </a:xfrm>
        </p:spPr>
        <p:txBody>
          <a:bodyPr>
            <a:normAutofit fontScale="92500" lnSpcReduction="10000"/>
          </a:bodyPr>
          <a:lstStyle/>
          <a:p>
            <a:pPr marL="0" indent="0" algn="l">
              <a:buNone/>
            </a:pPr>
            <a:r>
              <a:rPr lang="en-IN" b="0" i="0" u="none" strike="noStrike" dirty="0">
                <a:solidFill>
                  <a:srgbClr val="222222"/>
                </a:solidFill>
                <a:effectLst/>
                <a:latin typeface="Arial" panose="020B0604020202020204" pitchFamily="34" charset="0"/>
              </a:rPr>
              <a:t>5. A company runs chain of laboratories in different cities. "Ahmedabad branch" performs 70 tests.  Samples for rest of the test are sent to "Delhi Branch". Both branches have separate "legal identity" and separate NABL accreditation.</a:t>
            </a:r>
          </a:p>
          <a:p>
            <a:pPr algn="l"/>
            <a:r>
              <a:rPr lang="en-IN" b="0" i="0" u="none" strike="noStrike" dirty="0">
                <a:solidFill>
                  <a:srgbClr val="222222"/>
                </a:solidFill>
                <a:effectLst/>
                <a:latin typeface="Arial" panose="020B0604020202020204" pitchFamily="34" charset="0"/>
              </a:rPr>
              <a:t>"Alpha-fetoprotein" is </a:t>
            </a:r>
            <a:r>
              <a:rPr lang="en-IN" b="1" i="0" u="none" strike="noStrike" dirty="0">
                <a:solidFill>
                  <a:srgbClr val="222222"/>
                </a:solidFill>
                <a:effectLst/>
                <a:latin typeface="Arial" panose="020B0604020202020204" pitchFamily="34" charset="0"/>
              </a:rPr>
              <a:t>never done </a:t>
            </a:r>
            <a:r>
              <a:rPr lang="en-IN" b="0" i="0" u="none" strike="noStrike" dirty="0">
                <a:solidFill>
                  <a:srgbClr val="222222"/>
                </a:solidFill>
                <a:effectLst/>
                <a:latin typeface="Arial" panose="020B0604020202020204" pitchFamily="34" charset="0"/>
              </a:rPr>
              <a:t>in </a:t>
            </a:r>
            <a:r>
              <a:rPr lang="en-IN" b="0" i="0" u="none" strike="noStrike" dirty="0" err="1">
                <a:solidFill>
                  <a:srgbClr val="222222"/>
                </a:solidFill>
                <a:effectLst/>
                <a:latin typeface="Arial" panose="020B0604020202020204" pitchFamily="34" charset="0"/>
              </a:rPr>
              <a:t>ahmedabad</a:t>
            </a:r>
            <a:r>
              <a:rPr lang="en-IN" b="0" i="0" u="none" strike="noStrike" dirty="0">
                <a:solidFill>
                  <a:srgbClr val="222222"/>
                </a:solidFill>
                <a:effectLst/>
                <a:latin typeface="Arial" panose="020B0604020202020204" pitchFamily="34" charset="0"/>
              </a:rPr>
              <a:t> lab, but samples are sent to Delhi lab.</a:t>
            </a:r>
          </a:p>
          <a:p>
            <a:pPr algn="l"/>
            <a:r>
              <a:rPr lang="en-IN" b="0" i="0" u="none" strike="noStrike" dirty="0">
                <a:solidFill>
                  <a:srgbClr val="222222"/>
                </a:solidFill>
                <a:effectLst/>
                <a:latin typeface="Arial" panose="020B0604020202020204" pitchFamily="34" charset="0"/>
              </a:rPr>
              <a:t>"IHC for ER and PR receptor" is done at Ahmedabad Lab but </a:t>
            </a:r>
            <a:r>
              <a:rPr lang="en-IN" b="1" i="0" u="none" strike="noStrike" dirty="0">
                <a:solidFill>
                  <a:srgbClr val="222222"/>
                </a:solidFill>
                <a:effectLst/>
                <a:latin typeface="Arial" panose="020B0604020202020204" pitchFamily="34" charset="0"/>
              </a:rPr>
              <a:t>occasionally</a:t>
            </a:r>
            <a:r>
              <a:rPr lang="en-IN" b="0" i="0" u="none" strike="noStrike" dirty="0">
                <a:solidFill>
                  <a:srgbClr val="222222"/>
                </a:solidFill>
                <a:effectLst/>
                <a:latin typeface="Arial" panose="020B0604020202020204" pitchFamily="34" charset="0"/>
              </a:rPr>
              <a:t> only images are sent to Delhi Lab for expert opinion</a:t>
            </a:r>
          </a:p>
          <a:p>
            <a:pPr algn="l"/>
            <a:r>
              <a:rPr lang="en-IN" b="0" i="0" u="none" strike="noStrike" dirty="0">
                <a:solidFill>
                  <a:srgbClr val="222222"/>
                </a:solidFill>
                <a:effectLst/>
                <a:latin typeface="Arial" panose="020B0604020202020204" pitchFamily="34" charset="0"/>
              </a:rPr>
              <a:t>whenever equipment of Ahmedabad Lab is </a:t>
            </a:r>
            <a:r>
              <a:rPr lang="en-IN" b="1" i="0" u="none" strike="noStrike" dirty="0">
                <a:solidFill>
                  <a:srgbClr val="222222"/>
                </a:solidFill>
                <a:effectLst/>
                <a:latin typeface="Arial" panose="020B0604020202020204" pitchFamily="34" charset="0"/>
              </a:rPr>
              <a:t>out of order</a:t>
            </a:r>
            <a:r>
              <a:rPr lang="en-IN" b="0" i="0" u="none" strike="noStrike" dirty="0">
                <a:solidFill>
                  <a:srgbClr val="222222"/>
                </a:solidFill>
                <a:effectLst/>
                <a:latin typeface="Arial" panose="020B0604020202020204" pitchFamily="34" charset="0"/>
              </a:rPr>
              <a:t>, samples for "TSH" are sent to Delhi for examination. </a:t>
            </a:r>
          </a:p>
          <a:p>
            <a:pPr algn="l"/>
            <a:r>
              <a:rPr lang="en-IN" dirty="0">
                <a:solidFill>
                  <a:srgbClr val="222222"/>
                </a:solidFill>
                <a:latin typeface="Arial" panose="020B0604020202020204" pitchFamily="34" charset="0"/>
              </a:rPr>
              <a:t>Answer the following questions in Yes or No</a:t>
            </a:r>
            <a:br>
              <a:rPr lang="en-IN" b="0" i="0" u="none" strike="noStrike" dirty="0">
                <a:solidFill>
                  <a:srgbClr val="222222"/>
                </a:solidFill>
                <a:effectLst/>
                <a:latin typeface="Arial" panose="020B0604020202020204" pitchFamily="34" charset="0"/>
              </a:rPr>
            </a:br>
            <a:endParaRPr lang="en-IN" b="0" i="0" u="none" strike="noStrike" dirty="0">
              <a:solidFill>
                <a:srgbClr val="222222"/>
              </a:solidFill>
              <a:effectLst/>
              <a:latin typeface="Arial" panose="020B0604020202020204" pitchFamily="34" charset="0"/>
            </a:endParaRPr>
          </a:p>
          <a:p>
            <a:pPr marL="0" indent="0" algn="l">
              <a:buNone/>
            </a:pPr>
            <a:r>
              <a:rPr lang="en-IN" dirty="0">
                <a:solidFill>
                  <a:srgbClr val="222222"/>
                </a:solidFill>
                <a:latin typeface="Arial" panose="020B0604020202020204" pitchFamily="34" charset="0"/>
              </a:rPr>
              <a:t>1</a:t>
            </a:r>
            <a:r>
              <a:rPr lang="en-IN" b="0" i="0" u="none" strike="noStrike" dirty="0">
                <a:solidFill>
                  <a:srgbClr val="222222"/>
                </a:solidFill>
                <a:effectLst/>
                <a:latin typeface="Arial" panose="020B0604020202020204" pitchFamily="34" charset="0"/>
              </a:rPr>
              <a:t>)For Alpha-fetoprotein Delhi Lab is referral Lab.</a:t>
            </a:r>
            <a:br>
              <a:rPr lang="en-IN" b="0" i="0" u="none" strike="noStrike" dirty="0">
                <a:solidFill>
                  <a:srgbClr val="222222"/>
                </a:solidFill>
                <a:effectLst/>
                <a:latin typeface="Arial" panose="020B0604020202020204" pitchFamily="34" charset="0"/>
              </a:rPr>
            </a:br>
            <a:br>
              <a:rPr lang="en-IN" b="0" i="0" u="none" strike="noStrike" dirty="0">
                <a:solidFill>
                  <a:srgbClr val="222222"/>
                </a:solidFill>
                <a:effectLst/>
                <a:latin typeface="Arial" panose="020B0604020202020204" pitchFamily="34" charset="0"/>
              </a:rPr>
            </a:br>
            <a:r>
              <a:rPr lang="en-IN" b="0" i="0" u="none" strike="noStrike" dirty="0">
                <a:solidFill>
                  <a:srgbClr val="222222"/>
                </a:solidFill>
                <a:effectLst/>
                <a:latin typeface="Arial" panose="020B0604020202020204" pitchFamily="34" charset="0"/>
              </a:rPr>
              <a:t>2) For IHC for ER and PR receptor Delhi Lab is referral Lab.</a:t>
            </a:r>
            <a:br>
              <a:rPr lang="en-IN" b="0" i="0" u="none" strike="noStrike" dirty="0">
                <a:solidFill>
                  <a:srgbClr val="222222"/>
                </a:solidFill>
                <a:effectLst/>
                <a:latin typeface="Arial" panose="020B0604020202020204" pitchFamily="34" charset="0"/>
              </a:rPr>
            </a:br>
            <a:endParaRPr lang="en-IN" b="0" i="0" u="none" strike="noStrike" dirty="0">
              <a:solidFill>
                <a:srgbClr val="222222"/>
              </a:solidFill>
              <a:effectLst/>
              <a:latin typeface="Arial" panose="020B0604020202020204" pitchFamily="34" charset="0"/>
            </a:endParaRPr>
          </a:p>
          <a:p>
            <a:pPr marL="0" indent="0" algn="l">
              <a:buNone/>
            </a:pPr>
            <a:r>
              <a:rPr lang="en-IN" dirty="0">
                <a:solidFill>
                  <a:srgbClr val="222222"/>
                </a:solidFill>
                <a:latin typeface="Arial" panose="020B0604020202020204" pitchFamily="34" charset="0"/>
              </a:rPr>
              <a:t>3)</a:t>
            </a:r>
            <a:r>
              <a:rPr lang="en-IN" b="0" i="0" u="none" strike="noStrike" dirty="0">
                <a:solidFill>
                  <a:srgbClr val="222222"/>
                </a:solidFill>
                <a:effectLst/>
                <a:latin typeface="Arial" panose="020B0604020202020204" pitchFamily="34" charset="0"/>
              </a:rPr>
              <a:t>For TSH Delhi Lab is referral Lab. </a:t>
            </a:r>
          </a:p>
          <a:p>
            <a:endParaRPr lang="en-IN" dirty="0"/>
          </a:p>
        </p:txBody>
      </p:sp>
    </p:spTree>
    <p:extLst>
      <p:ext uri="{BB962C8B-B14F-4D97-AF65-F5344CB8AC3E}">
        <p14:creationId xmlns:p14="http://schemas.microsoft.com/office/powerpoint/2010/main" val="1323771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EB564-B03C-B200-A5BB-DAC034E2FF73}"/>
              </a:ext>
            </a:extLst>
          </p:cNvPr>
          <p:cNvSpPr>
            <a:spLocks noGrp="1"/>
          </p:cNvSpPr>
          <p:nvPr>
            <p:ph type="title"/>
          </p:nvPr>
        </p:nvSpPr>
        <p:spPr>
          <a:xfrm>
            <a:off x="838200" y="156358"/>
            <a:ext cx="8335780" cy="609236"/>
          </a:xfrm>
        </p:spPr>
        <p:txBody>
          <a:bodyPr>
            <a:normAutofit fontScale="90000"/>
          </a:bodyPr>
          <a:lstStyle/>
          <a:p>
            <a:pPr algn="ctr"/>
            <a:r>
              <a:rPr lang="en-IN" dirty="0"/>
              <a:t>QMS</a:t>
            </a:r>
          </a:p>
        </p:txBody>
      </p:sp>
      <p:sp>
        <p:nvSpPr>
          <p:cNvPr id="4" name="Rectangle 1">
            <a:extLst>
              <a:ext uri="{FF2B5EF4-FFF2-40B4-BE49-F238E27FC236}">
                <a16:creationId xmlns:a16="http://schemas.microsoft.com/office/drawing/2014/main" id="{3BD4E7A5-C22D-653C-3839-7026A476543D}"/>
              </a:ext>
            </a:extLst>
          </p:cNvPr>
          <p:cNvSpPr>
            <a:spLocks noGrp="1" noChangeArrowheads="1"/>
          </p:cNvSpPr>
          <p:nvPr>
            <p:ph idx="1"/>
          </p:nvPr>
        </p:nvSpPr>
        <p:spPr bwMode="auto">
          <a:xfrm>
            <a:off x="494676" y="981038"/>
            <a:ext cx="11287594" cy="5693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222222"/>
                </a:solidFill>
              </a:rPr>
              <a:t>Follows - ISO 15189:2012 and Updated NABL-112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222222"/>
                </a:solidFill>
              </a:rPr>
              <a:t>ISO 15189:2012 -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222222"/>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222222"/>
                </a:solidFill>
                <a:hlinkClick r:id="rId2">
                  <a:extLst>
                    <a:ext uri="{A12FA001-AC4F-418D-AE19-62706E023703}">
                      <ahyp:hlinkClr xmlns:ahyp="http://schemas.microsoft.com/office/drawing/2018/hyperlinkcolor" val="tx"/>
                    </a:ext>
                  </a:extLst>
                </a:hlinkClick>
              </a:rPr>
              <a:t>https://standardsbis.bsbedge.com/</a:t>
            </a:r>
            <a:endParaRPr lang="en-US" altLang="en-US" dirty="0">
              <a:solidFill>
                <a:srgbClr val="222222"/>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222222"/>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222222"/>
                </a:solidFill>
              </a:rPr>
              <a:t>NABL-112 -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222222"/>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222222"/>
                </a:solidFill>
                <a:hlinkClick r:id="rId3">
                  <a:extLst>
                    <a:ext uri="{A12FA001-AC4F-418D-AE19-62706E023703}">
                      <ahyp:hlinkClr xmlns:ahyp="http://schemas.microsoft.com/office/drawing/2018/hyperlinkcolor" val="tx"/>
                    </a:ext>
                  </a:extLst>
                </a:hlinkClick>
              </a:rPr>
              <a:t>https://nabl-india.org/</a:t>
            </a:r>
            <a:endParaRPr lang="en-US" altLang="en-US" dirty="0">
              <a:solidFill>
                <a:srgbClr val="222222"/>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222222"/>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222222"/>
                </a:solidFill>
              </a:rPr>
              <a:t>NABL accreditation for laboratory are voluntary process.</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222222"/>
                </a:solidFill>
              </a:rPr>
              <a:t>And</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222222"/>
                </a:solidFill>
              </a:rPr>
              <a:t>All Statutory &amp; Government rule, regulation &amp; law always remain above the ISO &amp; NABL standard guideline requirements.</a:t>
            </a:r>
          </a:p>
        </p:txBody>
      </p:sp>
    </p:spTree>
    <p:extLst>
      <p:ext uri="{BB962C8B-B14F-4D97-AF65-F5344CB8AC3E}">
        <p14:creationId xmlns:p14="http://schemas.microsoft.com/office/powerpoint/2010/main" val="1529221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B95C5-DB37-9712-06B2-B4AC2ABA340C}"/>
              </a:ext>
            </a:extLst>
          </p:cNvPr>
          <p:cNvSpPr>
            <a:spLocks noGrp="1"/>
          </p:cNvSpPr>
          <p:nvPr>
            <p:ph type="title"/>
          </p:nvPr>
        </p:nvSpPr>
        <p:spPr/>
        <p:txBody>
          <a:bodyPr/>
          <a:lstStyle/>
          <a:p>
            <a:r>
              <a:rPr lang="en-US" b="0" i="0" u="none" strike="noStrike" dirty="0">
                <a:solidFill>
                  <a:srgbClr val="222222"/>
                </a:solidFill>
                <a:effectLst/>
                <a:latin typeface="Arial" panose="020B0604020202020204" pitchFamily="34" charset="0"/>
              </a:rPr>
              <a:t>Laboratory Management</a:t>
            </a:r>
            <a:br>
              <a:rPr lang="en-US" b="0" i="0" u="none" strike="noStrike" dirty="0">
                <a:solidFill>
                  <a:srgbClr val="222222"/>
                </a:solidFill>
                <a:effectLst/>
                <a:latin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id="{ACA8F4EB-3BD2-48CE-F737-913EEE56DC5E}"/>
              </a:ext>
            </a:extLst>
          </p:cNvPr>
          <p:cNvSpPr>
            <a:spLocks noGrp="1"/>
          </p:cNvSpPr>
          <p:nvPr>
            <p:ph idx="1"/>
          </p:nvPr>
        </p:nvSpPr>
        <p:spPr/>
        <p:txBody>
          <a:bodyPr/>
          <a:lstStyle/>
          <a:p>
            <a:pPr algn="l"/>
            <a:r>
              <a:rPr lang="en-US" b="0" i="0" u="none" strike="noStrike" dirty="0">
                <a:solidFill>
                  <a:srgbClr val="222222"/>
                </a:solidFill>
                <a:effectLst/>
                <a:latin typeface="Arial" panose="020B0604020202020204" pitchFamily="34" charset="0"/>
              </a:rPr>
              <a:t>Three designation are mandatory as per guideline and need to define role &amp; responsibilities as per defined in </a:t>
            </a:r>
            <a:r>
              <a:rPr lang="en-US" b="0" i="0" u="none" strike="noStrike" dirty="0" err="1">
                <a:solidFill>
                  <a:srgbClr val="222222"/>
                </a:solidFill>
                <a:effectLst/>
                <a:latin typeface="Arial" panose="020B0604020202020204" pitchFamily="34" charset="0"/>
              </a:rPr>
              <a:t>managental</a:t>
            </a:r>
            <a:r>
              <a:rPr lang="en-US" b="0" i="0" u="none" strike="noStrike" dirty="0">
                <a:solidFill>
                  <a:srgbClr val="222222"/>
                </a:solidFill>
                <a:effectLst/>
                <a:latin typeface="Arial" panose="020B0604020202020204" pitchFamily="34" charset="0"/>
              </a:rPr>
              <a:t> clause of ISO 15189:2012</a:t>
            </a:r>
          </a:p>
          <a:p>
            <a:pPr algn="l"/>
            <a:r>
              <a:rPr lang="en-US" b="0" i="0" u="none" strike="noStrike" dirty="0">
                <a:solidFill>
                  <a:srgbClr val="222222"/>
                </a:solidFill>
                <a:effectLst/>
                <a:latin typeface="Arial" panose="020B0604020202020204" pitchFamily="34" charset="0"/>
              </a:rPr>
              <a:t>Laboratory Director</a:t>
            </a:r>
          </a:p>
          <a:p>
            <a:pPr algn="l"/>
            <a:r>
              <a:rPr lang="en-US" b="0" i="0" u="none" strike="noStrike" dirty="0">
                <a:solidFill>
                  <a:srgbClr val="222222"/>
                </a:solidFill>
                <a:effectLst/>
                <a:latin typeface="Arial" panose="020B0604020202020204" pitchFamily="34" charset="0"/>
              </a:rPr>
              <a:t>Quality Manager</a:t>
            </a:r>
          </a:p>
          <a:p>
            <a:pPr algn="l"/>
            <a:r>
              <a:rPr lang="en-US" b="0" i="0" u="none" strike="noStrike" dirty="0">
                <a:solidFill>
                  <a:srgbClr val="222222"/>
                </a:solidFill>
                <a:effectLst/>
                <a:latin typeface="Arial" panose="020B0604020202020204" pitchFamily="34" charset="0"/>
              </a:rPr>
              <a:t>Authorized signatory</a:t>
            </a:r>
          </a:p>
          <a:p>
            <a:pPr marL="0" indent="0" algn="l">
              <a:buNone/>
            </a:pPr>
            <a:br>
              <a:rPr lang="en-US" b="0" i="0" u="none" strike="noStrike" dirty="0">
                <a:solidFill>
                  <a:srgbClr val="222222"/>
                </a:solidFill>
                <a:effectLst/>
                <a:latin typeface="Arial" panose="020B0604020202020204" pitchFamily="34" charset="0"/>
              </a:rPr>
            </a:br>
            <a:endParaRPr lang="en-US" b="0" i="0" u="none" strike="noStrike" dirty="0">
              <a:solidFill>
                <a:srgbClr val="222222"/>
              </a:solidFill>
              <a:effectLst/>
              <a:latin typeface="Arial" panose="020B0604020202020204" pitchFamily="34" charset="0"/>
            </a:endParaRPr>
          </a:p>
          <a:p>
            <a:endParaRPr lang="en-IN" dirty="0"/>
          </a:p>
        </p:txBody>
      </p:sp>
    </p:spTree>
    <p:extLst>
      <p:ext uri="{BB962C8B-B14F-4D97-AF65-F5344CB8AC3E}">
        <p14:creationId xmlns:p14="http://schemas.microsoft.com/office/powerpoint/2010/main" val="2187819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91732-8C96-E0E8-1921-BEBE6C686A9C}"/>
              </a:ext>
            </a:extLst>
          </p:cNvPr>
          <p:cNvSpPr>
            <a:spLocks noGrp="1"/>
          </p:cNvSpPr>
          <p:nvPr>
            <p:ph type="title"/>
          </p:nvPr>
        </p:nvSpPr>
        <p:spPr/>
        <p:txBody>
          <a:bodyPr/>
          <a:lstStyle/>
          <a:p>
            <a:r>
              <a:rPr lang="en-US" b="0" i="0" u="none" strike="noStrike" dirty="0">
                <a:solidFill>
                  <a:srgbClr val="222222"/>
                </a:solidFill>
                <a:effectLst/>
                <a:latin typeface="Arial" panose="020B0604020202020204" pitchFamily="34" charset="0"/>
              </a:rPr>
              <a:t>4. Policy - Document - Record</a:t>
            </a:r>
            <a:br>
              <a:rPr lang="en-US" b="0" i="0" u="none" strike="noStrike" dirty="0">
                <a:solidFill>
                  <a:srgbClr val="222222"/>
                </a:solidFill>
                <a:effectLst/>
                <a:latin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id="{357A5690-2FA1-BB0D-CD03-340B9FB1050C}"/>
              </a:ext>
            </a:extLst>
          </p:cNvPr>
          <p:cNvSpPr>
            <a:spLocks noGrp="1"/>
          </p:cNvSpPr>
          <p:nvPr>
            <p:ph idx="1"/>
          </p:nvPr>
        </p:nvSpPr>
        <p:spPr/>
        <p:txBody>
          <a:bodyPr>
            <a:normAutofit/>
          </a:bodyPr>
          <a:lstStyle/>
          <a:p>
            <a:pPr algn="l"/>
            <a:r>
              <a:rPr lang="en-US" b="0" i="0" u="none" strike="noStrike" dirty="0">
                <a:solidFill>
                  <a:srgbClr val="222222"/>
                </a:solidFill>
                <a:effectLst/>
                <a:latin typeface="Arial" panose="020B0604020202020204" pitchFamily="34" charset="0"/>
              </a:rPr>
              <a:t>Policy : To do same, laboratory need to promise their customer , partner , employee &amp; accreditation body through policy making.</a:t>
            </a:r>
          </a:p>
          <a:p>
            <a:pPr algn="l"/>
            <a:r>
              <a:rPr lang="en-US" b="0" i="0" u="none" strike="noStrike" dirty="0">
                <a:solidFill>
                  <a:srgbClr val="222222"/>
                </a:solidFill>
                <a:effectLst/>
                <a:latin typeface="Arial" panose="020B0604020202020204" pitchFamily="34" charset="0"/>
              </a:rPr>
              <a:t>Document : Document includes all the policies , processes  and procedures, which is drafted in form of soft copy or hard copy for better implementation of it. These document will be remain statutory stand until next amendment of same.</a:t>
            </a:r>
          </a:p>
          <a:p>
            <a:pPr algn="l"/>
            <a:r>
              <a:rPr lang="en-US" b="0" i="0" u="none" strike="noStrike" dirty="0">
                <a:solidFill>
                  <a:srgbClr val="222222"/>
                </a:solidFill>
                <a:effectLst/>
                <a:latin typeface="Arial" panose="020B0604020202020204" pitchFamily="34" charset="0"/>
              </a:rPr>
              <a:t>Record : On basis of documents , in daily routine practice , laboratory produces data &amp; information in soft or hard copy, which is considered as records.</a:t>
            </a:r>
          </a:p>
          <a:p>
            <a:endParaRPr lang="en-IN" dirty="0"/>
          </a:p>
        </p:txBody>
      </p:sp>
    </p:spTree>
    <p:extLst>
      <p:ext uri="{BB962C8B-B14F-4D97-AF65-F5344CB8AC3E}">
        <p14:creationId xmlns:p14="http://schemas.microsoft.com/office/powerpoint/2010/main" val="4949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8F685-3A29-008C-F9E8-8E382003549F}"/>
              </a:ext>
            </a:extLst>
          </p:cNvPr>
          <p:cNvSpPr>
            <a:spLocks noGrp="1"/>
          </p:cNvSpPr>
          <p:nvPr>
            <p:ph type="title"/>
          </p:nvPr>
        </p:nvSpPr>
        <p:spPr/>
        <p:txBody>
          <a:bodyPr/>
          <a:lstStyle/>
          <a:p>
            <a:r>
              <a:rPr lang="en-IN" b="0" i="0" u="none" strike="noStrike">
                <a:solidFill>
                  <a:srgbClr val="222222"/>
                </a:solidFill>
                <a:effectLst/>
                <a:latin typeface="Arial" panose="020B0604020202020204" pitchFamily="34" charset="0"/>
              </a:rPr>
              <a:t>Document Control</a:t>
            </a:r>
            <a:endParaRPr lang="en-IN"/>
          </a:p>
        </p:txBody>
      </p:sp>
      <p:sp>
        <p:nvSpPr>
          <p:cNvPr id="3" name="Content Placeholder 2">
            <a:extLst>
              <a:ext uri="{FF2B5EF4-FFF2-40B4-BE49-F238E27FC236}">
                <a16:creationId xmlns:a16="http://schemas.microsoft.com/office/drawing/2014/main" id="{9C88AD2F-BEAA-FB70-7488-D21E343334A6}"/>
              </a:ext>
            </a:extLst>
          </p:cNvPr>
          <p:cNvSpPr>
            <a:spLocks noGrp="1"/>
          </p:cNvSpPr>
          <p:nvPr>
            <p:ph idx="1"/>
          </p:nvPr>
        </p:nvSpPr>
        <p:spPr/>
        <p:txBody>
          <a:bodyPr/>
          <a:lstStyle/>
          <a:p>
            <a:r>
              <a:rPr lang="en-IN" dirty="0"/>
              <a:t>Title</a:t>
            </a:r>
          </a:p>
          <a:p>
            <a:r>
              <a:rPr lang="en-IN" dirty="0"/>
              <a:t>Unique identifier on each page</a:t>
            </a:r>
          </a:p>
          <a:p>
            <a:r>
              <a:rPr lang="en-IN" dirty="0"/>
              <a:t>Date of current edition</a:t>
            </a:r>
          </a:p>
          <a:p>
            <a:r>
              <a:rPr lang="en-IN" dirty="0"/>
              <a:t>Edition number</a:t>
            </a:r>
          </a:p>
          <a:p>
            <a:r>
              <a:rPr lang="en-IN" dirty="0"/>
              <a:t>Page no to total page number</a:t>
            </a:r>
          </a:p>
          <a:p>
            <a:r>
              <a:rPr lang="en-IN" dirty="0"/>
              <a:t>Authority to issue</a:t>
            </a:r>
          </a:p>
        </p:txBody>
      </p:sp>
    </p:spTree>
    <p:extLst>
      <p:ext uri="{BB962C8B-B14F-4D97-AF65-F5344CB8AC3E}">
        <p14:creationId xmlns:p14="http://schemas.microsoft.com/office/powerpoint/2010/main" val="2571715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CF60A-3099-98D5-6364-DF0955A11B2D}"/>
              </a:ext>
            </a:extLst>
          </p:cNvPr>
          <p:cNvSpPr>
            <a:spLocks noGrp="1"/>
          </p:cNvSpPr>
          <p:nvPr>
            <p:ph type="title"/>
          </p:nvPr>
        </p:nvSpPr>
        <p:spPr/>
        <p:txBody>
          <a:bodyPr/>
          <a:lstStyle/>
          <a:p>
            <a:r>
              <a:rPr lang="en-US" b="0" i="0" u="none" strike="noStrike" dirty="0">
                <a:solidFill>
                  <a:srgbClr val="222222"/>
                </a:solidFill>
                <a:effectLst/>
                <a:latin typeface="Arial" panose="020B0604020202020204" pitchFamily="34" charset="0"/>
              </a:rPr>
              <a:t>Referral Laboratories</a:t>
            </a:r>
            <a:endParaRPr lang="en-IN" dirty="0"/>
          </a:p>
        </p:txBody>
      </p:sp>
      <p:sp>
        <p:nvSpPr>
          <p:cNvPr id="3" name="Content Placeholder 2">
            <a:extLst>
              <a:ext uri="{FF2B5EF4-FFF2-40B4-BE49-F238E27FC236}">
                <a16:creationId xmlns:a16="http://schemas.microsoft.com/office/drawing/2014/main" id="{057A9990-D169-7DF3-5D72-88FCEEE325B1}"/>
              </a:ext>
            </a:extLst>
          </p:cNvPr>
          <p:cNvSpPr>
            <a:spLocks noGrp="1"/>
          </p:cNvSpPr>
          <p:nvPr>
            <p:ph idx="1"/>
          </p:nvPr>
        </p:nvSpPr>
        <p:spPr>
          <a:xfrm>
            <a:off x="704538" y="1690688"/>
            <a:ext cx="10649262" cy="4486275"/>
          </a:xfrm>
        </p:spPr>
        <p:txBody>
          <a:bodyPr>
            <a:normAutofit fontScale="92500" lnSpcReduction="10000"/>
          </a:bodyPr>
          <a:lstStyle/>
          <a:p>
            <a:pPr marL="0" indent="0" algn="l">
              <a:buNone/>
            </a:pPr>
            <a:r>
              <a:rPr lang="en-US" b="0" i="0" u="none" strike="noStrike" dirty="0">
                <a:solidFill>
                  <a:srgbClr val="222222"/>
                </a:solidFill>
                <a:effectLst/>
                <a:latin typeface="Arial" panose="020B0604020202020204" pitchFamily="34" charset="0"/>
              </a:rPr>
              <a:t> </a:t>
            </a:r>
          </a:p>
          <a:p>
            <a:pPr algn="l"/>
            <a:r>
              <a:rPr lang="en-US" b="0" i="0" u="none" strike="noStrike" dirty="0">
                <a:solidFill>
                  <a:srgbClr val="222222"/>
                </a:solidFill>
                <a:effectLst/>
                <a:latin typeface="Arial" panose="020B0604020202020204" pitchFamily="34" charset="0"/>
              </a:rPr>
              <a:t>NABL gives accreditation to test which can be performed by laboratory only.</a:t>
            </a:r>
          </a:p>
          <a:p>
            <a:pPr algn="l"/>
            <a:r>
              <a:rPr lang="en-US" b="0" i="0" u="none" strike="noStrike" dirty="0">
                <a:solidFill>
                  <a:srgbClr val="222222"/>
                </a:solidFill>
                <a:effectLst/>
                <a:latin typeface="Arial" panose="020B0604020202020204" pitchFamily="34" charset="0"/>
              </a:rPr>
              <a:t>If facility for testing any parameters is not there in laboratory, laboratory can not keep these in scope of accreditation.   </a:t>
            </a:r>
            <a:br>
              <a:rPr lang="en-US" b="0" i="0" u="none" strike="noStrike" dirty="0">
                <a:solidFill>
                  <a:srgbClr val="222222"/>
                </a:solidFill>
                <a:effectLst/>
                <a:latin typeface="Arial" panose="020B0604020202020204" pitchFamily="34" charset="0"/>
              </a:rPr>
            </a:br>
            <a:endParaRPr lang="en-US" b="0" i="0" u="none" strike="noStrike" dirty="0">
              <a:solidFill>
                <a:srgbClr val="222222"/>
              </a:solidFill>
              <a:effectLst/>
              <a:latin typeface="Arial" panose="020B0604020202020204" pitchFamily="34" charset="0"/>
            </a:endParaRPr>
          </a:p>
          <a:p>
            <a:pPr algn="l"/>
            <a:r>
              <a:rPr lang="en-US" b="0" i="0" u="none" strike="noStrike" dirty="0">
                <a:solidFill>
                  <a:srgbClr val="222222"/>
                </a:solidFill>
                <a:effectLst/>
                <a:latin typeface="Arial" panose="020B0604020202020204" pitchFamily="34" charset="0"/>
              </a:rPr>
              <a:t>Use of referral laboratory / consultant</a:t>
            </a:r>
            <a:br>
              <a:rPr lang="en-US" b="0" i="0" u="none" strike="noStrike" dirty="0">
                <a:solidFill>
                  <a:srgbClr val="222222"/>
                </a:solidFill>
                <a:effectLst/>
                <a:latin typeface="Arial" panose="020B0604020202020204" pitchFamily="34" charset="0"/>
              </a:rPr>
            </a:br>
            <a:endParaRPr lang="en-US" b="0" i="0" u="none" strike="noStrike" dirty="0">
              <a:solidFill>
                <a:srgbClr val="222222"/>
              </a:solidFill>
              <a:effectLst/>
              <a:latin typeface="Arial" panose="020B0604020202020204" pitchFamily="34" charset="0"/>
            </a:endParaRPr>
          </a:p>
          <a:p>
            <a:pPr algn="l"/>
            <a:r>
              <a:rPr lang="en-US" b="0" i="0" u="none" strike="noStrike" dirty="0">
                <a:solidFill>
                  <a:srgbClr val="222222"/>
                </a:solidFill>
                <a:effectLst/>
                <a:latin typeface="Arial" panose="020B0604020202020204" pitchFamily="34" charset="0"/>
              </a:rPr>
              <a:t>In case of instrument break down</a:t>
            </a:r>
          </a:p>
          <a:p>
            <a:pPr algn="l"/>
            <a:r>
              <a:rPr lang="en-US" b="0" i="0" u="none" strike="noStrike" dirty="0">
                <a:solidFill>
                  <a:srgbClr val="222222"/>
                </a:solidFill>
                <a:effectLst/>
                <a:latin typeface="Arial" panose="020B0604020202020204" pitchFamily="34" charset="0"/>
              </a:rPr>
              <a:t>for second opinion</a:t>
            </a:r>
          </a:p>
          <a:p>
            <a:pPr algn="l"/>
            <a:r>
              <a:rPr lang="en-US" b="0" i="0" u="none" strike="noStrike" dirty="0">
                <a:solidFill>
                  <a:srgbClr val="222222"/>
                </a:solidFill>
                <a:effectLst/>
                <a:latin typeface="Arial" panose="020B0604020202020204" pitchFamily="34" charset="0"/>
              </a:rPr>
              <a:t>Sample number over loaded</a:t>
            </a:r>
          </a:p>
          <a:p>
            <a:endParaRPr lang="en-IN" dirty="0"/>
          </a:p>
        </p:txBody>
      </p:sp>
    </p:spTree>
    <p:extLst>
      <p:ext uri="{BB962C8B-B14F-4D97-AF65-F5344CB8AC3E}">
        <p14:creationId xmlns:p14="http://schemas.microsoft.com/office/powerpoint/2010/main" val="39932849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1028</Words>
  <Application>Microsoft Office PowerPoint</Application>
  <PresentationFormat>Widescreen</PresentationFormat>
  <Paragraphs>86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Quality Management System Training</vt:lpstr>
      <vt:lpstr>Pre test</vt:lpstr>
      <vt:lpstr>PowerPoint Presentation</vt:lpstr>
      <vt:lpstr>PowerPoint Presentation</vt:lpstr>
      <vt:lpstr>QMS</vt:lpstr>
      <vt:lpstr>Laboratory Management </vt:lpstr>
      <vt:lpstr>4. Policy - Document - Record </vt:lpstr>
      <vt:lpstr>Document Control</vt:lpstr>
      <vt:lpstr>Referral Laboratories</vt:lpstr>
      <vt:lpstr>Post test</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5</cp:revision>
  <dcterms:created xsi:type="dcterms:W3CDTF">2023-03-28T18:57:21Z</dcterms:created>
  <dcterms:modified xsi:type="dcterms:W3CDTF">2023-03-28T19:17:05Z</dcterms:modified>
</cp:coreProperties>
</file>