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6"/>
  </p:notesMasterIdLst>
  <p:sldIdLst>
    <p:sldId id="256" r:id="rId2"/>
    <p:sldId id="334" r:id="rId3"/>
    <p:sldId id="258" r:id="rId4"/>
    <p:sldId id="335" r:id="rId5"/>
    <p:sldId id="259" r:id="rId6"/>
    <p:sldId id="336" r:id="rId7"/>
    <p:sldId id="260" r:id="rId8"/>
    <p:sldId id="337" r:id="rId9"/>
    <p:sldId id="338" r:id="rId10"/>
    <p:sldId id="261" r:id="rId11"/>
    <p:sldId id="339" r:id="rId12"/>
    <p:sldId id="262" r:id="rId13"/>
    <p:sldId id="263" r:id="rId14"/>
    <p:sldId id="341" r:id="rId15"/>
    <p:sldId id="264" r:id="rId16"/>
    <p:sldId id="342" r:id="rId17"/>
    <p:sldId id="265" r:id="rId18"/>
    <p:sldId id="266" r:id="rId19"/>
    <p:sldId id="343" r:id="rId20"/>
    <p:sldId id="267" r:id="rId21"/>
    <p:sldId id="268" r:id="rId22"/>
    <p:sldId id="344" r:id="rId23"/>
    <p:sldId id="269" r:id="rId24"/>
    <p:sldId id="270" r:id="rId25"/>
    <p:sldId id="345" r:id="rId26"/>
    <p:sldId id="271" r:id="rId27"/>
    <p:sldId id="272" r:id="rId28"/>
    <p:sldId id="346" r:id="rId29"/>
    <p:sldId id="273" r:id="rId30"/>
    <p:sldId id="347" r:id="rId31"/>
    <p:sldId id="274" r:id="rId32"/>
    <p:sldId id="348" r:id="rId33"/>
    <p:sldId id="349" r:id="rId34"/>
    <p:sldId id="275" r:id="rId35"/>
    <p:sldId id="276" r:id="rId36"/>
    <p:sldId id="350" r:id="rId37"/>
    <p:sldId id="277" r:id="rId38"/>
    <p:sldId id="351" r:id="rId39"/>
    <p:sldId id="278" r:id="rId40"/>
    <p:sldId id="352" r:id="rId41"/>
    <p:sldId id="279" r:id="rId42"/>
    <p:sldId id="280" r:id="rId43"/>
    <p:sldId id="281" r:id="rId44"/>
    <p:sldId id="354" r:id="rId45"/>
    <p:sldId id="282" r:id="rId46"/>
    <p:sldId id="355" r:id="rId47"/>
    <p:sldId id="283" r:id="rId48"/>
    <p:sldId id="356" r:id="rId49"/>
    <p:sldId id="284" r:id="rId50"/>
    <p:sldId id="357" r:id="rId51"/>
    <p:sldId id="285" r:id="rId52"/>
    <p:sldId id="358" r:id="rId53"/>
    <p:sldId id="359" r:id="rId54"/>
    <p:sldId id="287" r:id="rId55"/>
    <p:sldId id="360" r:id="rId56"/>
    <p:sldId id="361" r:id="rId57"/>
    <p:sldId id="288" r:id="rId58"/>
    <p:sldId id="362" r:id="rId59"/>
    <p:sldId id="289" r:id="rId60"/>
    <p:sldId id="363" r:id="rId61"/>
    <p:sldId id="364" r:id="rId62"/>
    <p:sldId id="297" r:id="rId63"/>
    <p:sldId id="365" r:id="rId64"/>
    <p:sldId id="366" r:id="rId65"/>
    <p:sldId id="298" r:id="rId66"/>
    <p:sldId id="367" r:id="rId67"/>
    <p:sldId id="299" r:id="rId68"/>
    <p:sldId id="368" r:id="rId69"/>
    <p:sldId id="369" r:id="rId70"/>
    <p:sldId id="300" r:id="rId71"/>
    <p:sldId id="370" r:id="rId72"/>
    <p:sldId id="301" r:id="rId73"/>
    <p:sldId id="371" r:id="rId74"/>
    <p:sldId id="374" r:id="rId75"/>
    <p:sldId id="302" r:id="rId76"/>
    <p:sldId id="303" r:id="rId77"/>
    <p:sldId id="304" r:id="rId78"/>
    <p:sldId id="305" r:id="rId79"/>
    <p:sldId id="306" r:id="rId80"/>
    <p:sldId id="311" r:id="rId81"/>
    <p:sldId id="381" r:id="rId82"/>
    <p:sldId id="383" r:id="rId83"/>
    <p:sldId id="313" r:id="rId84"/>
    <p:sldId id="384" r:id="rId85"/>
    <p:sldId id="385" r:id="rId86"/>
    <p:sldId id="314" r:id="rId87"/>
    <p:sldId id="386" r:id="rId88"/>
    <p:sldId id="387" r:id="rId89"/>
    <p:sldId id="315" r:id="rId90"/>
    <p:sldId id="388" r:id="rId91"/>
    <p:sldId id="316" r:id="rId92"/>
    <p:sldId id="389" r:id="rId93"/>
    <p:sldId id="390" r:id="rId94"/>
    <p:sldId id="317" r:id="rId95"/>
    <p:sldId id="391" r:id="rId96"/>
    <p:sldId id="318" r:id="rId97"/>
    <p:sldId id="393" r:id="rId98"/>
    <p:sldId id="392" r:id="rId99"/>
    <p:sldId id="319" r:id="rId100"/>
    <p:sldId id="397" r:id="rId101"/>
    <p:sldId id="396" r:id="rId102"/>
    <p:sldId id="395" r:id="rId103"/>
    <p:sldId id="394" r:id="rId104"/>
    <p:sldId id="399" r:id="rId105"/>
    <p:sldId id="400" r:id="rId106"/>
    <p:sldId id="312" r:id="rId107"/>
    <p:sldId id="322" r:id="rId108"/>
    <p:sldId id="423" r:id="rId109"/>
    <p:sldId id="403" r:id="rId110"/>
    <p:sldId id="402" r:id="rId111"/>
    <p:sldId id="323" r:id="rId112"/>
    <p:sldId id="404" r:id="rId113"/>
    <p:sldId id="405" r:id="rId114"/>
    <p:sldId id="406" r:id="rId115"/>
    <p:sldId id="407" r:id="rId116"/>
    <p:sldId id="408" r:id="rId117"/>
    <p:sldId id="325" r:id="rId118"/>
    <p:sldId id="411" r:id="rId119"/>
    <p:sldId id="326" r:id="rId120"/>
    <p:sldId id="329" r:id="rId121"/>
    <p:sldId id="415" r:id="rId122"/>
    <p:sldId id="416" r:id="rId123"/>
    <p:sldId id="331" r:id="rId124"/>
    <p:sldId id="417" r:id="rId125"/>
    <p:sldId id="418" r:id="rId126"/>
    <p:sldId id="333" r:id="rId127"/>
    <p:sldId id="420" r:id="rId128"/>
    <p:sldId id="421" r:id="rId129"/>
    <p:sldId id="425" r:id="rId130"/>
    <p:sldId id="426" r:id="rId131"/>
    <p:sldId id="428" r:id="rId132"/>
    <p:sldId id="429" r:id="rId133"/>
    <p:sldId id="430" r:id="rId134"/>
    <p:sldId id="431" r:id="rId135"/>
    <p:sldId id="432" r:id="rId136"/>
    <p:sldId id="433" r:id="rId137"/>
    <p:sldId id="434" r:id="rId138"/>
    <p:sldId id="435" r:id="rId139"/>
    <p:sldId id="436" r:id="rId140"/>
    <p:sldId id="437" r:id="rId141"/>
    <p:sldId id="438" r:id="rId142"/>
    <p:sldId id="439" r:id="rId143"/>
    <p:sldId id="440" r:id="rId144"/>
    <p:sldId id="422" r:id="rId1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22" autoAdjust="0"/>
    <p:restoredTop sz="94282" autoAdjust="0"/>
  </p:normalViewPr>
  <p:slideViewPr>
    <p:cSldViewPr snapToGrid="0">
      <p:cViewPr varScale="1">
        <p:scale>
          <a:sx n="104" d="100"/>
          <a:sy n="104" d="100"/>
        </p:scale>
        <p:origin x="738" y="108"/>
      </p:cViewPr>
      <p:guideLst>
        <p:guide orient="horz" pos="2160"/>
        <p:guide pos="3840"/>
      </p:guideLst>
    </p:cSldViewPr>
  </p:slideViewPr>
  <p:outlineViewPr>
    <p:cViewPr>
      <p:scale>
        <a:sx n="33" d="100"/>
        <a:sy n="33" d="100"/>
      </p:scale>
      <p:origin x="0" y="-993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theme" Target="theme/theme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BD5464-F108-47F7-A1FF-3AD1B5EDBB33}" type="datetimeFigureOut">
              <a:rPr lang="en-US" smtClean="0"/>
              <a:pPr/>
              <a:t>10/21/2024</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30971-605B-427F-B536-A2B0A5965325}"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2443B-01E6-461B-B0C3-F73C51B9C1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E3C1C2F-F6F6-4450-BB29-0A2D64CAE6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7CB2E76-6098-4D73-85CF-257CC796A98E}"/>
              </a:ext>
            </a:extLst>
          </p:cNvPr>
          <p:cNvSpPr>
            <a:spLocks noGrp="1"/>
          </p:cNvSpPr>
          <p:nvPr>
            <p:ph type="dt" sz="half" idx="10"/>
          </p:nvPr>
        </p:nvSpPr>
        <p:spPr/>
        <p:txBody>
          <a:bodyPr/>
          <a:lstStyle/>
          <a:p>
            <a:fld id="{5216671E-C996-4493-8D48-3D8CDF4FDCDE}" type="datetime1">
              <a:rPr lang="en-IN" smtClean="0"/>
              <a:pPr/>
              <a:t>21-10-2024</a:t>
            </a:fld>
            <a:endParaRPr lang="en-IN" dirty="0"/>
          </a:p>
        </p:txBody>
      </p:sp>
      <p:sp>
        <p:nvSpPr>
          <p:cNvPr id="5" name="Footer Placeholder 4">
            <a:extLst>
              <a:ext uri="{FF2B5EF4-FFF2-40B4-BE49-F238E27FC236}">
                <a16:creationId xmlns:a16="http://schemas.microsoft.com/office/drawing/2014/main" id="{6FEAF746-0553-48A2-B122-6D64A3C62BF7}"/>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98618D8E-2826-4FC9-9114-076F463D3C9A}"/>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77952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4536D-BA7C-4353-863E-49CC92D5770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41F47E2-2790-46C9-96C6-07B6539C92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749DA83-E111-4C1A-B413-83369DA81957}"/>
              </a:ext>
            </a:extLst>
          </p:cNvPr>
          <p:cNvSpPr>
            <a:spLocks noGrp="1"/>
          </p:cNvSpPr>
          <p:nvPr>
            <p:ph type="dt" sz="half" idx="10"/>
          </p:nvPr>
        </p:nvSpPr>
        <p:spPr/>
        <p:txBody>
          <a:bodyPr/>
          <a:lstStyle/>
          <a:p>
            <a:fld id="{721ACBA2-B9C2-4171-B29C-EA55F033881A}" type="datetime1">
              <a:rPr lang="en-IN" smtClean="0"/>
              <a:pPr/>
              <a:t>21-10-2024</a:t>
            </a:fld>
            <a:endParaRPr lang="en-IN" dirty="0"/>
          </a:p>
        </p:txBody>
      </p:sp>
      <p:sp>
        <p:nvSpPr>
          <p:cNvPr id="5" name="Footer Placeholder 4">
            <a:extLst>
              <a:ext uri="{FF2B5EF4-FFF2-40B4-BE49-F238E27FC236}">
                <a16:creationId xmlns:a16="http://schemas.microsoft.com/office/drawing/2014/main" id="{3995AE55-A34C-4FFF-AA0B-E9BC800FEB2F}"/>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14E0CC0B-DFF5-4856-8E52-9A9B1977B2C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51841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C7BAF-0BD3-43A2-A5D1-89D8222805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B9846F9-58B2-4900-9609-8087850738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BF3C11-C8E9-4EE2-A2BD-9E3FF9AA1577}"/>
              </a:ext>
            </a:extLst>
          </p:cNvPr>
          <p:cNvSpPr>
            <a:spLocks noGrp="1"/>
          </p:cNvSpPr>
          <p:nvPr>
            <p:ph type="dt" sz="half" idx="10"/>
          </p:nvPr>
        </p:nvSpPr>
        <p:spPr/>
        <p:txBody>
          <a:bodyPr/>
          <a:lstStyle/>
          <a:p>
            <a:fld id="{C8D5E9AA-3B78-452E-8766-0B2221763786}" type="datetime1">
              <a:rPr lang="en-IN" smtClean="0"/>
              <a:pPr/>
              <a:t>21-10-2024</a:t>
            </a:fld>
            <a:endParaRPr lang="en-IN" dirty="0"/>
          </a:p>
        </p:txBody>
      </p:sp>
      <p:sp>
        <p:nvSpPr>
          <p:cNvPr id="5" name="Footer Placeholder 4">
            <a:extLst>
              <a:ext uri="{FF2B5EF4-FFF2-40B4-BE49-F238E27FC236}">
                <a16:creationId xmlns:a16="http://schemas.microsoft.com/office/drawing/2014/main" id="{2B0271AF-AD0B-46D5-85AF-834B98CA9E59}"/>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CD76AEBF-9F3E-4227-8815-A6893FBE5E57}"/>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20256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47D72-DF19-4A1B-8D2A-4DE98DEC352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0ADE507-D375-4F95-820E-C819168BE4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A7FC837-8D0D-45E5-97ED-FB08AFA527A4}"/>
              </a:ext>
            </a:extLst>
          </p:cNvPr>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Footer Placeholder 4">
            <a:extLst>
              <a:ext uri="{FF2B5EF4-FFF2-40B4-BE49-F238E27FC236}">
                <a16:creationId xmlns:a16="http://schemas.microsoft.com/office/drawing/2014/main" id="{F1491728-CADF-49F6-9D1C-F129A3E56F73}"/>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264740D7-EBE5-46FB-A864-D139B7E4B88F}"/>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16030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7DFC-6E5D-48A1-8F5C-16C35661CC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F1EF844-E57D-40D9-AEDD-991DDE8863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D3E167-DFF0-4486-8D6F-4A4C96B4DD91}"/>
              </a:ext>
            </a:extLst>
          </p:cNvPr>
          <p:cNvSpPr>
            <a:spLocks noGrp="1"/>
          </p:cNvSpPr>
          <p:nvPr>
            <p:ph type="dt" sz="half" idx="10"/>
          </p:nvPr>
        </p:nvSpPr>
        <p:spPr/>
        <p:txBody>
          <a:bodyPr/>
          <a:lstStyle/>
          <a:p>
            <a:fld id="{9B8393ED-E6D2-4F15-9CEB-20B16E1256DB}" type="datetime1">
              <a:rPr lang="en-IN" smtClean="0"/>
              <a:pPr/>
              <a:t>21-10-2024</a:t>
            </a:fld>
            <a:endParaRPr lang="en-IN" dirty="0"/>
          </a:p>
        </p:txBody>
      </p:sp>
      <p:sp>
        <p:nvSpPr>
          <p:cNvPr id="5" name="Footer Placeholder 4">
            <a:extLst>
              <a:ext uri="{FF2B5EF4-FFF2-40B4-BE49-F238E27FC236}">
                <a16:creationId xmlns:a16="http://schemas.microsoft.com/office/drawing/2014/main" id="{4714F993-1DE0-4905-9EF9-238C44B3C195}"/>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26387B5E-95E4-4E29-B8BF-FB492A59DE5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41845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58AC3-8AAC-4311-B34D-53F7A4FF5D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43BD2A6-3223-415A-A830-D677AA225A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CD81ECD-0E11-46EC-824E-B6ED38F6C9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E3ED5A5-837C-42F8-A696-C0C49CF1570B}"/>
              </a:ext>
            </a:extLst>
          </p:cNvPr>
          <p:cNvSpPr>
            <a:spLocks noGrp="1"/>
          </p:cNvSpPr>
          <p:nvPr>
            <p:ph type="dt" sz="half" idx="10"/>
          </p:nvPr>
        </p:nvSpPr>
        <p:spPr/>
        <p:txBody>
          <a:bodyPr/>
          <a:lstStyle/>
          <a:p>
            <a:fld id="{05F4F21C-F211-40DB-89BF-81F7C5DDEA7F}" type="datetime1">
              <a:rPr lang="en-IN" smtClean="0"/>
              <a:pPr/>
              <a:t>21-10-2024</a:t>
            </a:fld>
            <a:endParaRPr lang="en-IN" dirty="0"/>
          </a:p>
        </p:txBody>
      </p:sp>
      <p:sp>
        <p:nvSpPr>
          <p:cNvPr id="6" name="Footer Placeholder 5">
            <a:extLst>
              <a:ext uri="{FF2B5EF4-FFF2-40B4-BE49-F238E27FC236}">
                <a16:creationId xmlns:a16="http://schemas.microsoft.com/office/drawing/2014/main" id="{E201A964-B666-4F48-A1FF-46E6D3B9C045}"/>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400CC2F6-6FAC-4513-BEDF-F91B10AB1F97}"/>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1138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3277C-D44E-4D1E-A73F-AA0EE5CEBDD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682F787-D702-42AF-9111-E6DF50E7B6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37D569-9D90-47F2-A0BE-2C6593F45A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A320AC4-2642-4D1E-90E6-05A3645A94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86F1BC-30B6-41BF-AB5F-D95C91B6D8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CD2CE85-E753-4335-952F-017FDF62F917}"/>
              </a:ext>
            </a:extLst>
          </p:cNvPr>
          <p:cNvSpPr>
            <a:spLocks noGrp="1"/>
          </p:cNvSpPr>
          <p:nvPr>
            <p:ph type="dt" sz="half" idx="10"/>
          </p:nvPr>
        </p:nvSpPr>
        <p:spPr/>
        <p:txBody>
          <a:bodyPr/>
          <a:lstStyle/>
          <a:p>
            <a:fld id="{2385E740-8C5E-4C86-BE99-5F7720CEBE4C}" type="datetime1">
              <a:rPr lang="en-IN" smtClean="0"/>
              <a:pPr/>
              <a:t>21-10-2024</a:t>
            </a:fld>
            <a:endParaRPr lang="en-IN" dirty="0"/>
          </a:p>
        </p:txBody>
      </p:sp>
      <p:sp>
        <p:nvSpPr>
          <p:cNvPr id="8" name="Footer Placeholder 7">
            <a:extLst>
              <a:ext uri="{FF2B5EF4-FFF2-40B4-BE49-F238E27FC236}">
                <a16:creationId xmlns:a16="http://schemas.microsoft.com/office/drawing/2014/main" id="{3FFAC3E9-D94A-4F35-9EB4-FCC3CF3ADF04}"/>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ACB7454D-DDB1-4B56-BCE7-7542D8D21388}"/>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73134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7902C-18E2-4010-96B7-B4F2BC9CC03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F1D85A-F24B-439A-9B3E-46861CBEED7C}"/>
              </a:ext>
            </a:extLst>
          </p:cNvPr>
          <p:cNvSpPr>
            <a:spLocks noGrp="1"/>
          </p:cNvSpPr>
          <p:nvPr>
            <p:ph type="dt" sz="half" idx="10"/>
          </p:nvPr>
        </p:nvSpPr>
        <p:spPr/>
        <p:txBody>
          <a:bodyPr/>
          <a:lstStyle/>
          <a:p>
            <a:fld id="{BE8666A8-6689-4B63-A0A3-B03FE1273DFD}" type="datetime1">
              <a:rPr lang="en-IN" smtClean="0"/>
              <a:pPr/>
              <a:t>21-10-2024</a:t>
            </a:fld>
            <a:endParaRPr lang="en-IN" dirty="0"/>
          </a:p>
        </p:txBody>
      </p:sp>
      <p:sp>
        <p:nvSpPr>
          <p:cNvPr id="4" name="Footer Placeholder 3">
            <a:extLst>
              <a:ext uri="{FF2B5EF4-FFF2-40B4-BE49-F238E27FC236}">
                <a16:creationId xmlns:a16="http://schemas.microsoft.com/office/drawing/2014/main" id="{10C21804-3F34-4F7F-A430-544A3B13D542}"/>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8C8649CF-F69B-40C3-9409-2927B11A29D0}"/>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44667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256ED-AA1F-4627-BD4B-AEAD5AC2D228}"/>
              </a:ext>
            </a:extLst>
          </p:cNvPr>
          <p:cNvSpPr>
            <a:spLocks noGrp="1"/>
          </p:cNvSpPr>
          <p:nvPr>
            <p:ph type="dt" sz="half" idx="10"/>
          </p:nvPr>
        </p:nvSpPr>
        <p:spPr/>
        <p:txBody>
          <a:bodyPr/>
          <a:lstStyle/>
          <a:p>
            <a:fld id="{BAD46601-7366-4E2F-A98B-7741C8884A20}" type="datetime1">
              <a:rPr lang="en-IN" smtClean="0"/>
              <a:pPr/>
              <a:t>21-10-2024</a:t>
            </a:fld>
            <a:endParaRPr lang="en-IN" dirty="0"/>
          </a:p>
        </p:txBody>
      </p:sp>
      <p:sp>
        <p:nvSpPr>
          <p:cNvPr id="3" name="Footer Placeholder 2">
            <a:extLst>
              <a:ext uri="{FF2B5EF4-FFF2-40B4-BE49-F238E27FC236}">
                <a16:creationId xmlns:a16="http://schemas.microsoft.com/office/drawing/2014/main" id="{9D14727F-7C99-48E3-83B2-FC2BC27AA38E}"/>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38E947EE-F882-4CD7-ACDB-9454282A0DC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28817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617DC-95F0-42F4-A52B-874534453A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F85EF4F-E039-4700-85A9-05C1FAF2B3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A001A44-B3F8-4CDF-BD27-BBCE8659A7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94237-9E6C-4512-A9A3-303F87A73F20}"/>
              </a:ext>
            </a:extLst>
          </p:cNvPr>
          <p:cNvSpPr>
            <a:spLocks noGrp="1"/>
          </p:cNvSpPr>
          <p:nvPr>
            <p:ph type="dt" sz="half" idx="10"/>
          </p:nvPr>
        </p:nvSpPr>
        <p:spPr/>
        <p:txBody>
          <a:bodyPr/>
          <a:lstStyle/>
          <a:p>
            <a:fld id="{C0F581D9-7656-4FFE-85D5-6778134D4C77}" type="datetime1">
              <a:rPr lang="en-IN" smtClean="0"/>
              <a:pPr/>
              <a:t>21-10-2024</a:t>
            </a:fld>
            <a:endParaRPr lang="en-IN" dirty="0"/>
          </a:p>
        </p:txBody>
      </p:sp>
      <p:sp>
        <p:nvSpPr>
          <p:cNvPr id="6" name="Footer Placeholder 5">
            <a:extLst>
              <a:ext uri="{FF2B5EF4-FFF2-40B4-BE49-F238E27FC236}">
                <a16:creationId xmlns:a16="http://schemas.microsoft.com/office/drawing/2014/main" id="{9C6735EB-CDFE-4AE6-845C-242077CFB402}"/>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41C5807F-3151-438A-AC5C-30DABEDCC535}"/>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37273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52268-A872-4D8B-83BA-491BE8BCCC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9646BB1-3502-4B14-B9E7-BDA8055E88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6A7EDDD7-4537-4322-94C5-B8D9C3980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4FBBD3-BD8B-4E49-8193-AD304CA586A9}"/>
              </a:ext>
            </a:extLst>
          </p:cNvPr>
          <p:cNvSpPr>
            <a:spLocks noGrp="1"/>
          </p:cNvSpPr>
          <p:nvPr>
            <p:ph type="dt" sz="half" idx="10"/>
          </p:nvPr>
        </p:nvSpPr>
        <p:spPr/>
        <p:txBody>
          <a:bodyPr/>
          <a:lstStyle/>
          <a:p>
            <a:fld id="{F655F5FB-45DE-4625-AF35-445E3D31F22D}" type="datetime1">
              <a:rPr lang="en-IN" smtClean="0"/>
              <a:pPr/>
              <a:t>21-10-2024</a:t>
            </a:fld>
            <a:endParaRPr lang="en-IN" dirty="0"/>
          </a:p>
        </p:txBody>
      </p:sp>
      <p:sp>
        <p:nvSpPr>
          <p:cNvPr id="6" name="Footer Placeholder 5">
            <a:extLst>
              <a:ext uri="{FF2B5EF4-FFF2-40B4-BE49-F238E27FC236}">
                <a16:creationId xmlns:a16="http://schemas.microsoft.com/office/drawing/2014/main" id="{E6E137DE-D8D1-4099-8376-9BCBBF7283ED}"/>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3A69D0B3-8D1E-4265-BCBF-4938A506F84B}"/>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25432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184C5B-797F-4181-8F3F-68A7EF992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3D233C2-9186-4362-8C0D-FBF73569DA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DC4B5B-750F-490A-AF67-DF6672840F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C8C51-0009-43B2-8C04-A63B1F6E2380}" type="datetime1">
              <a:rPr lang="en-IN" smtClean="0"/>
              <a:pPr/>
              <a:t>21-10-2024</a:t>
            </a:fld>
            <a:endParaRPr lang="en-IN" dirty="0"/>
          </a:p>
        </p:txBody>
      </p:sp>
      <p:sp>
        <p:nvSpPr>
          <p:cNvPr id="5" name="Footer Placeholder 4">
            <a:extLst>
              <a:ext uri="{FF2B5EF4-FFF2-40B4-BE49-F238E27FC236}">
                <a16:creationId xmlns:a16="http://schemas.microsoft.com/office/drawing/2014/main" id="{C913768D-47B3-410B-839D-F10063578D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296A3B3C-8C01-435B-9E5B-686291A31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169669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hyperlink" Target="http://www.antiragging.i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34B51DB-1536-4B53-A39C-F36A2D5130E3}"/>
              </a:ext>
            </a:extLst>
          </p:cNvPr>
          <p:cNvSpPr>
            <a:spLocks noGrp="1"/>
          </p:cNvSpPr>
          <p:nvPr>
            <p:ph type="subTitle" idx="1"/>
          </p:nvPr>
        </p:nvSpPr>
        <p:spPr>
          <a:xfrm>
            <a:off x="3784600" y="4076700"/>
            <a:ext cx="6883400" cy="1968500"/>
          </a:xfrm>
        </p:spPr>
        <p:txBody>
          <a:bodyPr>
            <a:normAutofit lnSpcReduction="10000"/>
          </a:bodyPr>
          <a:lstStyle/>
          <a:p>
            <a:r>
              <a:rPr lang="en-US" b="1" dirty="0">
                <a:latin typeface="Palladio Uralic"/>
                <a:cs typeface="Palladio Uralic"/>
              </a:rPr>
              <a:t>(</a:t>
            </a:r>
            <a:r>
              <a:rPr lang="en-US" sz="2400" b="1" dirty="0">
                <a:latin typeface="Palladio Uralic"/>
                <a:cs typeface="Palladio Uralic"/>
              </a:rPr>
              <a:t>AMENDED UPTO 8</a:t>
            </a:r>
            <a:r>
              <a:rPr lang="en-US" sz="2400" b="1" baseline="21739" dirty="0">
                <a:latin typeface="Palladio Uralic"/>
                <a:cs typeface="Palladio Uralic"/>
              </a:rPr>
              <a:t>th </a:t>
            </a:r>
            <a:r>
              <a:rPr lang="en-US" sz="2400" b="1" spc="-5" dirty="0">
                <a:latin typeface="Palladio Uralic"/>
                <a:cs typeface="Palladio Uralic"/>
              </a:rPr>
              <a:t>OCTOBER</a:t>
            </a:r>
            <a:r>
              <a:rPr lang="en-US" sz="2400" b="1" spc="-210" dirty="0">
                <a:latin typeface="Palladio Uralic"/>
                <a:cs typeface="Palladio Uralic"/>
              </a:rPr>
              <a:t> </a:t>
            </a:r>
            <a:r>
              <a:rPr lang="en-US" sz="2400" b="1" dirty="0">
                <a:latin typeface="Palladio Uralic"/>
                <a:cs typeface="Palladio Uralic"/>
              </a:rPr>
              <a:t>2016)</a:t>
            </a:r>
          </a:p>
          <a:p>
            <a:endParaRPr lang="en-US" b="1" dirty="0">
              <a:latin typeface="Palladio Uralic"/>
              <a:cs typeface="Palladio Uralic"/>
            </a:endParaRPr>
          </a:p>
          <a:p>
            <a:endParaRPr lang="en-US" sz="2400" b="1" dirty="0">
              <a:latin typeface="Palladio Uralic"/>
              <a:cs typeface="Palladio Uralic"/>
            </a:endParaRPr>
          </a:p>
          <a:p>
            <a:pPr algn="ctr">
              <a:lnSpc>
                <a:spcPts val="1645"/>
              </a:lnSpc>
              <a:spcBef>
                <a:spcPts val="90"/>
              </a:spcBef>
            </a:pPr>
            <a:r>
              <a:rPr lang="en-US" sz="1800" b="1" spc="-5" dirty="0">
                <a:latin typeface="Arial"/>
                <a:cs typeface="Arial"/>
              </a:rPr>
              <a:t>MEDICAL COUNCIL </a:t>
            </a:r>
            <a:r>
              <a:rPr lang="en-US" sz="1800" b="1" dirty="0">
                <a:latin typeface="Arial"/>
                <a:cs typeface="Arial"/>
              </a:rPr>
              <a:t>OF</a:t>
            </a:r>
            <a:r>
              <a:rPr lang="en-US" sz="1800" b="1" spc="-55" dirty="0">
                <a:latin typeface="Arial"/>
                <a:cs typeface="Arial"/>
              </a:rPr>
              <a:t> </a:t>
            </a:r>
            <a:r>
              <a:rPr lang="en-US" sz="1800" b="1" dirty="0">
                <a:latin typeface="Arial"/>
                <a:cs typeface="Arial"/>
              </a:rPr>
              <a:t>INDIA</a:t>
            </a:r>
            <a:endParaRPr lang="en-US" sz="1800" dirty="0">
              <a:latin typeface="Arial"/>
              <a:cs typeface="Arial"/>
            </a:endParaRPr>
          </a:p>
          <a:p>
            <a:pPr marL="76200" marR="69850" algn="ctr">
              <a:lnSpc>
                <a:spcPts val="1610"/>
              </a:lnSpc>
              <a:spcBef>
                <a:spcPts val="75"/>
              </a:spcBef>
            </a:pPr>
            <a:r>
              <a:rPr lang="en-US" sz="1800" b="1" spc="-5" dirty="0">
                <a:latin typeface="Arial"/>
                <a:cs typeface="Arial"/>
              </a:rPr>
              <a:t>Pocket-14, Sector </a:t>
            </a:r>
            <a:r>
              <a:rPr lang="en-US" sz="1800" b="1" spc="-10" dirty="0">
                <a:latin typeface="Arial"/>
                <a:cs typeface="Arial"/>
              </a:rPr>
              <a:t>8,</a:t>
            </a:r>
            <a:r>
              <a:rPr lang="en-US" sz="1800" b="1" spc="-60" dirty="0">
                <a:latin typeface="Arial"/>
                <a:cs typeface="Arial"/>
              </a:rPr>
              <a:t> </a:t>
            </a:r>
            <a:r>
              <a:rPr lang="en-US" sz="1800" b="1" spc="-5" dirty="0">
                <a:latin typeface="Arial"/>
                <a:cs typeface="Arial"/>
              </a:rPr>
              <a:t>Dwarka </a:t>
            </a:r>
          </a:p>
          <a:p>
            <a:pPr marL="76200" marR="69850" algn="ctr">
              <a:lnSpc>
                <a:spcPts val="1610"/>
              </a:lnSpc>
              <a:spcBef>
                <a:spcPts val="75"/>
              </a:spcBef>
            </a:pPr>
            <a:r>
              <a:rPr lang="en-US" sz="1800" b="1" spc="-5" dirty="0">
                <a:latin typeface="Arial"/>
                <a:cs typeface="Arial"/>
              </a:rPr>
              <a:t> </a:t>
            </a:r>
            <a:r>
              <a:rPr lang="en-US" sz="1800" b="1" spc="-10" dirty="0">
                <a:latin typeface="Arial"/>
                <a:cs typeface="Arial"/>
              </a:rPr>
              <a:t>New </a:t>
            </a:r>
            <a:r>
              <a:rPr lang="en-US" sz="1800" b="1" spc="-5" dirty="0">
                <a:latin typeface="Arial"/>
                <a:cs typeface="Arial"/>
              </a:rPr>
              <a:t>Delhi -</a:t>
            </a:r>
            <a:r>
              <a:rPr lang="en-US" sz="1800" b="1" spc="-10" dirty="0">
                <a:latin typeface="Arial"/>
                <a:cs typeface="Arial"/>
              </a:rPr>
              <a:t> </a:t>
            </a:r>
            <a:r>
              <a:rPr lang="en-US" sz="1800" b="1" spc="-5" dirty="0">
                <a:latin typeface="Arial"/>
                <a:cs typeface="Arial"/>
              </a:rPr>
              <a:t>110077</a:t>
            </a:r>
            <a:endParaRPr lang="en-US" sz="1800" dirty="0">
              <a:latin typeface="Arial"/>
              <a:cs typeface="Arial"/>
            </a:endParaRPr>
          </a:p>
          <a:p>
            <a:endParaRPr lang="en-US" sz="2400" b="1" dirty="0">
              <a:latin typeface="Palladio Uralic"/>
              <a:cs typeface="Palladio Uralic"/>
            </a:endParaRPr>
          </a:p>
          <a:p>
            <a:endParaRPr lang="en-IN" dirty="0"/>
          </a:p>
        </p:txBody>
      </p:sp>
      <p:sp>
        <p:nvSpPr>
          <p:cNvPr id="4" name="object 2">
            <a:extLst>
              <a:ext uri="{FF2B5EF4-FFF2-40B4-BE49-F238E27FC236}">
                <a16:creationId xmlns:a16="http://schemas.microsoft.com/office/drawing/2014/main" id="{5822B3C0-6BC8-48A6-AD4A-D0DFBA7C3287}"/>
              </a:ext>
            </a:extLst>
          </p:cNvPr>
          <p:cNvSpPr txBox="1">
            <a:spLocks noGrp="1"/>
          </p:cNvSpPr>
          <p:nvPr>
            <p:ph type="ctrTitle"/>
          </p:nvPr>
        </p:nvSpPr>
        <p:spPr>
          <a:xfrm>
            <a:off x="1524000" y="458868"/>
            <a:ext cx="9144000" cy="2149948"/>
          </a:xfrm>
          <a:prstGeom prst="rect">
            <a:avLst/>
          </a:prstGeom>
        </p:spPr>
        <p:txBody>
          <a:bodyPr vert="horz" wrap="square" lIns="0" tIns="1333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spcBef>
                <a:spcPts val="105"/>
              </a:spcBef>
            </a:pPr>
            <a:r>
              <a:rPr lang="en-US" sz="3200" b="1" u="heavy" spc="-5" dirty="0">
                <a:uFill>
                  <a:solidFill>
                    <a:srgbClr val="000000"/>
                  </a:solidFill>
                </a:uFill>
                <a:latin typeface="Arial"/>
                <a:cs typeface="Arial"/>
              </a:rPr>
              <a:t>I</a:t>
            </a:r>
            <a:r>
              <a:rPr sz="3200" b="1" u="heavy" spc="-5" dirty="0">
                <a:uFill>
                  <a:solidFill>
                    <a:srgbClr val="000000"/>
                  </a:solidFill>
                </a:uFill>
                <a:latin typeface="Arial"/>
                <a:cs typeface="Arial"/>
              </a:rPr>
              <a:t>NDIAN </a:t>
            </a:r>
            <a:r>
              <a:rPr sz="3200" b="1" u="heavy" spc="-10" dirty="0">
                <a:uFill>
                  <a:solidFill>
                    <a:srgbClr val="000000"/>
                  </a:solidFill>
                </a:uFill>
                <a:latin typeface="Arial"/>
                <a:cs typeface="Arial"/>
              </a:rPr>
              <a:t>MEDICAL</a:t>
            </a:r>
            <a:r>
              <a:rPr sz="3200" b="1" u="heavy" spc="5" dirty="0">
                <a:uFill>
                  <a:solidFill>
                    <a:srgbClr val="000000"/>
                  </a:solidFill>
                </a:uFill>
                <a:latin typeface="Arial"/>
                <a:cs typeface="Arial"/>
              </a:rPr>
              <a:t> </a:t>
            </a:r>
            <a:r>
              <a:rPr sz="3200" b="1" u="heavy" spc="-5" dirty="0">
                <a:uFill>
                  <a:solidFill>
                    <a:srgbClr val="000000"/>
                  </a:solidFill>
                </a:uFill>
                <a:latin typeface="Arial"/>
                <a:cs typeface="Arial"/>
              </a:rPr>
              <a:t>COUNCIL</a:t>
            </a:r>
            <a:endParaRPr sz="3200" dirty="0">
              <a:latin typeface="Arial"/>
              <a:cs typeface="Arial"/>
            </a:endParaRPr>
          </a:p>
          <a:p>
            <a:pPr algn="ctr">
              <a:lnSpc>
                <a:spcPct val="100000"/>
              </a:lnSpc>
              <a:spcBef>
                <a:spcPts val="1320"/>
              </a:spcBef>
            </a:pPr>
            <a:r>
              <a:rPr sz="3200" b="1" u="heavy" spc="-5" dirty="0">
                <a:uFill>
                  <a:solidFill>
                    <a:srgbClr val="000000"/>
                  </a:solidFill>
                </a:uFill>
                <a:latin typeface="Arial"/>
                <a:cs typeface="Arial"/>
              </a:rPr>
              <a:t>(Professional Conduct, Etiquette </a:t>
            </a:r>
            <a:r>
              <a:rPr sz="3200" b="1" u="heavy" dirty="0">
                <a:uFill>
                  <a:solidFill>
                    <a:srgbClr val="000000"/>
                  </a:solidFill>
                </a:uFill>
                <a:latin typeface="Arial"/>
                <a:cs typeface="Arial"/>
              </a:rPr>
              <a:t>and</a:t>
            </a:r>
            <a:r>
              <a:rPr sz="3200" b="1" u="heavy" spc="10" dirty="0">
                <a:uFill>
                  <a:solidFill>
                    <a:srgbClr val="000000"/>
                  </a:solidFill>
                </a:uFill>
                <a:latin typeface="Arial"/>
                <a:cs typeface="Arial"/>
              </a:rPr>
              <a:t> </a:t>
            </a:r>
            <a:r>
              <a:rPr sz="3200" b="1" u="heavy" dirty="0">
                <a:uFill>
                  <a:solidFill>
                    <a:srgbClr val="000000"/>
                  </a:solidFill>
                </a:uFill>
                <a:latin typeface="Arial"/>
                <a:cs typeface="Arial"/>
              </a:rPr>
              <a:t>Ethics)</a:t>
            </a:r>
            <a:endParaRPr sz="3200" dirty="0">
              <a:latin typeface="Arial"/>
              <a:cs typeface="Arial"/>
            </a:endParaRPr>
          </a:p>
          <a:p>
            <a:pPr>
              <a:lnSpc>
                <a:spcPct val="100000"/>
              </a:lnSpc>
              <a:spcBef>
                <a:spcPts val="30"/>
              </a:spcBef>
            </a:pPr>
            <a:endParaRPr sz="3200" dirty="0">
              <a:latin typeface="Arial"/>
              <a:cs typeface="Arial"/>
            </a:endParaRPr>
          </a:p>
          <a:p>
            <a:pPr algn="ctr">
              <a:lnSpc>
                <a:spcPct val="100000"/>
              </a:lnSpc>
            </a:pPr>
            <a:r>
              <a:rPr sz="3200" b="1" u="heavy" spc="-5" dirty="0">
                <a:uFill>
                  <a:solidFill>
                    <a:srgbClr val="000000"/>
                  </a:solidFill>
                </a:uFill>
                <a:latin typeface="Arial"/>
                <a:cs typeface="Arial"/>
              </a:rPr>
              <a:t>Regulations,</a:t>
            </a:r>
            <a:r>
              <a:rPr sz="3200" b="1" u="heavy" spc="-15" dirty="0">
                <a:uFill>
                  <a:solidFill>
                    <a:srgbClr val="000000"/>
                  </a:solidFill>
                </a:uFill>
                <a:latin typeface="Arial"/>
                <a:cs typeface="Arial"/>
              </a:rPr>
              <a:t> </a:t>
            </a:r>
            <a:r>
              <a:rPr sz="3200" b="1" u="heavy" dirty="0">
                <a:uFill>
                  <a:solidFill>
                    <a:srgbClr val="000000"/>
                  </a:solidFill>
                </a:uFill>
                <a:latin typeface="Arial"/>
                <a:cs typeface="Arial"/>
              </a:rPr>
              <a:t>2002</a:t>
            </a:r>
            <a:endParaRPr sz="3200" dirty="0">
              <a:latin typeface="Arial"/>
              <a:cs typeface="Arial"/>
            </a:endParaRPr>
          </a:p>
        </p:txBody>
      </p:sp>
      <p:sp>
        <p:nvSpPr>
          <p:cNvPr id="7" name="object 5">
            <a:extLst>
              <a:ext uri="{FF2B5EF4-FFF2-40B4-BE49-F238E27FC236}">
                <a16:creationId xmlns:a16="http://schemas.microsoft.com/office/drawing/2014/main" id="{B974CEC0-EEE0-4645-9B77-67895C8806D0}"/>
              </a:ext>
            </a:extLst>
          </p:cNvPr>
          <p:cNvSpPr/>
          <p:nvPr/>
        </p:nvSpPr>
        <p:spPr>
          <a:xfrm>
            <a:off x="876300" y="2608817"/>
            <a:ext cx="2768599" cy="3004584"/>
          </a:xfrm>
          <a:prstGeom prst="rect">
            <a:avLst/>
          </a:prstGeom>
          <a:blipFill>
            <a:blip r:embed="rId2" cstate="print"/>
            <a:stretch>
              <a:fillRect/>
            </a:stretch>
          </a:blipFill>
        </p:spPr>
        <p:txBody>
          <a:bodyPr wrap="square" lIns="0" tIns="0" rIns="0" bIns="0" rtlCol="0"/>
          <a:lstStyle/>
          <a:p>
            <a:endParaRPr dirty="0"/>
          </a:p>
        </p:txBody>
      </p:sp>
      <p:sp>
        <p:nvSpPr>
          <p:cNvPr id="5" name="Date Placeholder 4"/>
          <p:cNvSpPr>
            <a:spLocks noGrp="1"/>
          </p:cNvSpPr>
          <p:nvPr>
            <p:ph type="dt" sz="half" idx="10"/>
          </p:nvPr>
        </p:nvSpPr>
        <p:spPr/>
        <p:txBody>
          <a:bodyPr/>
          <a:lstStyle/>
          <a:p>
            <a:fld id="{A964F681-790A-41DF-B067-3430FA23E43E}" type="datetime1">
              <a:rPr lang="en-IN" smtClean="0"/>
              <a:pPr/>
              <a:t>21-10-2024</a:t>
            </a:fld>
            <a:endParaRPr lang="en-IN" dirty="0"/>
          </a:p>
        </p:txBody>
      </p:sp>
      <p:sp>
        <p:nvSpPr>
          <p:cNvPr id="6" name="Slide Number Placeholder 5"/>
          <p:cNvSpPr>
            <a:spLocks noGrp="1"/>
          </p:cNvSpPr>
          <p:nvPr>
            <p:ph type="sldNum" sz="quarter" idx="12"/>
          </p:nvPr>
        </p:nvSpPr>
        <p:spPr/>
        <p:txBody>
          <a:bodyPr/>
          <a:lstStyle/>
          <a:p>
            <a:fld id="{3B921471-9BBA-4F72-A72C-968241030BD0}" type="slidenum">
              <a:rPr lang="en-IN" smtClean="0"/>
              <a:pPr/>
              <a:t>1</a:t>
            </a:fld>
            <a:endParaRPr lang="en-IN" dirty="0"/>
          </a:p>
        </p:txBody>
      </p:sp>
    </p:spTree>
    <p:extLst>
      <p:ext uri="{BB962C8B-B14F-4D97-AF65-F5344CB8AC3E}">
        <p14:creationId xmlns:p14="http://schemas.microsoft.com/office/powerpoint/2010/main" val="712449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B132A8-2926-482E-96F6-35BCE8C4ABF0}"/>
              </a:ext>
            </a:extLst>
          </p:cNvPr>
          <p:cNvSpPr>
            <a:spLocks noGrp="1"/>
          </p:cNvSpPr>
          <p:nvPr>
            <p:ph idx="1"/>
          </p:nvPr>
        </p:nvSpPr>
        <p:spPr>
          <a:xfrm>
            <a:off x="838200" y="291548"/>
            <a:ext cx="10796752" cy="7036904"/>
          </a:xfrm>
        </p:spPr>
        <p:txBody>
          <a:bodyPr/>
          <a:lstStyle/>
          <a:p>
            <a:pPr marL="0" indent="0" algn="just">
              <a:buNone/>
            </a:pPr>
            <a:endParaRPr lang="en-US" sz="2400" dirty="0">
              <a:latin typeface="Arial"/>
              <a:cs typeface="Arial"/>
            </a:endParaRPr>
          </a:p>
          <a:p>
            <a:pPr marL="0" indent="0" algn="just">
              <a:buNone/>
            </a:pPr>
            <a:r>
              <a:rPr lang="en-US" sz="4800" b="1" dirty="0">
                <a:latin typeface="Arial"/>
                <a:cs typeface="Arial"/>
              </a:rPr>
              <a:t>1.3 </a:t>
            </a:r>
            <a:r>
              <a:rPr lang="en-IN" sz="4800" b="1" u="sng" spc="-10" dirty="0">
                <a:uFill>
                  <a:solidFill>
                    <a:srgbClr val="000000"/>
                  </a:solidFill>
                </a:uFill>
                <a:latin typeface="Arial"/>
                <a:cs typeface="Arial"/>
              </a:rPr>
              <a:t>Maintenance </a:t>
            </a:r>
            <a:r>
              <a:rPr lang="en-IN" sz="4800" b="1" u="sng" spc="10" dirty="0">
                <a:uFill>
                  <a:solidFill>
                    <a:srgbClr val="000000"/>
                  </a:solidFill>
                </a:uFill>
                <a:latin typeface="Arial"/>
                <a:cs typeface="Arial"/>
              </a:rPr>
              <a:t>of </a:t>
            </a:r>
            <a:r>
              <a:rPr lang="en-IN" sz="4800" b="1" u="sng" spc="-5" dirty="0">
                <a:uFill>
                  <a:solidFill>
                    <a:srgbClr val="000000"/>
                  </a:solidFill>
                </a:uFill>
                <a:latin typeface="Arial"/>
                <a:cs typeface="Arial"/>
              </a:rPr>
              <a:t>medical</a:t>
            </a:r>
            <a:r>
              <a:rPr lang="en-IN" sz="4800" b="1" u="sng" dirty="0">
                <a:uFill>
                  <a:solidFill>
                    <a:srgbClr val="000000"/>
                  </a:solidFill>
                </a:uFill>
                <a:latin typeface="Arial"/>
                <a:cs typeface="Arial"/>
              </a:rPr>
              <a:t> records</a:t>
            </a:r>
            <a:r>
              <a:rPr lang="en-IN" sz="4800" dirty="0">
                <a:latin typeface="Arial"/>
                <a:cs typeface="Arial"/>
              </a:rPr>
              <a:t>:</a:t>
            </a:r>
          </a:p>
          <a:p>
            <a:pPr marL="0" marR="6350" lvl="2" indent="0" algn="just">
              <a:lnSpc>
                <a:spcPts val="1390"/>
              </a:lnSpc>
              <a:buNone/>
              <a:tabLst>
                <a:tab pos="412115" algn="l"/>
              </a:tabLst>
            </a:pPr>
            <a:endParaRPr lang="en-US" sz="4000" b="1" dirty="0">
              <a:latin typeface="Arial"/>
              <a:cs typeface="Arial"/>
            </a:endParaRPr>
          </a:p>
          <a:p>
            <a:pPr marL="0" indent="0" algn="just">
              <a:buNone/>
            </a:pPr>
            <a:endParaRPr lang="en-US" sz="3600" b="1" dirty="0">
              <a:latin typeface="Arial"/>
              <a:cs typeface="Arial"/>
            </a:endParaRPr>
          </a:p>
          <a:p>
            <a:pPr marL="0" indent="0" algn="just">
              <a:buNone/>
            </a:pPr>
            <a:r>
              <a:rPr lang="en-US" sz="3600" b="1" dirty="0">
                <a:latin typeface="Arial"/>
                <a:cs typeface="Arial"/>
              </a:rPr>
              <a:t>1.3.1 </a:t>
            </a:r>
            <a:r>
              <a:rPr lang="en-US" sz="3600" dirty="0">
                <a:latin typeface="Arial"/>
                <a:cs typeface="Arial"/>
              </a:rPr>
              <a:t>Every </a:t>
            </a:r>
            <a:r>
              <a:rPr lang="en-US" sz="3600" spc="-5" dirty="0">
                <a:latin typeface="Arial"/>
                <a:cs typeface="Arial"/>
              </a:rPr>
              <a:t>physician shall maintain </a:t>
            </a:r>
            <a:r>
              <a:rPr lang="en-US" sz="3600" spc="-10" dirty="0">
                <a:latin typeface="Arial"/>
                <a:cs typeface="Arial"/>
              </a:rPr>
              <a:t>the </a:t>
            </a:r>
            <a:r>
              <a:rPr lang="en-US" sz="3600" spc="-5" dirty="0">
                <a:latin typeface="Arial"/>
                <a:cs typeface="Arial"/>
              </a:rPr>
              <a:t>medical records pertaining </a:t>
            </a:r>
            <a:r>
              <a:rPr lang="en-US" sz="3600" dirty="0">
                <a:latin typeface="Arial"/>
                <a:cs typeface="Arial"/>
              </a:rPr>
              <a:t>to </a:t>
            </a:r>
            <a:r>
              <a:rPr lang="en-US" sz="3600" dirty="0">
                <a:solidFill>
                  <a:srgbClr val="FF0000"/>
                </a:solidFill>
                <a:latin typeface="Arial"/>
                <a:cs typeface="Arial"/>
              </a:rPr>
              <a:t>his / her indoor </a:t>
            </a:r>
            <a:r>
              <a:rPr lang="en-US" sz="3600" spc="-5" dirty="0">
                <a:solidFill>
                  <a:srgbClr val="FF0000"/>
                </a:solidFill>
                <a:latin typeface="Arial"/>
                <a:cs typeface="Arial"/>
              </a:rPr>
              <a:t>patients  </a:t>
            </a:r>
            <a:r>
              <a:rPr lang="en-US" sz="3600" dirty="0">
                <a:latin typeface="Arial"/>
                <a:cs typeface="Arial"/>
              </a:rPr>
              <a:t>for a </a:t>
            </a:r>
            <a:r>
              <a:rPr lang="en-US" sz="3600" spc="-5" dirty="0">
                <a:latin typeface="Arial"/>
                <a:cs typeface="Arial"/>
              </a:rPr>
              <a:t>period </a:t>
            </a:r>
            <a:r>
              <a:rPr lang="en-US" sz="3600" dirty="0">
                <a:latin typeface="Arial"/>
                <a:cs typeface="Arial"/>
              </a:rPr>
              <a:t>of </a:t>
            </a:r>
            <a:r>
              <a:rPr lang="en-US" sz="3600" dirty="0">
                <a:solidFill>
                  <a:srgbClr val="FF0000"/>
                </a:solidFill>
                <a:latin typeface="Arial"/>
                <a:cs typeface="Arial"/>
              </a:rPr>
              <a:t>3 years </a:t>
            </a:r>
            <a:r>
              <a:rPr lang="en-US" sz="3600" dirty="0">
                <a:latin typeface="Arial"/>
                <a:cs typeface="Arial"/>
              </a:rPr>
              <a:t>from the date of </a:t>
            </a:r>
            <a:r>
              <a:rPr lang="en-US" sz="3600" spc="-5" dirty="0">
                <a:latin typeface="Arial"/>
                <a:cs typeface="Arial"/>
              </a:rPr>
              <a:t>commencement </a:t>
            </a:r>
            <a:r>
              <a:rPr lang="en-US" sz="3600" dirty="0">
                <a:latin typeface="Arial"/>
                <a:cs typeface="Arial"/>
              </a:rPr>
              <a:t>of the </a:t>
            </a:r>
            <a:r>
              <a:rPr lang="en-US" sz="3600" spc="-5" dirty="0">
                <a:latin typeface="Arial"/>
                <a:cs typeface="Arial"/>
              </a:rPr>
              <a:t>treatment </a:t>
            </a:r>
            <a:r>
              <a:rPr lang="en-US" sz="3600" spc="10" dirty="0">
                <a:latin typeface="Arial"/>
                <a:cs typeface="Arial"/>
              </a:rPr>
              <a:t>in </a:t>
            </a:r>
            <a:r>
              <a:rPr lang="en-US" sz="3600" dirty="0">
                <a:latin typeface="Arial"/>
                <a:cs typeface="Arial"/>
              </a:rPr>
              <a:t>a standard </a:t>
            </a:r>
            <a:r>
              <a:rPr lang="en-US" sz="3600" spc="-10" dirty="0">
                <a:latin typeface="Arial"/>
                <a:cs typeface="Arial"/>
              </a:rPr>
              <a:t>proforma  </a:t>
            </a:r>
            <a:r>
              <a:rPr lang="en-US" sz="3600" spc="5" dirty="0">
                <a:latin typeface="Arial"/>
                <a:cs typeface="Arial"/>
              </a:rPr>
              <a:t>laid </a:t>
            </a:r>
            <a:r>
              <a:rPr lang="en-US" sz="3600" spc="-10" dirty="0">
                <a:latin typeface="Arial"/>
                <a:cs typeface="Arial"/>
              </a:rPr>
              <a:t>down </a:t>
            </a:r>
            <a:r>
              <a:rPr lang="en-US" sz="3600" dirty="0">
                <a:latin typeface="Arial"/>
                <a:cs typeface="Arial"/>
              </a:rPr>
              <a:t>by the </a:t>
            </a:r>
            <a:r>
              <a:rPr lang="en-US" sz="3600" spc="-5" dirty="0">
                <a:latin typeface="Arial"/>
                <a:cs typeface="Arial"/>
              </a:rPr>
              <a:t>Medical Council </a:t>
            </a:r>
            <a:r>
              <a:rPr lang="en-US" sz="3600" dirty="0">
                <a:latin typeface="Arial"/>
                <a:cs typeface="Arial"/>
              </a:rPr>
              <a:t>of India.</a:t>
            </a:r>
          </a:p>
          <a:p>
            <a:pPr algn="just"/>
            <a:endParaRPr lang="en-IN" sz="2400" dirty="0"/>
          </a:p>
        </p:txBody>
      </p:sp>
      <p:sp>
        <p:nvSpPr>
          <p:cNvPr id="4" name="Date Placeholder 3"/>
          <p:cNvSpPr>
            <a:spLocks noGrp="1"/>
          </p:cNvSpPr>
          <p:nvPr>
            <p:ph type="dt" sz="half" idx="10"/>
          </p:nvPr>
        </p:nvSpPr>
        <p:spPr/>
        <p:txBody>
          <a:bodyPr/>
          <a:lstStyle/>
          <a:p>
            <a:fld id="{6595D645-E964-48FA-A5E1-D5B07128D43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a:t>
            </a:fld>
            <a:endParaRPr lang="en-IN" dirty="0"/>
          </a:p>
        </p:txBody>
      </p:sp>
    </p:spTree>
    <p:extLst>
      <p:ext uri="{BB962C8B-B14F-4D97-AF65-F5344CB8AC3E}">
        <p14:creationId xmlns:p14="http://schemas.microsoft.com/office/powerpoint/2010/main" val="853205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4A05D-65A4-45C3-9523-85BF4AE91C38}"/>
              </a:ext>
            </a:extLst>
          </p:cNvPr>
          <p:cNvSpPr>
            <a:spLocks noGrp="1"/>
          </p:cNvSpPr>
          <p:nvPr>
            <p:ph idx="1"/>
          </p:nvPr>
        </p:nvSpPr>
        <p:spPr>
          <a:xfrm>
            <a:off x="838200" y="463826"/>
            <a:ext cx="10515600" cy="5713137"/>
          </a:xfrm>
        </p:spPr>
        <p:txBody>
          <a:bodyPr>
            <a:normAutofit/>
          </a:bodyPr>
          <a:lstStyle/>
          <a:p>
            <a:pPr lvl="1">
              <a:lnSpc>
                <a:spcPct val="100000"/>
              </a:lnSpc>
              <a:spcBef>
                <a:spcPts val="20"/>
              </a:spcBef>
              <a:buFont typeface="Arial"/>
              <a:buAutoNum type="arabicPeriod" startAt="15"/>
            </a:pPr>
            <a:endParaRPr lang="en-US" sz="2800" dirty="0">
              <a:latin typeface="Arial"/>
              <a:cs typeface="Arial"/>
            </a:endParaRPr>
          </a:p>
          <a:p>
            <a:pPr marL="0" marR="5715" lvl="1" indent="0" algn="just">
              <a:lnSpc>
                <a:spcPct val="96700"/>
              </a:lnSpc>
              <a:buNone/>
              <a:tabLst>
                <a:tab pos="363220" algn="l"/>
              </a:tabLst>
            </a:pPr>
            <a:r>
              <a:rPr lang="en-US" sz="4000" b="1" dirty="0">
                <a:latin typeface="Arial"/>
                <a:cs typeface="Arial"/>
              </a:rPr>
              <a:t>7.17</a:t>
            </a:r>
            <a:r>
              <a:rPr lang="en-US" sz="4000" dirty="0">
                <a:latin typeface="Arial"/>
                <a:cs typeface="Arial"/>
              </a:rPr>
              <a:t> </a:t>
            </a:r>
            <a:r>
              <a:rPr lang="en-US" sz="4000" dirty="0">
                <a:solidFill>
                  <a:srgbClr val="FF0000"/>
                </a:solidFill>
                <a:latin typeface="Arial"/>
                <a:cs typeface="Arial"/>
              </a:rPr>
              <a:t>A </a:t>
            </a:r>
            <a:r>
              <a:rPr lang="en-US" sz="4000" spc="-5" dirty="0">
                <a:solidFill>
                  <a:srgbClr val="FF0000"/>
                </a:solidFill>
                <a:latin typeface="Arial"/>
                <a:cs typeface="Arial"/>
              </a:rPr>
              <a:t>registered medical practitioner shall </a:t>
            </a:r>
            <a:r>
              <a:rPr lang="en-US" sz="4000" spc="-10" dirty="0">
                <a:solidFill>
                  <a:srgbClr val="FF0000"/>
                </a:solidFill>
                <a:latin typeface="Arial"/>
                <a:cs typeface="Arial"/>
              </a:rPr>
              <a:t>not </a:t>
            </a:r>
            <a:r>
              <a:rPr lang="en-US" sz="4000" dirty="0">
                <a:solidFill>
                  <a:srgbClr val="FF0000"/>
                </a:solidFill>
                <a:latin typeface="Arial"/>
                <a:cs typeface="Arial"/>
              </a:rPr>
              <a:t>publish </a:t>
            </a:r>
            <a:r>
              <a:rPr lang="en-US" sz="4000" spc="-5" dirty="0">
                <a:solidFill>
                  <a:srgbClr val="FF0000"/>
                </a:solidFill>
                <a:latin typeface="Arial"/>
                <a:cs typeface="Arial"/>
              </a:rPr>
              <a:t>photographs </a:t>
            </a:r>
            <a:r>
              <a:rPr lang="en-US" sz="4000" dirty="0">
                <a:solidFill>
                  <a:srgbClr val="FF0000"/>
                </a:solidFill>
                <a:latin typeface="Arial"/>
                <a:cs typeface="Arial"/>
              </a:rPr>
              <a:t>or case reports of his / her  patients </a:t>
            </a:r>
            <a:r>
              <a:rPr lang="en-US" sz="4000" spc="-5" dirty="0">
                <a:solidFill>
                  <a:srgbClr val="FF0000"/>
                </a:solidFill>
                <a:latin typeface="Arial"/>
                <a:cs typeface="Arial"/>
              </a:rPr>
              <a:t>without their permission</a:t>
            </a:r>
            <a:r>
              <a:rPr lang="en-US" sz="4000" spc="-5" dirty="0">
                <a:latin typeface="Arial"/>
                <a:cs typeface="Arial"/>
              </a:rPr>
              <a:t>, </a:t>
            </a:r>
            <a:r>
              <a:rPr lang="en-US" sz="4000" spc="10" dirty="0">
                <a:latin typeface="Arial"/>
                <a:cs typeface="Arial"/>
              </a:rPr>
              <a:t>in </a:t>
            </a:r>
            <a:r>
              <a:rPr lang="en-US" sz="4000" dirty="0">
                <a:latin typeface="Arial"/>
                <a:cs typeface="Arial"/>
              </a:rPr>
              <a:t>any </a:t>
            </a:r>
            <a:r>
              <a:rPr lang="en-US" sz="4000" spc="-5" dirty="0">
                <a:latin typeface="Arial"/>
                <a:cs typeface="Arial"/>
              </a:rPr>
              <a:t>medical </a:t>
            </a:r>
            <a:r>
              <a:rPr lang="en-US" sz="4000" dirty="0">
                <a:latin typeface="Arial"/>
                <a:cs typeface="Arial"/>
              </a:rPr>
              <a:t>or </a:t>
            </a:r>
            <a:r>
              <a:rPr lang="en-US" sz="4000" spc="-5" dirty="0">
                <a:latin typeface="Arial"/>
                <a:cs typeface="Arial"/>
              </a:rPr>
              <a:t>other journal </a:t>
            </a:r>
            <a:r>
              <a:rPr lang="en-US" sz="4000" spc="10" dirty="0">
                <a:latin typeface="Arial"/>
                <a:cs typeface="Arial"/>
              </a:rPr>
              <a:t>in </a:t>
            </a:r>
            <a:r>
              <a:rPr lang="en-US" sz="4000" dirty="0">
                <a:latin typeface="Arial"/>
                <a:cs typeface="Arial"/>
              </a:rPr>
              <a:t>a </a:t>
            </a:r>
            <a:r>
              <a:rPr lang="en-US" sz="4000" spc="-10" dirty="0">
                <a:latin typeface="Arial"/>
                <a:cs typeface="Arial"/>
              </a:rPr>
              <a:t>manner </a:t>
            </a:r>
            <a:r>
              <a:rPr lang="en-US" sz="4000" dirty="0">
                <a:latin typeface="Arial"/>
                <a:cs typeface="Arial"/>
              </a:rPr>
              <a:t>by </a:t>
            </a:r>
            <a:r>
              <a:rPr lang="en-US" sz="4000" spc="-5" dirty="0">
                <a:latin typeface="Arial"/>
                <a:cs typeface="Arial"/>
              </a:rPr>
              <a:t>which </a:t>
            </a:r>
            <a:r>
              <a:rPr lang="en-US" sz="4000" spc="5" dirty="0">
                <a:latin typeface="Arial"/>
                <a:cs typeface="Arial"/>
              </a:rPr>
              <a:t>their  </a:t>
            </a:r>
            <a:r>
              <a:rPr lang="en-US" sz="4000" dirty="0">
                <a:latin typeface="Arial"/>
                <a:cs typeface="Arial"/>
              </a:rPr>
              <a:t>identity could be </a:t>
            </a:r>
            <a:r>
              <a:rPr lang="en-US" sz="4000" spc="-10" dirty="0">
                <a:latin typeface="Arial"/>
                <a:cs typeface="Arial"/>
              </a:rPr>
              <a:t>made </a:t>
            </a:r>
            <a:r>
              <a:rPr lang="en-US" sz="4000" dirty="0">
                <a:latin typeface="Arial"/>
                <a:cs typeface="Arial"/>
              </a:rPr>
              <a:t>out.</a:t>
            </a:r>
          </a:p>
          <a:p>
            <a:pPr marL="0" marR="5715" lvl="1" indent="0" algn="just">
              <a:lnSpc>
                <a:spcPct val="96700"/>
              </a:lnSpc>
              <a:buNone/>
              <a:tabLst>
                <a:tab pos="363220" algn="l"/>
              </a:tabLst>
            </a:pPr>
            <a:r>
              <a:rPr lang="en-US" sz="4000" dirty="0">
                <a:latin typeface="Arial"/>
                <a:cs typeface="Arial"/>
              </a:rPr>
              <a:t> </a:t>
            </a:r>
          </a:p>
          <a:p>
            <a:pPr marL="0" marR="5715" lvl="1" indent="0" algn="just">
              <a:lnSpc>
                <a:spcPct val="96700"/>
              </a:lnSpc>
              <a:buNone/>
              <a:tabLst>
                <a:tab pos="363220" algn="l"/>
              </a:tabLst>
            </a:pPr>
            <a:r>
              <a:rPr lang="en-US" sz="4000" dirty="0">
                <a:latin typeface="Arial"/>
                <a:cs typeface="Arial"/>
              </a:rPr>
              <a:t>If the identity </a:t>
            </a:r>
            <a:r>
              <a:rPr lang="en-US" sz="4000" spc="10" dirty="0">
                <a:latin typeface="Arial"/>
                <a:cs typeface="Arial"/>
              </a:rPr>
              <a:t>is </a:t>
            </a:r>
            <a:r>
              <a:rPr lang="en-US" sz="4000" spc="-15" dirty="0">
                <a:latin typeface="Arial"/>
                <a:cs typeface="Arial"/>
              </a:rPr>
              <a:t>not </a:t>
            </a:r>
            <a:r>
              <a:rPr lang="en-US" sz="4000" dirty="0">
                <a:latin typeface="Arial"/>
                <a:cs typeface="Arial"/>
              </a:rPr>
              <a:t>to be </a:t>
            </a:r>
            <a:r>
              <a:rPr lang="en-US" sz="4000" spc="-5" dirty="0">
                <a:latin typeface="Arial"/>
                <a:cs typeface="Arial"/>
              </a:rPr>
              <a:t>disclosed, </a:t>
            </a:r>
            <a:r>
              <a:rPr lang="en-US" sz="4000" dirty="0">
                <a:latin typeface="Arial"/>
                <a:cs typeface="Arial"/>
              </a:rPr>
              <a:t>the consent </a:t>
            </a:r>
            <a:r>
              <a:rPr lang="en-US" sz="4000" spc="10" dirty="0">
                <a:latin typeface="Arial"/>
                <a:cs typeface="Arial"/>
              </a:rPr>
              <a:t>is </a:t>
            </a:r>
            <a:r>
              <a:rPr lang="en-US" sz="4000" dirty="0">
                <a:latin typeface="Arial"/>
                <a:cs typeface="Arial"/>
              </a:rPr>
              <a:t>not</a:t>
            </a:r>
            <a:r>
              <a:rPr lang="en-US" sz="4000" spc="-25" dirty="0">
                <a:latin typeface="Arial"/>
                <a:cs typeface="Arial"/>
              </a:rPr>
              <a:t> </a:t>
            </a:r>
            <a:r>
              <a:rPr lang="en-US" sz="4000" spc="-5" dirty="0">
                <a:latin typeface="Arial"/>
                <a:cs typeface="Arial"/>
              </a:rPr>
              <a:t>needed.</a:t>
            </a:r>
          </a:p>
          <a:p>
            <a:pPr marL="0" marR="5715" lvl="1" indent="0" algn="just">
              <a:lnSpc>
                <a:spcPct val="96700"/>
              </a:lnSpc>
              <a:buNone/>
              <a:tabLst>
                <a:tab pos="363220" algn="l"/>
              </a:tabLst>
            </a:pPr>
            <a:endParaRPr lang="en-US" sz="2800" b="1" dirty="0">
              <a:latin typeface="Arial"/>
              <a:cs typeface="Arial"/>
            </a:endParaRPr>
          </a:p>
          <a:p>
            <a:endParaRPr lang="en-IN" dirty="0"/>
          </a:p>
        </p:txBody>
      </p:sp>
      <p:sp>
        <p:nvSpPr>
          <p:cNvPr id="4" name="Date Placeholder 3"/>
          <p:cNvSpPr>
            <a:spLocks noGrp="1"/>
          </p:cNvSpPr>
          <p:nvPr>
            <p:ph type="dt" sz="half" idx="10"/>
          </p:nvPr>
        </p:nvSpPr>
        <p:spPr/>
        <p:txBody>
          <a:bodyPr/>
          <a:lstStyle/>
          <a:p>
            <a:fld id="{78EE427D-AFA6-4071-B6F8-938AF848179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100</a:t>
            </a:fld>
            <a:endParaRPr lang="en-IN" dirty="0"/>
          </a:p>
        </p:txBody>
      </p:sp>
    </p:spTree>
    <p:extLst>
      <p:ext uri="{BB962C8B-B14F-4D97-AF65-F5344CB8AC3E}">
        <p14:creationId xmlns:p14="http://schemas.microsoft.com/office/powerpoint/2010/main" val="1231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585" y="1141942"/>
            <a:ext cx="11168062" cy="4833938"/>
          </a:xfrm>
        </p:spPr>
        <p:txBody>
          <a:bodyPr/>
          <a:lstStyle/>
          <a:p>
            <a:pPr marL="0" marR="5080" lvl="1" indent="0" algn="just">
              <a:lnSpc>
                <a:spcPts val="1420"/>
              </a:lnSpc>
              <a:spcBef>
                <a:spcPts val="5"/>
              </a:spcBef>
              <a:buNone/>
              <a:tabLst>
                <a:tab pos="363220" algn="l"/>
              </a:tabLst>
            </a:pPr>
            <a:r>
              <a:rPr lang="en-US" sz="4000" b="1" dirty="0">
                <a:latin typeface="Arial"/>
                <a:cs typeface="Arial"/>
              </a:rPr>
              <a:t>7.18 </a:t>
            </a:r>
            <a:r>
              <a:rPr lang="en-US" sz="4000" dirty="0">
                <a:latin typeface="Arial"/>
                <a:cs typeface="Arial"/>
              </a:rPr>
              <a:t>In the case of running of a </a:t>
            </a:r>
            <a:r>
              <a:rPr lang="en-US" sz="4000" spc="-5" dirty="0">
                <a:latin typeface="Arial"/>
                <a:cs typeface="Arial"/>
              </a:rPr>
              <a:t>nursing home </a:t>
            </a:r>
            <a:r>
              <a:rPr lang="en-US" sz="4000" dirty="0">
                <a:latin typeface="Arial"/>
                <a:cs typeface="Arial"/>
              </a:rPr>
              <a:t>by </a:t>
            </a:r>
          </a:p>
          <a:p>
            <a:pPr marL="0" marR="5080" lvl="1" indent="0" algn="just">
              <a:lnSpc>
                <a:spcPts val="1420"/>
              </a:lnSpc>
              <a:spcBef>
                <a:spcPts val="5"/>
              </a:spcBef>
              <a:buNone/>
              <a:tabLst>
                <a:tab pos="363220" algn="l"/>
              </a:tabLst>
            </a:pPr>
            <a:endParaRPr lang="en-US" sz="4000" dirty="0">
              <a:latin typeface="Arial"/>
              <a:cs typeface="Arial"/>
            </a:endParaRPr>
          </a:p>
          <a:p>
            <a:pPr marL="0" marR="5080" lvl="1" indent="0" algn="just">
              <a:lnSpc>
                <a:spcPts val="1420"/>
              </a:lnSpc>
              <a:spcBef>
                <a:spcPts val="5"/>
              </a:spcBef>
              <a:buNone/>
              <a:tabLst>
                <a:tab pos="363220" algn="l"/>
              </a:tabLst>
            </a:pPr>
            <a:endParaRPr lang="en-US" sz="4000" dirty="0">
              <a:latin typeface="Arial"/>
              <a:cs typeface="Arial"/>
            </a:endParaRPr>
          </a:p>
          <a:p>
            <a:pPr marL="0" marR="5080" lvl="1" indent="0" algn="just">
              <a:lnSpc>
                <a:spcPts val="1420"/>
              </a:lnSpc>
              <a:spcBef>
                <a:spcPts val="5"/>
              </a:spcBef>
              <a:buNone/>
              <a:tabLst>
                <a:tab pos="363220" algn="l"/>
              </a:tabLst>
            </a:pPr>
            <a:endParaRPr lang="en-US" sz="4000" dirty="0">
              <a:latin typeface="Arial"/>
              <a:cs typeface="Arial"/>
            </a:endParaRPr>
          </a:p>
          <a:p>
            <a:pPr marL="0" marR="5080" lvl="1" indent="0" algn="just">
              <a:lnSpc>
                <a:spcPts val="1420"/>
              </a:lnSpc>
              <a:spcBef>
                <a:spcPts val="5"/>
              </a:spcBef>
              <a:buNone/>
              <a:tabLst>
                <a:tab pos="363220" algn="l"/>
              </a:tabLst>
            </a:pPr>
            <a:r>
              <a:rPr lang="en-US" sz="4000" dirty="0">
                <a:latin typeface="Arial"/>
                <a:cs typeface="Arial"/>
              </a:rPr>
              <a:t>a physician and </a:t>
            </a:r>
            <a:r>
              <a:rPr lang="en-US" sz="4000" spc="-5" dirty="0">
                <a:latin typeface="Arial"/>
                <a:cs typeface="Arial"/>
              </a:rPr>
              <a:t>employing assistants </a:t>
            </a:r>
            <a:r>
              <a:rPr lang="en-US" sz="4000" dirty="0">
                <a:latin typeface="Arial"/>
                <a:cs typeface="Arial"/>
              </a:rPr>
              <a:t>to </a:t>
            </a:r>
            <a:r>
              <a:rPr lang="en-US" sz="4000" spc="5" dirty="0">
                <a:latin typeface="Arial"/>
                <a:cs typeface="Arial"/>
              </a:rPr>
              <a:t>help  </a:t>
            </a:r>
          </a:p>
          <a:p>
            <a:pPr marL="0" marR="5080" lvl="1" indent="0" algn="just">
              <a:lnSpc>
                <a:spcPts val="1420"/>
              </a:lnSpc>
              <a:spcBef>
                <a:spcPts val="5"/>
              </a:spcBef>
              <a:buNone/>
              <a:tabLst>
                <a:tab pos="363220" algn="l"/>
              </a:tabLst>
            </a:pPr>
            <a:endParaRPr lang="en-US" sz="4000" spc="5" dirty="0">
              <a:latin typeface="Arial"/>
              <a:cs typeface="Arial"/>
            </a:endParaRPr>
          </a:p>
          <a:p>
            <a:pPr marL="0" marR="5080" lvl="1" indent="0" algn="just">
              <a:lnSpc>
                <a:spcPts val="1420"/>
              </a:lnSpc>
              <a:spcBef>
                <a:spcPts val="5"/>
              </a:spcBef>
              <a:buNone/>
              <a:tabLst>
                <a:tab pos="363220" algn="l"/>
              </a:tabLst>
            </a:pPr>
            <a:endParaRPr lang="en-US" sz="4000" spc="5" dirty="0">
              <a:latin typeface="Arial"/>
              <a:cs typeface="Arial"/>
            </a:endParaRPr>
          </a:p>
          <a:p>
            <a:pPr marL="0" marR="5080" lvl="1" indent="0" algn="just">
              <a:lnSpc>
                <a:spcPts val="1420"/>
              </a:lnSpc>
              <a:spcBef>
                <a:spcPts val="5"/>
              </a:spcBef>
              <a:buNone/>
              <a:tabLst>
                <a:tab pos="363220" algn="l"/>
              </a:tabLst>
            </a:pPr>
            <a:endParaRPr lang="en-US" sz="4000" spc="5" dirty="0">
              <a:latin typeface="Arial"/>
              <a:cs typeface="Arial"/>
            </a:endParaRPr>
          </a:p>
          <a:p>
            <a:pPr marL="0" marR="5080" lvl="1" indent="0" algn="just">
              <a:lnSpc>
                <a:spcPts val="1420"/>
              </a:lnSpc>
              <a:spcBef>
                <a:spcPts val="5"/>
              </a:spcBef>
              <a:buNone/>
              <a:tabLst>
                <a:tab pos="363220" algn="l"/>
              </a:tabLst>
            </a:pPr>
            <a:endParaRPr lang="en-US" sz="4000" spc="5" dirty="0">
              <a:latin typeface="Arial"/>
              <a:cs typeface="Arial"/>
            </a:endParaRPr>
          </a:p>
          <a:p>
            <a:pPr marL="0" marR="5080" lvl="1" indent="0" algn="just">
              <a:lnSpc>
                <a:spcPts val="1420"/>
              </a:lnSpc>
              <a:spcBef>
                <a:spcPts val="5"/>
              </a:spcBef>
              <a:buNone/>
              <a:tabLst>
                <a:tab pos="363220" algn="l"/>
              </a:tabLst>
            </a:pPr>
            <a:r>
              <a:rPr lang="en-US" sz="4000" spc="5" dirty="0">
                <a:latin typeface="Arial"/>
                <a:cs typeface="Arial"/>
              </a:rPr>
              <a:t>him </a:t>
            </a:r>
            <a:r>
              <a:rPr lang="en-US" sz="4000" dirty="0">
                <a:latin typeface="Arial"/>
                <a:cs typeface="Arial"/>
              </a:rPr>
              <a:t>/ </a:t>
            </a:r>
            <a:r>
              <a:rPr lang="en-US" sz="4000" spc="5" dirty="0">
                <a:latin typeface="Arial"/>
                <a:cs typeface="Arial"/>
              </a:rPr>
              <a:t>her, </a:t>
            </a:r>
            <a:r>
              <a:rPr lang="en-US" sz="4000" dirty="0">
                <a:latin typeface="Arial"/>
                <a:cs typeface="Arial"/>
              </a:rPr>
              <a:t>the </a:t>
            </a:r>
            <a:r>
              <a:rPr lang="en-US" sz="4000" spc="-5" dirty="0">
                <a:latin typeface="Arial"/>
                <a:cs typeface="Arial"/>
              </a:rPr>
              <a:t>ultimate </a:t>
            </a:r>
            <a:r>
              <a:rPr lang="en-US" sz="4000" dirty="0">
                <a:latin typeface="Arial"/>
                <a:cs typeface="Arial"/>
              </a:rPr>
              <a:t>responsibility  rests on </a:t>
            </a:r>
            <a:r>
              <a:rPr lang="en-US" sz="4000" spc="-5" dirty="0">
                <a:latin typeface="Arial"/>
                <a:cs typeface="Arial"/>
              </a:rPr>
              <a:t>the</a:t>
            </a:r>
            <a:r>
              <a:rPr lang="en-US" sz="4000" spc="-105" dirty="0">
                <a:latin typeface="Arial"/>
                <a:cs typeface="Arial"/>
              </a:rPr>
              <a:t> </a:t>
            </a:r>
          </a:p>
          <a:p>
            <a:pPr marL="0" marR="5080" lvl="1" indent="0" algn="just">
              <a:lnSpc>
                <a:spcPts val="1420"/>
              </a:lnSpc>
              <a:spcBef>
                <a:spcPts val="5"/>
              </a:spcBef>
              <a:buNone/>
              <a:tabLst>
                <a:tab pos="363220" algn="l"/>
              </a:tabLst>
            </a:pPr>
            <a:endParaRPr lang="en-US" sz="4000" spc="-105" dirty="0">
              <a:latin typeface="Arial"/>
              <a:cs typeface="Arial"/>
            </a:endParaRPr>
          </a:p>
          <a:p>
            <a:pPr marL="0" marR="5080" lvl="1" indent="0" algn="just">
              <a:lnSpc>
                <a:spcPts val="1420"/>
              </a:lnSpc>
              <a:spcBef>
                <a:spcPts val="5"/>
              </a:spcBef>
              <a:buNone/>
              <a:tabLst>
                <a:tab pos="363220" algn="l"/>
              </a:tabLst>
            </a:pPr>
            <a:endParaRPr lang="en-US" sz="4000" spc="-105" dirty="0">
              <a:latin typeface="Arial"/>
              <a:cs typeface="Arial"/>
            </a:endParaRPr>
          </a:p>
          <a:p>
            <a:pPr marL="0" marR="5080" lvl="1" indent="0" algn="just">
              <a:lnSpc>
                <a:spcPts val="1420"/>
              </a:lnSpc>
              <a:spcBef>
                <a:spcPts val="5"/>
              </a:spcBef>
              <a:buNone/>
              <a:tabLst>
                <a:tab pos="363220" algn="l"/>
              </a:tabLst>
            </a:pPr>
            <a:r>
              <a:rPr lang="en-US" sz="4000" dirty="0">
                <a:latin typeface="Arial"/>
                <a:cs typeface="Arial"/>
              </a:rPr>
              <a:t>physician.</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43025"/>
            <a:ext cx="10515600" cy="4833938"/>
          </a:xfrm>
        </p:spPr>
        <p:txBody>
          <a:bodyPr/>
          <a:lstStyle/>
          <a:p>
            <a:pPr marL="228600" lvl="1" algn="just">
              <a:spcBef>
                <a:spcPts val="1000"/>
              </a:spcBef>
            </a:pPr>
            <a:r>
              <a:rPr lang="en-US" sz="4000" b="1" dirty="0">
                <a:latin typeface="Arial"/>
                <a:cs typeface="Arial"/>
              </a:rPr>
              <a:t>7.19</a:t>
            </a:r>
            <a:r>
              <a:rPr lang="en-US" sz="4000" dirty="0">
                <a:latin typeface="Arial"/>
                <a:cs typeface="Arial"/>
              </a:rPr>
              <a:t> A </a:t>
            </a:r>
            <a:r>
              <a:rPr lang="en-US" sz="4000" spc="-5" dirty="0">
                <a:latin typeface="Arial"/>
                <a:cs typeface="Arial"/>
              </a:rPr>
              <a:t>Physician shall not </a:t>
            </a:r>
            <a:r>
              <a:rPr lang="en-US" sz="4000" dirty="0">
                <a:latin typeface="Arial"/>
                <a:cs typeface="Arial"/>
              </a:rPr>
              <a:t>use </a:t>
            </a:r>
            <a:r>
              <a:rPr lang="en-US" sz="4000" spc="-5" dirty="0">
                <a:latin typeface="Arial"/>
                <a:cs typeface="Arial"/>
              </a:rPr>
              <a:t>touts </a:t>
            </a:r>
            <a:r>
              <a:rPr lang="en-US" sz="4000" dirty="0">
                <a:latin typeface="Arial"/>
                <a:cs typeface="Arial"/>
              </a:rPr>
              <a:t>or agents for procuring</a:t>
            </a:r>
            <a:r>
              <a:rPr lang="en-US" sz="4000" spc="15" dirty="0">
                <a:latin typeface="Arial"/>
                <a:cs typeface="Arial"/>
              </a:rPr>
              <a:t> </a:t>
            </a:r>
            <a:r>
              <a:rPr lang="en-US" sz="4000" spc="-5" dirty="0">
                <a:latin typeface="Arial"/>
                <a:cs typeface="Arial"/>
              </a:rPr>
              <a:t>patients.</a:t>
            </a:r>
            <a:endParaRPr lang="en-US" sz="4000"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671513" y="657226"/>
            <a:ext cx="10572750" cy="5314950"/>
          </a:xfrm>
        </p:spPr>
        <p:txBody>
          <a:bodyPr>
            <a:normAutofit/>
          </a:bodyPr>
          <a:lstStyle/>
          <a:p>
            <a:pPr marL="0" marR="6350" lvl="1" indent="0" algn="just">
              <a:lnSpc>
                <a:spcPts val="1390"/>
              </a:lnSpc>
              <a:buNone/>
              <a:tabLst>
                <a:tab pos="378460" algn="l"/>
              </a:tabLst>
            </a:pPr>
            <a:r>
              <a:rPr lang="en-US" sz="4000" b="1" dirty="0">
                <a:latin typeface="Arial"/>
                <a:cs typeface="Arial"/>
              </a:rPr>
              <a:t>7.20</a:t>
            </a:r>
            <a:r>
              <a:rPr lang="en-US" sz="4000" dirty="0">
                <a:latin typeface="Arial"/>
                <a:cs typeface="Arial"/>
              </a:rPr>
              <a:t>  A </a:t>
            </a:r>
            <a:r>
              <a:rPr lang="en-US" sz="4000" spc="-5" dirty="0">
                <a:latin typeface="Arial"/>
                <a:cs typeface="Arial"/>
              </a:rPr>
              <a:t>Physician shall </a:t>
            </a:r>
            <a:r>
              <a:rPr lang="en-US" sz="4000" dirty="0">
                <a:latin typeface="Arial"/>
                <a:cs typeface="Arial"/>
              </a:rPr>
              <a:t>not </a:t>
            </a:r>
            <a:r>
              <a:rPr lang="en-US" sz="4000" spc="-5" dirty="0">
                <a:latin typeface="Arial"/>
                <a:cs typeface="Arial"/>
              </a:rPr>
              <a:t>claim </a:t>
            </a:r>
            <a:r>
              <a:rPr lang="en-US" sz="4000" dirty="0">
                <a:latin typeface="Arial"/>
                <a:cs typeface="Arial"/>
              </a:rPr>
              <a:t>to be </a:t>
            </a:r>
          </a:p>
          <a:p>
            <a:pPr marL="0" marR="6350" lvl="1" indent="0" algn="just">
              <a:lnSpc>
                <a:spcPts val="1390"/>
              </a:lnSpc>
              <a:buNone/>
              <a:tabLst>
                <a:tab pos="378460" algn="l"/>
              </a:tabLst>
            </a:pPr>
            <a:endParaRPr lang="en-US" sz="4000" dirty="0">
              <a:latin typeface="Arial"/>
              <a:cs typeface="Arial"/>
            </a:endParaRPr>
          </a:p>
          <a:p>
            <a:pPr marL="0" marR="6350" lvl="1" indent="0" algn="just">
              <a:lnSpc>
                <a:spcPts val="1390"/>
              </a:lnSpc>
              <a:buNone/>
              <a:tabLst>
                <a:tab pos="378460" algn="l"/>
              </a:tabLst>
            </a:pPr>
            <a:endParaRPr lang="en-US" sz="4000" dirty="0">
              <a:latin typeface="Arial"/>
              <a:cs typeface="Arial"/>
            </a:endParaRPr>
          </a:p>
          <a:p>
            <a:pPr marL="0" marR="6350" lvl="1" indent="0" algn="just">
              <a:lnSpc>
                <a:spcPts val="1390"/>
              </a:lnSpc>
              <a:buNone/>
              <a:tabLst>
                <a:tab pos="378460" algn="l"/>
              </a:tabLst>
            </a:pPr>
            <a:r>
              <a:rPr lang="en-US" sz="4000" dirty="0">
                <a:latin typeface="Arial"/>
                <a:cs typeface="Arial"/>
              </a:rPr>
              <a:t>specialist </a:t>
            </a:r>
            <a:r>
              <a:rPr lang="en-US" sz="4000" spc="-5" dirty="0">
                <a:latin typeface="Arial"/>
                <a:cs typeface="Arial"/>
              </a:rPr>
              <a:t>unless </a:t>
            </a:r>
            <a:r>
              <a:rPr lang="en-US" sz="4000" dirty="0">
                <a:latin typeface="Arial"/>
                <a:cs typeface="Arial"/>
              </a:rPr>
              <a:t>he has a </a:t>
            </a:r>
            <a:r>
              <a:rPr lang="en-US" sz="4000" spc="-5" dirty="0">
                <a:latin typeface="Arial"/>
                <a:cs typeface="Arial"/>
              </a:rPr>
              <a:t>special qualification </a:t>
            </a:r>
          </a:p>
          <a:p>
            <a:pPr marL="0" marR="6350" lvl="1" indent="0" algn="just">
              <a:lnSpc>
                <a:spcPts val="1390"/>
              </a:lnSpc>
              <a:buNone/>
              <a:tabLst>
                <a:tab pos="378460" algn="l"/>
              </a:tabLst>
            </a:pPr>
            <a:endParaRPr lang="en-US" sz="4000" spc="-5" dirty="0">
              <a:latin typeface="Arial"/>
              <a:cs typeface="Arial"/>
            </a:endParaRPr>
          </a:p>
          <a:p>
            <a:pPr marL="0" marR="6350" lvl="1" indent="0" algn="just">
              <a:lnSpc>
                <a:spcPts val="1390"/>
              </a:lnSpc>
              <a:buNone/>
              <a:tabLst>
                <a:tab pos="378460" algn="l"/>
              </a:tabLst>
            </a:pPr>
            <a:endParaRPr lang="en-US" sz="4000" spc="-5" dirty="0">
              <a:latin typeface="Arial"/>
              <a:cs typeface="Arial"/>
            </a:endParaRPr>
          </a:p>
          <a:p>
            <a:pPr marL="0" marR="6350" lvl="1" indent="0" algn="just">
              <a:lnSpc>
                <a:spcPts val="1390"/>
              </a:lnSpc>
              <a:buNone/>
              <a:tabLst>
                <a:tab pos="378460" algn="l"/>
              </a:tabLst>
            </a:pPr>
            <a:r>
              <a:rPr lang="en-US" sz="4000" spc="10" dirty="0">
                <a:latin typeface="Arial"/>
                <a:cs typeface="Arial"/>
              </a:rPr>
              <a:t>in </a:t>
            </a:r>
            <a:r>
              <a:rPr lang="en-US" sz="4000" dirty="0">
                <a:latin typeface="Arial"/>
                <a:cs typeface="Arial"/>
              </a:rPr>
              <a:t>that  branch.</a:t>
            </a:r>
          </a:p>
          <a:p>
            <a:pPr lvl="1">
              <a:lnSpc>
                <a:spcPct val="100000"/>
              </a:lnSpc>
              <a:spcBef>
                <a:spcPts val="50"/>
              </a:spcBef>
              <a:buFont typeface="Arial"/>
              <a:buAutoNum type="arabicPeriod" startAt="15"/>
            </a:pPr>
            <a:endParaRPr lang="en-US" sz="2400"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103</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595519" y="446362"/>
            <a:ext cx="10515600" cy="6165437"/>
          </a:xfrm>
        </p:spPr>
        <p:txBody>
          <a:bodyPr>
            <a:normAutofit/>
          </a:bodyPr>
          <a:lstStyle/>
          <a:p>
            <a:pPr lvl="1">
              <a:lnSpc>
                <a:spcPct val="100000"/>
              </a:lnSpc>
              <a:spcBef>
                <a:spcPts val="50"/>
              </a:spcBef>
              <a:buFont typeface="Arial"/>
              <a:buAutoNum type="arabicPeriod" startAt="15"/>
            </a:pPr>
            <a:endParaRPr lang="en-US" sz="2400" dirty="0">
              <a:latin typeface="Arial"/>
              <a:cs typeface="Arial"/>
            </a:endParaRPr>
          </a:p>
          <a:p>
            <a:pPr marL="0" marR="6350" lvl="1" indent="0" algn="just">
              <a:lnSpc>
                <a:spcPct val="96300"/>
              </a:lnSpc>
              <a:buNone/>
              <a:tabLst>
                <a:tab pos="396875" algn="l"/>
              </a:tabLst>
            </a:pPr>
            <a:r>
              <a:rPr lang="en-US" sz="4000" b="1" dirty="0">
                <a:latin typeface="Arial"/>
                <a:cs typeface="Arial"/>
              </a:rPr>
              <a:t>7.21</a:t>
            </a:r>
            <a:r>
              <a:rPr lang="en-US" sz="4000" dirty="0">
                <a:latin typeface="Arial"/>
                <a:cs typeface="Arial"/>
              </a:rPr>
              <a:t> </a:t>
            </a:r>
            <a:r>
              <a:rPr lang="en-US" sz="4000" dirty="0">
                <a:solidFill>
                  <a:srgbClr val="FF0000"/>
                </a:solidFill>
                <a:latin typeface="Arial"/>
                <a:cs typeface="Arial"/>
              </a:rPr>
              <a:t>No act of invitro </a:t>
            </a:r>
            <a:r>
              <a:rPr lang="en-US" sz="4000" spc="-5" dirty="0">
                <a:solidFill>
                  <a:srgbClr val="FF0000"/>
                </a:solidFill>
                <a:latin typeface="Arial"/>
                <a:cs typeface="Arial"/>
              </a:rPr>
              <a:t>fertilization </a:t>
            </a:r>
            <a:r>
              <a:rPr lang="en-US" sz="4000" dirty="0">
                <a:solidFill>
                  <a:srgbClr val="FF0000"/>
                </a:solidFill>
                <a:latin typeface="Arial"/>
                <a:cs typeface="Arial"/>
              </a:rPr>
              <a:t>or </a:t>
            </a:r>
            <a:r>
              <a:rPr lang="en-US" sz="4000" spc="-5" dirty="0">
                <a:solidFill>
                  <a:srgbClr val="FF0000"/>
                </a:solidFill>
                <a:latin typeface="Arial"/>
                <a:cs typeface="Arial"/>
              </a:rPr>
              <a:t>artificial insemination shall </a:t>
            </a:r>
            <a:r>
              <a:rPr lang="en-US" sz="4000" dirty="0">
                <a:solidFill>
                  <a:srgbClr val="FF0000"/>
                </a:solidFill>
                <a:latin typeface="Arial"/>
                <a:cs typeface="Arial"/>
              </a:rPr>
              <a:t>be </a:t>
            </a:r>
            <a:r>
              <a:rPr lang="en-US" sz="4000" spc="-5" dirty="0">
                <a:solidFill>
                  <a:srgbClr val="FF0000"/>
                </a:solidFill>
                <a:latin typeface="Arial"/>
                <a:cs typeface="Arial"/>
              </a:rPr>
              <a:t>undertaken </a:t>
            </a:r>
            <a:r>
              <a:rPr lang="en-US" sz="4000" spc="-10" dirty="0">
                <a:solidFill>
                  <a:srgbClr val="FF0000"/>
                </a:solidFill>
                <a:latin typeface="Arial"/>
                <a:cs typeface="Arial"/>
              </a:rPr>
              <a:t>without </a:t>
            </a:r>
            <a:r>
              <a:rPr lang="en-US" sz="4000" dirty="0">
                <a:solidFill>
                  <a:srgbClr val="FF0000"/>
                </a:solidFill>
                <a:latin typeface="Arial"/>
                <a:cs typeface="Arial"/>
              </a:rPr>
              <a:t>the  </a:t>
            </a:r>
            <a:r>
              <a:rPr lang="en-US" sz="4000" spc="-5" dirty="0">
                <a:solidFill>
                  <a:srgbClr val="FF0000"/>
                </a:solidFill>
                <a:latin typeface="Arial"/>
                <a:cs typeface="Arial"/>
              </a:rPr>
              <a:t>informed </a:t>
            </a:r>
            <a:r>
              <a:rPr lang="en-US" sz="4000" dirty="0">
                <a:solidFill>
                  <a:srgbClr val="FF0000"/>
                </a:solidFill>
                <a:latin typeface="Arial"/>
                <a:cs typeface="Arial"/>
              </a:rPr>
              <a:t>consent </a:t>
            </a:r>
            <a:r>
              <a:rPr lang="en-US" sz="4000" dirty="0">
                <a:latin typeface="Arial"/>
                <a:cs typeface="Arial"/>
              </a:rPr>
              <a:t>of the </a:t>
            </a:r>
            <a:r>
              <a:rPr lang="en-US" sz="4000" spc="-5" dirty="0">
                <a:latin typeface="Arial"/>
                <a:cs typeface="Arial"/>
              </a:rPr>
              <a:t>female </a:t>
            </a:r>
            <a:r>
              <a:rPr lang="en-US" sz="4000" dirty="0">
                <a:latin typeface="Arial"/>
                <a:cs typeface="Arial"/>
              </a:rPr>
              <a:t>patient and </a:t>
            </a:r>
            <a:r>
              <a:rPr lang="en-US" sz="4000" spc="-5" dirty="0">
                <a:latin typeface="Arial"/>
                <a:cs typeface="Arial"/>
              </a:rPr>
              <a:t>her </a:t>
            </a:r>
            <a:r>
              <a:rPr lang="en-US" sz="4000" dirty="0">
                <a:latin typeface="Arial"/>
                <a:cs typeface="Arial"/>
              </a:rPr>
              <a:t>spouse as </a:t>
            </a:r>
            <a:r>
              <a:rPr lang="en-US" sz="4000" spc="-10" dirty="0">
                <a:latin typeface="Arial"/>
                <a:cs typeface="Arial"/>
              </a:rPr>
              <a:t>well </a:t>
            </a:r>
            <a:r>
              <a:rPr lang="en-US" sz="4000" dirty="0">
                <a:latin typeface="Arial"/>
                <a:cs typeface="Arial"/>
              </a:rPr>
              <a:t>as the </a:t>
            </a:r>
            <a:r>
              <a:rPr lang="en-US" sz="4000" spc="-5" dirty="0">
                <a:latin typeface="Arial"/>
                <a:cs typeface="Arial"/>
              </a:rPr>
              <a:t>donor. </a:t>
            </a: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104</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652669" y="460650"/>
            <a:ext cx="10515600" cy="6165437"/>
          </a:xfrm>
        </p:spPr>
        <p:txBody>
          <a:bodyPr>
            <a:normAutofit/>
          </a:bodyPr>
          <a:lstStyle/>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r>
              <a:rPr lang="en-US" sz="4000" b="1" spc="-5" dirty="0">
                <a:latin typeface="Arial"/>
                <a:cs typeface="Arial"/>
              </a:rPr>
              <a:t>7.22</a:t>
            </a:r>
            <a:r>
              <a:rPr lang="en-US" sz="4000" spc="-5" dirty="0">
                <a:latin typeface="Arial"/>
                <a:cs typeface="Arial"/>
              </a:rPr>
              <a:t> </a:t>
            </a:r>
            <a:r>
              <a:rPr lang="en-US" sz="3600" spc="-5" dirty="0">
                <a:latin typeface="Arial"/>
                <a:cs typeface="Arial"/>
              </a:rPr>
              <a:t>Research: </a:t>
            </a:r>
            <a:r>
              <a:rPr lang="en-US" sz="3600" spc="-5" dirty="0">
                <a:solidFill>
                  <a:srgbClr val="FF0000"/>
                </a:solidFill>
                <a:latin typeface="Arial"/>
                <a:cs typeface="Arial"/>
              </a:rPr>
              <a:t>Clinical drug </a:t>
            </a:r>
            <a:r>
              <a:rPr lang="en-US" sz="3600" dirty="0">
                <a:solidFill>
                  <a:srgbClr val="FF0000"/>
                </a:solidFill>
                <a:latin typeface="Arial"/>
                <a:cs typeface="Arial"/>
              </a:rPr>
              <a:t>trials </a:t>
            </a:r>
            <a:r>
              <a:rPr lang="en-US" sz="3600" spc="-10" dirty="0">
                <a:solidFill>
                  <a:srgbClr val="FF0000"/>
                </a:solidFill>
                <a:latin typeface="Arial"/>
                <a:cs typeface="Arial"/>
              </a:rPr>
              <a:t>or </a:t>
            </a:r>
            <a:r>
              <a:rPr lang="en-US" sz="3600" spc="-5" dirty="0">
                <a:solidFill>
                  <a:srgbClr val="FF0000"/>
                </a:solidFill>
                <a:latin typeface="Arial"/>
                <a:cs typeface="Arial"/>
              </a:rPr>
              <a:t>other </a:t>
            </a:r>
            <a:r>
              <a:rPr lang="en-US" sz="3600" dirty="0">
                <a:solidFill>
                  <a:srgbClr val="FF0000"/>
                </a:solidFill>
                <a:latin typeface="Arial"/>
                <a:cs typeface="Arial"/>
              </a:rPr>
              <a:t>research involving patients or </a:t>
            </a:r>
            <a:r>
              <a:rPr lang="en-US" sz="3600" spc="-5" dirty="0">
                <a:solidFill>
                  <a:srgbClr val="FF0000"/>
                </a:solidFill>
                <a:latin typeface="Arial"/>
                <a:cs typeface="Arial"/>
              </a:rPr>
              <a:t>volunteers </a:t>
            </a:r>
            <a:r>
              <a:rPr lang="en-US" sz="3600" dirty="0">
                <a:solidFill>
                  <a:srgbClr val="FF0000"/>
                </a:solidFill>
                <a:latin typeface="Arial"/>
                <a:cs typeface="Arial"/>
              </a:rPr>
              <a:t>as </a:t>
            </a:r>
            <a:r>
              <a:rPr lang="en-US" sz="3600" spc="-10" dirty="0">
                <a:solidFill>
                  <a:srgbClr val="FF0000"/>
                </a:solidFill>
                <a:latin typeface="Arial"/>
                <a:cs typeface="Arial"/>
              </a:rPr>
              <a:t>per </a:t>
            </a:r>
            <a:r>
              <a:rPr lang="en-US" sz="3600" dirty="0">
                <a:solidFill>
                  <a:srgbClr val="FF0000"/>
                </a:solidFill>
                <a:latin typeface="Arial"/>
                <a:cs typeface="Arial"/>
              </a:rPr>
              <a:t>the  guidelines of </a:t>
            </a:r>
            <a:r>
              <a:rPr lang="en-US" sz="3600" spc="-5" dirty="0">
                <a:solidFill>
                  <a:srgbClr val="FF0000"/>
                </a:solidFill>
                <a:latin typeface="Arial"/>
                <a:cs typeface="Arial"/>
              </a:rPr>
              <a:t>ICMR </a:t>
            </a:r>
            <a:r>
              <a:rPr lang="en-US" sz="3600" dirty="0">
                <a:solidFill>
                  <a:srgbClr val="FF0000"/>
                </a:solidFill>
                <a:latin typeface="Arial"/>
                <a:cs typeface="Arial"/>
              </a:rPr>
              <a:t>can be </a:t>
            </a:r>
            <a:r>
              <a:rPr lang="en-US" sz="3600" spc="-5" dirty="0">
                <a:solidFill>
                  <a:srgbClr val="FF0000"/>
                </a:solidFill>
                <a:latin typeface="Arial"/>
                <a:cs typeface="Arial"/>
              </a:rPr>
              <a:t>undertaken, provided ethical considerations </a:t>
            </a:r>
            <a:r>
              <a:rPr lang="en-US" sz="3600" dirty="0">
                <a:solidFill>
                  <a:srgbClr val="FF0000"/>
                </a:solidFill>
                <a:latin typeface="Arial"/>
                <a:cs typeface="Arial"/>
              </a:rPr>
              <a:t>are </a:t>
            </a:r>
            <a:r>
              <a:rPr lang="en-US" sz="3600" spc="-5" dirty="0">
                <a:solidFill>
                  <a:srgbClr val="FF0000"/>
                </a:solidFill>
                <a:latin typeface="Arial"/>
                <a:cs typeface="Arial"/>
              </a:rPr>
              <a:t>borne </a:t>
            </a:r>
            <a:r>
              <a:rPr lang="en-US" sz="3600" spc="10" dirty="0">
                <a:solidFill>
                  <a:srgbClr val="FF0000"/>
                </a:solidFill>
                <a:latin typeface="Arial"/>
                <a:cs typeface="Arial"/>
              </a:rPr>
              <a:t>in </a:t>
            </a:r>
            <a:r>
              <a:rPr lang="en-US" sz="3600" spc="-5" dirty="0">
                <a:solidFill>
                  <a:srgbClr val="FF0000"/>
                </a:solidFill>
                <a:latin typeface="Arial"/>
                <a:cs typeface="Arial"/>
              </a:rPr>
              <a:t>mind.</a:t>
            </a:r>
          </a:p>
          <a:p>
            <a:pPr marL="0" marR="6350" lvl="1" indent="0" algn="just">
              <a:lnSpc>
                <a:spcPct val="96300"/>
              </a:lnSpc>
              <a:buNone/>
              <a:tabLst>
                <a:tab pos="396875" algn="l"/>
              </a:tabLst>
            </a:pPr>
            <a:r>
              <a:rPr lang="en-US" sz="3600" spc="-5" dirty="0">
                <a:latin typeface="Arial"/>
                <a:cs typeface="Arial"/>
              </a:rPr>
              <a:t>  </a:t>
            </a:r>
          </a:p>
          <a:p>
            <a:pPr marL="0" marR="6350" lvl="1" indent="0" algn="just">
              <a:lnSpc>
                <a:spcPct val="96300"/>
              </a:lnSpc>
              <a:buNone/>
              <a:tabLst>
                <a:tab pos="396875" algn="l"/>
              </a:tabLst>
            </a:pPr>
            <a:r>
              <a:rPr lang="en-US" sz="3600" dirty="0">
                <a:solidFill>
                  <a:srgbClr val="FF0000"/>
                </a:solidFill>
                <a:latin typeface="Arial"/>
                <a:cs typeface="Arial"/>
              </a:rPr>
              <a:t>V</a:t>
            </a:r>
            <a:r>
              <a:rPr lang="en-US" sz="3600" dirty="0">
                <a:solidFill>
                  <a:srgbClr val="FF0000"/>
                </a:solidFill>
                <a:effectLst>
                  <a:outerShdw blurRad="38100" dist="38100" dir="2700000" algn="tl">
                    <a:srgbClr val="000000">
                      <a:alpha val="43137"/>
                    </a:srgbClr>
                  </a:outerShdw>
                </a:effectLst>
                <a:latin typeface="Arial"/>
                <a:cs typeface="Arial"/>
              </a:rPr>
              <a:t>i</a:t>
            </a:r>
            <a:r>
              <a:rPr lang="en-US" sz="3600" dirty="0">
                <a:solidFill>
                  <a:srgbClr val="FF0000"/>
                </a:solidFill>
                <a:latin typeface="Arial"/>
                <a:cs typeface="Arial"/>
              </a:rPr>
              <a:t>olation of </a:t>
            </a:r>
            <a:r>
              <a:rPr lang="en-US" sz="3600" spc="-5" dirty="0">
                <a:solidFill>
                  <a:srgbClr val="FF0000"/>
                </a:solidFill>
                <a:latin typeface="Arial"/>
                <a:cs typeface="Arial"/>
              </a:rPr>
              <a:t>existing ICMR guidelines </a:t>
            </a:r>
            <a:r>
              <a:rPr lang="en-US" sz="3600" spc="10" dirty="0">
                <a:solidFill>
                  <a:srgbClr val="FF0000"/>
                </a:solidFill>
                <a:latin typeface="Arial"/>
                <a:cs typeface="Arial"/>
              </a:rPr>
              <a:t>in </a:t>
            </a:r>
            <a:r>
              <a:rPr lang="en-US" sz="3600" dirty="0">
                <a:solidFill>
                  <a:srgbClr val="FF0000"/>
                </a:solidFill>
                <a:latin typeface="Arial"/>
                <a:cs typeface="Arial"/>
              </a:rPr>
              <a:t>this regard </a:t>
            </a:r>
            <a:r>
              <a:rPr lang="en-US" sz="3600" spc="-5" dirty="0">
                <a:solidFill>
                  <a:srgbClr val="FF0000"/>
                </a:solidFill>
                <a:latin typeface="Arial"/>
                <a:cs typeface="Arial"/>
              </a:rPr>
              <a:t>shall constitute misconduct. </a:t>
            </a:r>
          </a:p>
          <a:p>
            <a:pPr marL="0" marR="6350" lvl="1" indent="0" algn="just">
              <a:lnSpc>
                <a:spcPct val="96300"/>
              </a:lnSpc>
              <a:buNone/>
              <a:tabLst>
                <a:tab pos="396875" algn="l"/>
              </a:tabLst>
            </a:pPr>
            <a:endParaRPr lang="en-US"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105</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A6F4-9157-49C7-BF04-782F3E3D2848}"/>
              </a:ext>
            </a:extLst>
          </p:cNvPr>
          <p:cNvSpPr>
            <a:spLocks noGrp="1"/>
          </p:cNvSpPr>
          <p:nvPr>
            <p:ph type="title"/>
          </p:nvPr>
        </p:nvSpPr>
        <p:spPr>
          <a:xfrm>
            <a:off x="3339548" y="0"/>
            <a:ext cx="4227443" cy="681038"/>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8</a:t>
            </a:r>
            <a:endParaRPr lang="en-IN" u="sng" dirty="0"/>
          </a:p>
        </p:txBody>
      </p:sp>
      <p:sp>
        <p:nvSpPr>
          <p:cNvPr id="3" name="Content Placeholder 2">
            <a:extLst>
              <a:ext uri="{FF2B5EF4-FFF2-40B4-BE49-F238E27FC236}">
                <a16:creationId xmlns:a16="http://schemas.microsoft.com/office/drawing/2014/main" id="{82113FCA-8561-4284-A18C-BCEE906DA55E}"/>
              </a:ext>
            </a:extLst>
          </p:cNvPr>
          <p:cNvSpPr>
            <a:spLocks noGrp="1"/>
          </p:cNvSpPr>
          <p:nvPr>
            <p:ph idx="1"/>
          </p:nvPr>
        </p:nvSpPr>
        <p:spPr>
          <a:xfrm>
            <a:off x="546409" y="864861"/>
            <a:ext cx="13069230" cy="5101599"/>
          </a:xfrm>
        </p:spPr>
        <p:txBody>
          <a:bodyPr>
            <a:normAutofit fontScale="25000" lnSpcReduction="20000"/>
          </a:bodyPr>
          <a:lstStyle/>
          <a:p>
            <a:pPr marL="527050" marR="3226435" indent="-514350" algn="just">
              <a:lnSpc>
                <a:spcPts val="2760"/>
              </a:lnSpc>
              <a:spcBef>
                <a:spcPts val="290"/>
              </a:spcBef>
              <a:buAutoNum type="arabicPlain" startAt="8"/>
            </a:pPr>
            <a:r>
              <a:rPr lang="en-IN" sz="11200" b="1" u="sng" spc="-5" dirty="0">
                <a:uFill>
                  <a:solidFill>
                    <a:srgbClr val="000000"/>
                  </a:solidFill>
                </a:uFill>
                <a:latin typeface="Arial"/>
                <a:cs typeface="Arial"/>
              </a:rPr>
              <a:t>PUNISHMENT </a:t>
            </a:r>
            <a:r>
              <a:rPr lang="en-IN" sz="11200" b="1" u="sng" spc="-10" dirty="0">
                <a:uFill>
                  <a:solidFill>
                    <a:srgbClr val="000000"/>
                  </a:solidFill>
                </a:uFill>
                <a:latin typeface="Arial"/>
                <a:cs typeface="Arial"/>
              </a:rPr>
              <a:t>AND </a:t>
            </a:r>
            <a:r>
              <a:rPr lang="en-IN" sz="11200" b="1" u="sng" spc="-5" dirty="0">
                <a:uFill>
                  <a:solidFill>
                    <a:srgbClr val="000000"/>
                  </a:solidFill>
                </a:uFill>
                <a:latin typeface="Arial"/>
                <a:cs typeface="Arial"/>
              </a:rPr>
              <a:t>DISCIPLINARY ACTION</a:t>
            </a:r>
          </a:p>
          <a:p>
            <a:pPr marL="527050" marR="3226435" indent="-514350">
              <a:lnSpc>
                <a:spcPts val="2760"/>
              </a:lnSpc>
              <a:spcBef>
                <a:spcPts val="290"/>
              </a:spcBef>
              <a:buAutoNum type="arabicPlain" startAt="8"/>
            </a:pPr>
            <a:endParaRPr lang="en-IN" b="1" u="heavy" spc="-5" dirty="0">
              <a:uFill>
                <a:solidFill>
                  <a:srgbClr val="000000"/>
                </a:solidFill>
              </a:uFill>
              <a:latin typeface="Arial"/>
              <a:cs typeface="Arial"/>
            </a:endParaRPr>
          </a:p>
          <a:p>
            <a:pPr marL="12700" marR="3226435" indent="0" algn="just">
              <a:lnSpc>
                <a:spcPts val="2760"/>
              </a:lnSpc>
              <a:spcBef>
                <a:spcPts val="290"/>
              </a:spcBef>
              <a:buNone/>
            </a:pPr>
            <a:r>
              <a:rPr lang="en-US" sz="14400" b="1" dirty="0">
                <a:latin typeface="Arial"/>
                <a:cs typeface="Arial"/>
              </a:rPr>
              <a:t>8.1 </a:t>
            </a:r>
            <a:r>
              <a:rPr lang="en-US" sz="14400" dirty="0">
                <a:latin typeface="Arial"/>
                <a:cs typeface="Arial"/>
              </a:rPr>
              <a:t> </a:t>
            </a:r>
            <a:r>
              <a:rPr lang="en-US" sz="11200" dirty="0">
                <a:latin typeface="Arial"/>
                <a:cs typeface="Arial"/>
              </a:rPr>
              <a:t>It </a:t>
            </a:r>
            <a:r>
              <a:rPr lang="en-US" sz="11200" spc="-15" dirty="0">
                <a:latin typeface="Arial"/>
                <a:cs typeface="Arial"/>
              </a:rPr>
              <a:t>must </a:t>
            </a:r>
            <a:r>
              <a:rPr lang="en-US" sz="11200" dirty="0">
                <a:latin typeface="Arial"/>
                <a:cs typeface="Arial"/>
              </a:rPr>
              <a:t>be clearly </a:t>
            </a:r>
            <a:r>
              <a:rPr lang="en-US" sz="11200" spc="-5" dirty="0">
                <a:latin typeface="Arial"/>
                <a:cs typeface="Arial"/>
              </a:rPr>
              <a:t>understood </a:t>
            </a:r>
            <a:r>
              <a:rPr lang="en-US" sz="11200" dirty="0">
                <a:latin typeface="Arial"/>
                <a:cs typeface="Arial"/>
              </a:rPr>
              <a:t>that the instances of </a:t>
            </a:r>
            <a:r>
              <a:rPr lang="en-US" sz="11200" spc="-5" dirty="0">
                <a:latin typeface="Arial"/>
                <a:cs typeface="Arial"/>
              </a:rPr>
              <a:t>offences </a:t>
            </a:r>
            <a:r>
              <a:rPr lang="en-US" sz="11200" spc="-10" dirty="0">
                <a:latin typeface="Arial"/>
                <a:cs typeface="Arial"/>
              </a:rPr>
              <a:t>and of </a:t>
            </a:r>
            <a:r>
              <a:rPr lang="en-US" sz="11200" spc="-5" dirty="0">
                <a:latin typeface="Arial"/>
                <a:cs typeface="Arial"/>
              </a:rPr>
              <a:t>Professional misconduct  which </a:t>
            </a:r>
            <a:r>
              <a:rPr lang="en-US" sz="11200" dirty="0">
                <a:latin typeface="Arial"/>
                <a:cs typeface="Arial"/>
              </a:rPr>
              <a:t>are given above do not </a:t>
            </a:r>
            <a:r>
              <a:rPr lang="en-US" sz="11200" spc="-5" dirty="0">
                <a:latin typeface="Arial"/>
                <a:cs typeface="Arial"/>
              </a:rPr>
              <a:t>constitute </a:t>
            </a:r>
            <a:r>
              <a:rPr lang="en-US" sz="11200" dirty="0">
                <a:latin typeface="Arial"/>
                <a:cs typeface="Arial"/>
              </a:rPr>
              <a:t>and are </a:t>
            </a:r>
            <a:r>
              <a:rPr lang="en-US" sz="11200" spc="-10" dirty="0">
                <a:latin typeface="Arial"/>
                <a:cs typeface="Arial"/>
              </a:rPr>
              <a:t>not </a:t>
            </a:r>
            <a:r>
              <a:rPr lang="en-US" sz="11200" dirty="0">
                <a:latin typeface="Arial"/>
                <a:cs typeface="Arial"/>
              </a:rPr>
              <a:t>intended to </a:t>
            </a:r>
            <a:r>
              <a:rPr lang="en-US" sz="11200" spc="-5" dirty="0">
                <a:latin typeface="Arial"/>
                <a:cs typeface="Arial"/>
              </a:rPr>
              <a:t>constitute </a:t>
            </a:r>
            <a:r>
              <a:rPr lang="en-US" sz="11200" dirty="0">
                <a:latin typeface="Arial"/>
                <a:cs typeface="Arial"/>
              </a:rPr>
              <a:t>a </a:t>
            </a:r>
            <a:r>
              <a:rPr lang="en-US" sz="11200" spc="-5" dirty="0">
                <a:latin typeface="Arial"/>
                <a:cs typeface="Arial"/>
              </a:rPr>
              <a:t>complete </a:t>
            </a:r>
            <a:r>
              <a:rPr lang="en-US" sz="11200" dirty="0">
                <a:latin typeface="Arial"/>
                <a:cs typeface="Arial"/>
              </a:rPr>
              <a:t>list of the  </a:t>
            </a:r>
            <a:r>
              <a:rPr lang="en-US" sz="11200" spc="-5" dirty="0">
                <a:latin typeface="Arial"/>
                <a:cs typeface="Arial"/>
              </a:rPr>
              <a:t>infamous </a:t>
            </a:r>
            <a:r>
              <a:rPr lang="en-US" sz="11200" dirty="0">
                <a:latin typeface="Arial"/>
                <a:cs typeface="Arial"/>
              </a:rPr>
              <a:t>acts </a:t>
            </a:r>
            <a:r>
              <a:rPr lang="en-US" sz="11200" spc="-5" dirty="0">
                <a:latin typeface="Arial"/>
                <a:cs typeface="Arial"/>
              </a:rPr>
              <a:t>which calls </a:t>
            </a:r>
            <a:r>
              <a:rPr lang="en-US" sz="11200" dirty="0">
                <a:latin typeface="Arial"/>
                <a:cs typeface="Arial"/>
              </a:rPr>
              <a:t>for disciplinary </a:t>
            </a:r>
            <a:r>
              <a:rPr lang="en-US" sz="11200" spc="-5" dirty="0">
                <a:latin typeface="Arial"/>
                <a:cs typeface="Arial"/>
              </a:rPr>
              <a:t>action, </a:t>
            </a:r>
            <a:r>
              <a:rPr lang="en-US" sz="11200" dirty="0">
                <a:latin typeface="Arial"/>
                <a:cs typeface="Arial"/>
              </a:rPr>
              <a:t>and that by issuing this </a:t>
            </a:r>
            <a:r>
              <a:rPr lang="en-US" sz="11200" spc="-5" dirty="0">
                <a:latin typeface="Arial"/>
                <a:cs typeface="Arial"/>
              </a:rPr>
              <a:t>notice </a:t>
            </a:r>
            <a:r>
              <a:rPr lang="en-US" sz="11200" dirty="0">
                <a:latin typeface="Arial"/>
                <a:cs typeface="Arial"/>
              </a:rPr>
              <a:t>the </a:t>
            </a:r>
            <a:r>
              <a:rPr lang="en-US" sz="11200" spc="-5" dirty="0">
                <a:latin typeface="Arial"/>
                <a:cs typeface="Arial"/>
              </a:rPr>
              <a:t>Medical  </a:t>
            </a:r>
            <a:r>
              <a:rPr lang="en-US" sz="11200" dirty="0">
                <a:latin typeface="Arial"/>
                <a:cs typeface="Arial"/>
              </a:rPr>
              <a:t>Council of </a:t>
            </a:r>
            <a:r>
              <a:rPr lang="en-US" sz="11200" spc="-5" dirty="0">
                <a:latin typeface="Arial"/>
                <a:cs typeface="Arial"/>
              </a:rPr>
              <a:t>India </a:t>
            </a:r>
            <a:r>
              <a:rPr lang="en-US" sz="11200" spc="-10" dirty="0">
                <a:latin typeface="Arial"/>
                <a:cs typeface="Arial"/>
              </a:rPr>
              <a:t>and </a:t>
            </a:r>
            <a:r>
              <a:rPr lang="en-US" sz="11200" dirty="0">
                <a:latin typeface="Arial"/>
                <a:cs typeface="Arial"/>
              </a:rPr>
              <a:t>or </a:t>
            </a:r>
            <a:r>
              <a:rPr lang="en-US" sz="11200" spc="-5" dirty="0">
                <a:latin typeface="Arial"/>
                <a:cs typeface="Arial"/>
              </a:rPr>
              <a:t>State </a:t>
            </a:r>
            <a:r>
              <a:rPr lang="en-US" sz="11200" spc="-10" dirty="0">
                <a:latin typeface="Arial"/>
                <a:cs typeface="Arial"/>
              </a:rPr>
              <a:t>Medical </a:t>
            </a:r>
            <a:r>
              <a:rPr lang="en-US" sz="11200" spc="-5" dirty="0">
                <a:latin typeface="Arial"/>
                <a:cs typeface="Arial"/>
              </a:rPr>
              <a:t>Councils are </a:t>
            </a:r>
            <a:r>
              <a:rPr lang="en-US" sz="11200" spc="10" dirty="0">
                <a:latin typeface="Arial"/>
                <a:cs typeface="Arial"/>
              </a:rPr>
              <a:t>in </a:t>
            </a:r>
            <a:r>
              <a:rPr lang="en-US" sz="11200" dirty="0">
                <a:latin typeface="Arial"/>
                <a:cs typeface="Arial"/>
              </a:rPr>
              <a:t>no </a:t>
            </a:r>
            <a:r>
              <a:rPr lang="en-US" sz="11200" spc="-10" dirty="0">
                <a:latin typeface="Arial"/>
                <a:cs typeface="Arial"/>
              </a:rPr>
              <a:t>way </a:t>
            </a:r>
            <a:r>
              <a:rPr lang="en-US" sz="11200" spc="-5" dirty="0">
                <a:latin typeface="Arial"/>
                <a:cs typeface="Arial"/>
              </a:rPr>
              <a:t>precluded from </a:t>
            </a:r>
            <a:r>
              <a:rPr lang="en-US" sz="11200" dirty="0">
                <a:latin typeface="Arial"/>
                <a:cs typeface="Arial"/>
              </a:rPr>
              <a:t>considering and  dealing </a:t>
            </a:r>
            <a:r>
              <a:rPr lang="en-US" sz="11200" spc="-5" dirty="0">
                <a:latin typeface="Arial"/>
                <a:cs typeface="Arial"/>
              </a:rPr>
              <a:t>with </a:t>
            </a:r>
            <a:r>
              <a:rPr lang="en-US" sz="11200" dirty="0">
                <a:latin typeface="Arial"/>
                <a:cs typeface="Arial"/>
              </a:rPr>
              <a:t>any </a:t>
            </a:r>
            <a:r>
              <a:rPr lang="en-US" sz="11200" spc="-5" dirty="0">
                <a:latin typeface="Arial"/>
                <a:cs typeface="Arial"/>
              </a:rPr>
              <a:t>other form </a:t>
            </a:r>
            <a:r>
              <a:rPr lang="en-US" sz="11200" dirty="0">
                <a:latin typeface="Arial"/>
                <a:cs typeface="Arial"/>
              </a:rPr>
              <a:t>of </a:t>
            </a:r>
            <a:r>
              <a:rPr lang="en-US" sz="11200" spc="-5" dirty="0">
                <a:latin typeface="Arial"/>
                <a:cs typeface="Arial"/>
              </a:rPr>
              <a:t>professional misconduct </a:t>
            </a:r>
            <a:r>
              <a:rPr lang="en-US" sz="11200" dirty="0">
                <a:latin typeface="Arial"/>
                <a:cs typeface="Arial"/>
              </a:rPr>
              <a:t>on </a:t>
            </a:r>
            <a:r>
              <a:rPr lang="en-US" sz="11200" spc="-10" dirty="0">
                <a:latin typeface="Arial"/>
                <a:cs typeface="Arial"/>
              </a:rPr>
              <a:t>the </a:t>
            </a:r>
            <a:r>
              <a:rPr lang="en-US" sz="11200" spc="-5" dirty="0">
                <a:latin typeface="Arial"/>
                <a:cs typeface="Arial"/>
              </a:rPr>
              <a:t>part </a:t>
            </a:r>
            <a:r>
              <a:rPr lang="en-US" sz="11200" dirty="0">
                <a:latin typeface="Arial"/>
                <a:cs typeface="Arial"/>
              </a:rPr>
              <a:t>of a </a:t>
            </a:r>
            <a:r>
              <a:rPr lang="en-US" sz="11200" spc="-5" dirty="0">
                <a:latin typeface="Arial"/>
                <a:cs typeface="Arial"/>
              </a:rPr>
              <a:t>registered practitioner.  </a:t>
            </a:r>
            <a:endParaRPr lang="en-IN" sz="11200" dirty="0"/>
          </a:p>
        </p:txBody>
      </p:sp>
      <p:sp>
        <p:nvSpPr>
          <p:cNvPr id="4" name="Date Placeholder 3"/>
          <p:cNvSpPr>
            <a:spLocks noGrp="1"/>
          </p:cNvSpPr>
          <p:nvPr>
            <p:ph type="dt" sz="half" idx="10"/>
          </p:nvPr>
        </p:nvSpPr>
        <p:spPr/>
        <p:txBody>
          <a:bodyPr/>
          <a:lstStyle/>
          <a:p>
            <a:fld id="{B45A517D-0B94-4727-AD28-7614388C3546}"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106</a:t>
            </a:fld>
            <a:endParaRPr lang="en-IN" dirty="0"/>
          </a:p>
        </p:txBody>
      </p:sp>
    </p:spTree>
    <p:extLst>
      <p:ext uri="{BB962C8B-B14F-4D97-AF65-F5344CB8AC3E}">
        <p14:creationId xmlns:p14="http://schemas.microsoft.com/office/powerpoint/2010/main" val="2103151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92765"/>
            <a:ext cx="10515600" cy="6586331"/>
          </a:xfrm>
        </p:spPr>
        <p:txBody>
          <a:bodyPr>
            <a:normAutofit/>
          </a:bodyPr>
          <a:lstStyle/>
          <a:p>
            <a:pPr marL="0" indent="0" algn="just">
              <a:buNone/>
            </a:pPr>
            <a:r>
              <a:rPr lang="en-US" sz="4000" b="1" dirty="0">
                <a:latin typeface="Arial"/>
                <a:cs typeface="Arial"/>
              </a:rPr>
              <a:t>8.2</a:t>
            </a:r>
            <a:r>
              <a:rPr lang="en-US" sz="4000" dirty="0">
                <a:latin typeface="Arial"/>
                <a:cs typeface="Arial"/>
              </a:rPr>
              <a:t> </a:t>
            </a:r>
            <a:r>
              <a:rPr lang="en-US" sz="3200" dirty="0">
                <a:latin typeface="Arial"/>
                <a:cs typeface="Arial"/>
              </a:rPr>
              <a:t>It </a:t>
            </a:r>
            <a:r>
              <a:rPr lang="en-US" sz="3200" spc="10" dirty="0">
                <a:latin typeface="Arial"/>
                <a:cs typeface="Arial"/>
              </a:rPr>
              <a:t>is </a:t>
            </a:r>
            <a:r>
              <a:rPr lang="en-US" sz="3200" spc="-15" dirty="0">
                <a:latin typeface="Arial"/>
                <a:cs typeface="Arial"/>
              </a:rPr>
              <a:t>made </a:t>
            </a:r>
            <a:r>
              <a:rPr lang="en-US" sz="3200" dirty="0">
                <a:latin typeface="Arial"/>
                <a:cs typeface="Arial"/>
              </a:rPr>
              <a:t>clear </a:t>
            </a:r>
            <a:r>
              <a:rPr lang="en-US" sz="3200" spc="-10" dirty="0">
                <a:latin typeface="Arial"/>
                <a:cs typeface="Arial"/>
              </a:rPr>
              <a:t>that </a:t>
            </a:r>
            <a:r>
              <a:rPr lang="en-US" sz="3200" dirty="0">
                <a:latin typeface="Arial"/>
                <a:cs typeface="Arial"/>
              </a:rPr>
              <a:t>any </a:t>
            </a:r>
            <a:r>
              <a:rPr lang="en-US" sz="3200" spc="-5" dirty="0">
                <a:latin typeface="Arial"/>
                <a:cs typeface="Arial"/>
              </a:rPr>
              <a:t>complaint with </a:t>
            </a:r>
            <a:r>
              <a:rPr lang="en-US" sz="3200" dirty="0">
                <a:latin typeface="Arial"/>
                <a:cs typeface="Arial"/>
              </a:rPr>
              <a:t>regard to </a:t>
            </a:r>
            <a:r>
              <a:rPr lang="en-US" sz="3200" spc="-5" dirty="0">
                <a:latin typeface="Arial"/>
                <a:cs typeface="Arial"/>
              </a:rPr>
              <a:t>professional misconduct </a:t>
            </a:r>
            <a:r>
              <a:rPr lang="en-US" sz="3200" dirty="0">
                <a:latin typeface="Arial"/>
                <a:cs typeface="Arial"/>
              </a:rPr>
              <a:t>can be </a:t>
            </a:r>
            <a:r>
              <a:rPr lang="en-US" sz="3200" spc="-5" dirty="0">
                <a:latin typeface="Arial"/>
                <a:cs typeface="Arial"/>
              </a:rPr>
              <a:t>brought  </a:t>
            </a:r>
            <a:r>
              <a:rPr lang="en-US" sz="3200" dirty="0">
                <a:latin typeface="Arial"/>
                <a:cs typeface="Arial"/>
              </a:rPr>
              <a:t>before </a:t>
            </a:r>
            <a:r>
              <a:rPr lang="en-US" sz="3200" spc="-10" dirty="0">
                <a:latin typeface="Arial"/>
                <a:cs typeface="Arial"/>
              </a:rPr>
              <a:t>the </a:t>
            </a:r>
            <a:r>
              <a:rPr lang="en-US" sz="3200" dirty="0">
                <a:latin typeface="Arial"/>
                <a:cs typeface="Arial"/>
              </a:rPr>
              <a:t>appropriate </a:t>
            </a:r>
            <a:r>
              <a:rPr lang="en-US" sz="3200" spc="-10" dirty="0">
                <a:latin typeface="Arial"/>
                <a:cs typeface="Arial"/>
              </a:rPr>
              <a:t>Medical </a:t>
            </a:r>
            <a:r>
              <a:rPr lang="en-US" sz="3200" spc="-5" dirty="0">
                <a:latin typeface="Arial"/>
                <a:cs typeface="Arial"/>
              </a:rPr>
              <a:t>Council </a:t>
            </a:r>
            <a:r>
              <a:rPr lang="en-US" sz="3200" dirty="0">
                <a:latin typeface="Arial"/>
                <a:cs typeface="Arial"/>
              </a:rPr>
              <a:t>for </a:t>
            </a:r>
            <a:r>
              <a:rPr lang="en-US" sz="3200" spc="-5" dirty="0">
                <a:latin typeface="Arial"/>
                <a:cs typeface="Arial"/>
              </a:rPr>
              <a:t>Disciplinary </a:t>
            </a:r>
            <a:r>
              <a:rPr lang="en-US" sz="3200" dirty="0">
                <a:latin typeface="Arial"/>
                <a:cs typeface="Arial"/>
              </a:rPr>
              <a:t>action. </a:t>
            </a:r>
          </a:p>
          <a:p>
            <a:pPr marL="0" indent="0" algn="just">
              <a:buNone/>
            </a:pPr>
            <a:endParaRPr lang="en-US" sz="3200" dirty="0">
              <a:latin typeface="Arial"/>
              <a:cs typeface="Arial"/>
            </a:endParaRPr>
          </a:p>
          <a:p>
            <a:pPr marL="0" indent="0" algn="just">
              <a:buNone/>
            </a:pPr>
            <a:r>
              <a:rPr lang="en-US" sz="3200" dirty="0">
                <a:latin typeface="Arial"/>
                <a:cs typeface="Arial"/>
              </a:rPr>
              <a:t>Upon receipt of any </a:t>
            </a:r>
            <a:r>
              <a:rPr lang="en-US" sz="3200" spc="-5" dirty="0">
                <a:latin typeface="Arial"/>
                <a:cs typeface="Arial"/>
              </a:rPr>
              <a:t>complaint </a:t>
            </a:r>
            <a:r>
              <a:rPr lang="en-US" sz="3200" dirty="0">
                <a:latin typeface="Arial"/>
                <a:cs typeface="Arial"/>
              </a:rPr>
              <a:t>of  </a:t>
            </a:r>
            <a:r>
              <a:rPr lang="en-US" sz="3200" spc="-5" dirty="0">
                <a:latin typeface="Arial"/>
                <a:cs typeface="Arial"/>
              </a:rPr>
              <a:t>professional misconduct, </a:t>
            </a:r>
            <a:r>
              <a:rPr lang="en-US" sz="3200" dirty="0">
                <a:latin typeface="Arial"/>
                <a:cs typeface="Arial"/>
              </a:rPr>
              <a:t>the </a:t>
            </a:r>
            <a:r>
              <a:rPr lang="en-US" sz="3200" spc="-5" dirty="0">
                <a:latin typeface="Arial"/>
                <a:cs typeface="Arial"/>
              </a:rPr>
              <a:t>appropriate Medical </a:t>
            </a:r>
            <a:r>
              <a:rPr lang="en-US" sz="3200" spc="-10" dirty="0">
                <a:latin typeface="Arial"/>
                <a:cs typeface="Arial"/>
              </a:rPr>
              <a:t>Council </a:t>
            </a:r>
            <a:r>
              <a:rPr lang="en-US" sz="3200" dirty="0">
                <a:latin typeface="Arial"/>
                <a:cs typeface="Arial"/>
              </a:rPr>
              <a:t>would </a:t>
            </a:r>
            <a:r>
              <a:rPr lang="en-US" sz="3200" spc="-5" dirty="0">
                <a:latin typeface="Arial"/>
                <a:cs typeface="Arial"/>
              </a:rPr>
              <a:t>hold </a:t>
            </a:r>
            <a:r>
              <a:rPr lang="en-US" sz="3200" dirty="0">
                <a:latin typeface="Arial"/>
                <a:cs typeface="Arial"/>
              </a:rPr>
              <a:t>an </a:t>
            </a:r>
            <a:r>
              <a:rPr lang="en-US" sz="3200" spc="-5" dirty="0">
                <a:latin typeface="Arial"/>
                <a:cs typeface="Arial"/>
              </a:rPr>
              <a:t>enquiry </a:t>
            </a:r>
            <a:r>
              <a:rPr lang="en-US" sz="3200" dirty="0">
                <a:latin typeface="Arial"/>
                <a:cs typeface="Arial"/>
              </a:rPr>
              <a:t>and </a:t>
            </a:r>
            <a:r>
              <a:rPr lang="en-US" sz="3200" spc="5" dirty="0">
                <a:latin typeface="Arial"/>
                <a:cs typeface="Arial"/>
              </a:rPr>
              <a:t>give  </a:t>
            </a:r>
            <a:r>
              <a:rPr lang="en-US" sz="3200" dirty="0">
                <a:latin typeface="Arial"/>
                <a:cs typeface="Arial"/>
              </a:rPr>
              <a:t>opportunity to </a:t>
            </a:r>
            <a:r>
              <a:rPr lang="en-US" sz="3200" spc="-10" dirty="0">
                <a:latin typeface="Arial"/>
                <a:cs typeface="Arial"/>
              </a:rPr>
              <a:t>the </a:t>
            </a:r>
            <a:r>
              <a:rPr lang="en-US" sz="3200" spc="-5" dirty="0">
                <a:latin typeface="Arial"/>
                <a:cs typeface="Arial"/>
              </a:rPr>
              <a:t>registered medical practitioner </a:t>
            </a:r>
            <a:r>
              <a:rPr lang="en-US" sz="3200" dirty="0">
                <a:latin typeface="Arial"/>
                <a:cs typeface="Arial"/>
              </a:rPr>
              <a:t>to be </a:t>
            </a:r>
            <a:r>
              <a:rPr lang="en-US" sz="3200" spc="-5" dirty="0">
                <a:latin typeface="Arial"/>
                <a:cs typeface="Arial"/>
              </a:rPr>
              <a:t>heard </a:t>
            </a:r>
            <a:r>
              <a:rPr lang="en-US" sz="3200" spc="10" dirty="0">
                <a:latin typeface="Arial"/>
                <a:cs typeface="Arial"/>
              </a:rPr>
              <a:t>in </a:t>
            </a:r>
            <a:r>
              <a:rPr lang="en-US" sz="3200" spc="-5" dirty="0">
                <a:latin typeface="Arial"/>
                <a:cs typeface="Arial"/>
              </a:rPr>
              <a:t>person </a:t>
            </a:r>
            <a:r>
              <a:rPr lang="en-US" sz="3200" dirty="0">
                <a:latin typeface="Arial"/>
                <a:cs typeface="Arial"/>
              </a:rPr>
              <a:t>or by </a:t>
            </a:r>
            <a:r>
              <a:rPr lang="en-US" sz="3200" spc="-5" dirty="0">
                <a:latin typeface="Arial"/>
                <a:cs typeface="Arial"/>
              </a:rPr>
              <a:t>pleader. </a:t>
            </a: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107</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1015"/>
            <a:ext cx="10515600" cy="5585948"/>
          </a:xfrm>
        </p:spPr>
        <p:txBody>
          <a:bodyPr>
            <a:normAutofit fontScale="92500"/>
          </a:bodyPr>
          <a:lstStyle/>
          <a:p>
            <a:pPr marL="0" indent="0" algn="just">
              <a:buNone/>
            </a:pPr>
            <a:r>
              <a:rPr lang="en-US" sz="3600" spc="-15" dirty="0">
                <a:latin typeface="Arial"/>
                <a:cs typeface="Arial"/>
              </a:rPr>
              <a:t>If </a:t>
            </a:r>
            <a:r>
              <a:rPr lang="en-US" sz="3600" dirty="0">
                <a:latin typeface="Arial"/>
                <a:cs typeface="Arial"/>
              </a:rPr>
              <a:t>the  </a:t>
            </a:r>
            <a:r>
              <a:rPr lang="en-US" sz="3600" spc="-5" dirty="0">
                <a:latin typeface="Arial"/>
                <a:cs typeface="Arial"/>
              </a:rPr>
              <a:t>medical practitioner </a:t>
            </a:r>
            <a:r>
              <a:rPr lang="en-US" sz="3600" spc="10" dirty="0">
                <a:latin typeface="Arial"/>
                <a:cs typeface="Arial"/>
              </a:rPr>
              <a:t>is </a:t>
            </a:r>
            <a:r>
              <a:rPr lang="en-US" sz="3600" spc="-5" dirty="0">
                <a:latin typeface="Arial"/>
                <a:cs typeface="Arial"/>
              </a:rPr>
              <a:t>found </a:t>
            </a:r>
            <a:r>
              <a:rPr lang="en-US" sz="3600" dirty="0">
                <a:latin typeface="Arial"/>
                <a:cs typeface="Arial"/>
              </a:rPr>
              <a:t>to be </a:t>
            </a:r>
            <a:r>
              <a:rPr lang="en-US" sz="3600" spc="-5" dirty="0">
                <a:latin typeface="Arial"/>
                <a:cs typeface="Arial"/>
              </a:rPr>
              <a:t>guilty </a:t>
            </a:r>
            <a:r>
              <a:rPr lang="en-US" sz="3600" spc="-10" dirty="0">
                <a:latin typeface="Arial"/>
                <a:cs typeface="Arial"/>
              </a:rPr>
              <a:t>of </a:t>
            </a:r>
            <a:r>
              <a:rPr lang="en-US" sz="3600" spc="-5" dirty="0">
                <a:latin typeface="Arial"/>
                <a:cs typeface="Arial"/>
              </a:rPr>
              <a:t>committing professional misconduct, </a:t>
            </a:r>
            <a:r>
              <a:rPr lang="en-US" sz="3600" spc="-10" dirty="0">
                <a:latin typeface="Arial"/>
                <a:cs typeface="Arial"/>
              </a:rPr>
              <a:t>the </a:t>
            </a:r>
            <a:r>
              <a:rPr lang="en-US" sz="3600" spc="-5" dirty="0">
                <a:latin typeface="Arial"/>
                <a:cs typeface="Arial"/>
              </a:rPr>
              <a:t>appropriate  Medical Council </a:t>
            </a:r>
            <a:r>
              <a:rPr lang="en-US" sz="3600" spc="-15" dirty="0">
                <a:latin typeface="Arial"/>
                <a:cs typeface="Arial"/>
              </a:rPr>
              <a:t>may </a:t>
            </a:r>
            <a:r>
              <a:rPr lang="en-US" sz="3600" spc="-5" dirty="0">
                <a:latin typeface="Arial"/>
                <a:cs typeface="Arial"/>
              </a:rPr>
              <a:t>award </a:t>
            </a:r>
            <a:r>
              <a:rPr lang="en-US" sz="3600" dirty="0">
                <a:latin typeface="Arial"/>
                <a:cs typeface="Arial"/>
              </a:rPr>
              <a:t>such </a:t>
            </a:r>
            <a:r>
              <a:rPr lang="en-US" sz="3600" spc="-5" dirty="0">
                <a:latin typeface="Arial"/>
                <a:cs typeface="Arial"/>
              </a:rPr>
              <a:t>punishment </a:t>
            </a:r>
            <a:r>
              <a:rPr lang="en-US" sz="3600" dirty="0">
                <a:latin typeface="Arial"/>
                <a:cs typeface="Arial"/>
              </a:rPr>
              <a:t>as </a:t>
            </a:r>
            <a:r>
              <a:rPr lang="en-US" sz="3600" spc="-5" dirty="0">
                <a:latin typeface="Arial"/>
                <a:cs typeface="Arial"/>
              </a:rPr>
              <a:t>deemed </a:t>
            </a:r>
            <a:r>
              <a:rPr lang="en-US" sz="3600" dirty="0">
                <a:latin typeface="Arial"/>
                <a:cs typeface="Arial"/>
              </a:rPr>
              <a:t>necessary </a:t>
            </a:r>
            <a:r>
              <a:rPr lang="en-US" sz="3600" spc="-10" dirty="0">
                <a:latin typeface="Arial"/>
                <a:cs typeface="Arial"/>
              </a:rPr>
              <a:t>or </a:t>
            </a:r>
            <a:r>
              <a:rPr lang="en-US" sz="3600" spc="-15" dirty="0">
                <a:latin typeface="Arial"/>
                <a:cs typeface="Arial"/>
              </a:rPr>
              <a:t>may </a:t>
            </a:r>
            <a:r>
              <a:rPr lang="en-US" sz="3600" spc="5" dirty="0">
                <a:latin typeface="Arial"/>
                <a:cs typeface="Arial"/>
              </a:rPr>
              <a:t>direct </a:t>
            </a:r>
            <a:r>
              <a:rPr lang="en-US" sz="3600" dirty="0">
                <a:latin typeface="Arial"/>
                <a:cs typeface="Arial"/>
              </a:rPr>
              <a:t>the </a:t>
            </a:r>
            <a:r>
              <a:rPr lang="en-US" sz="3600" spc="-5" dirty="0">
                <a:latin typeface="Arial"/>
                <a:cs typeface="Arial"/>
              </a:rPr>
              <a:t>removal  </a:t>
            </a:r>
            <a:r>
              <a:rPr lang="en-US" sz="3600" dirty="0">
                <a:latin typeface="Arial"/>
                <a:cs typeface="Arial"/>
              </a:rPr>
              <a:t>altogether or for a </a:t>
            </a:r>
            <a:r>
              <a:rPr lang="en-US" sz="3600" spc="-5" dirty="0">
                <a:latin typeface="Arial"/>
                <a:cs typeface="Arial"/>
              </a:rPr>
              <a:t>specified period, </a:t>
            </a:r>
            <a:r>
              <a:rPr lang="en-US" sz="3600" dirty="0">
                <a:latin typeface="Arial"/>
                <a:cs typeface="Arial"/>
              </a:rPr>
              <a:t>from the </a:t>
            </a:r>
            <a:r>
              <a:rPr lang="en-US" sz="3600" spc="-5" dirty="0">
                <a:latin typeface="Arial"/>
                <a:cs typeface="Arial"/>
              </a:rPr>
              <a:t>register </a:t>
            </a:r>
            <a:r>
              <a:rPr lang="en-US" sz="3600" dirty="0">
                <a:latin typeface="Arial"/>
                <a:cs typeface="Arial"/>
              </a:rPr>
              <a:t>of the </a:t>
            </a:r>
            <a:r>
              <a:rPr lang="en-US" sz="3600" spc="-15" dirty="0">
                <a:latin typeface="Arial"/>
                <a:cs typeface="Arial"/>
              </a:rPr>
              <a:t>name </a:t>
            </a:r>
            <a:r>
              <a:rPr lang="en-US" sz="3600" dirty="0">
                <a:latin typeface="Arial"/>
                <a:cs typeface="Arial"/>
              </a:rPr>
              <a:t>of the </a:t>
            </a:r>
            <a:r>
              <a:rPr lang="en-US" sz="3600" spc="-5" dirty="0">
                <a:latin typeface="Arial"/>
                <a:cs typeface="Arial"/>
              </a:rPr>
              <a:t>delinquent registered  practitioner. </a:t>
            </a:r>
          </a:p>
          <a:p>
            <a:pPr marL="0" indent="0" algn="just">
              <a:buNone/>
            </a:pPr>
            <a:endParaRPr lang="en-US" sz="3600" spc="-5" dirty="0">
              <a:latin typeface="Arial"/>
              <a:cs typeface="Arial"/>
            </a:endParaRPr>
          </a:p>
          <a:p>
            <a:pPr marL="0" indent="0" algn="just">
              <a:buNone/>
            </a:pPr>
            <a:r>
              <a:rPr lang="en-US" sz="3600" spc="-5" dirty="0">
                <a:latin typeface="Arial"/>
                <a:cs typeface="Arial"/>
              </a:rPr>
              <a:t>Deletion from </a:t>
            </a:r>
            <a:r>
              <a:rPr lang="en-US" sz="3600" dirty="0">
                <a:latin typeface="Arial"/>
                <a:cs typeface="Arial"/>
              </a:rPr>
              <a:t>the Register </a:t>
            </a:r>
            <a:r>
              <a:rPr lang="en-US" sz="3600" spc="-5" dirty="0">
                <a:latin typeface="Arial"/>
                <a:cs typeface="Arial"/>
              </a:rPr>
              <a:t>shall </a:t>
            </a:r>
            <a:r>
              <a:rPr lang="en-US" sz="3600" dirty="0">
                <a:latin typeface="Arial"/>
                <a:cs typeface="Arial"/>
              </a:rPr>
              <a:t>be </a:t>
            </a:r>
            <a:r>
              <a:rPr lang="en-US" sz="3600" u="sng" spc="-5" dirty="0">
                <a:latin typeface="Arial"/>
                <a:cs typeface="Arial"/>
              </a:rPr>
              <a:t>widely publicized </a:t>
            </a:r>
            <a:r>
              <a:rPr lang="en-US" sz="3600" u="sng" spc="10" dirty="0">
                <a:latin typeface="Arial"/>
                <a:cs typeface="Arial"/>
              </a:rPr>
              <a:t>in </a:t>
            </a:r>
            <a:r>
              <a:rPr lang="en-US" sz="3600" u="sng" dirty="0">
                <a:latin typeface="Arial"/>
                <a:cs typeface="Arial"/>
              </a:rPr>
              <a:t>local </a:t>
            </a:r>
            <a:r>
              <a:rPr lang="en-US" sz="3600" u="sng" spc="-5" dirty="0">
                <a:latin typeface="Arial"/>
                <a:cs typeface="Arial"/>
              </a:rPr>
              <a:t>press </a:t>
            </a:r>
            <a:r>
              <a:rPr lang="en-US" sz="3600" dirty="0">
                <a:latin typeface="Arial"/>
                <a:cs typeface="Arial"/>
              </a:rPr>
              <a:t>as </a:t>
            </a:r>
            <a:r>
              <a:rPr lang="en-US" sz="3600" spc="-10" dirty="0">
                <a:latin typeface="Arial"/>
                <a:cs typeface="Arial"/>
              </a:rPr>
              <a:t>well </a:t>
            </a:r>
            <a:r>
              <a:rPr lang="en-US" sz="3600" dirty="0">
                <a:latin typeface="Arial"/>
                <a:cs typeface="Arial"/>
              </a:rPr>
              <a:t>as </a:t>
            </a:r>
            <a:r>
              <a:rPr lang="en-US" sz="3600" spc="10" dirty="0">
                <a:latin typeface="Arial"/>
                <a:cs typeface="Arial"/>
              </a:rPr>
              <a:t>in </a:t>
            </a:r>
            <a:r>
              <a:rPr lang="en-US" sz="3600" spc="-10" dirty="0">
                <a:latin typeface="Arial"/>
                <a:cs typeface="Arial"/>
              </a:rPr>
              <a:t>the  </a:t>
            </a:r>
            <a:r>
              <a:rPr lang="en-US" sz="3600" dirty="0">
                <a:latin typeface="Arial"/>
                <a:cs typeface="Arial"/>
              </a:rPr>
              <a:t>publications of </a:t>
            </a:r>
            <a:r>
              <a:rPr lang="en-US" sz="3600" spc="-5" dirty="0">
                <a:latin typeface="Arial"/>
                <a:cs typeface="Arial"/>
              </a:rPr>
              <a:t>different Medical Associations/</a:t>
            </a:r>
            <a:r>
              <a:rPr lang="en-US" sz="3600" spc="10" dirty="0">
                <a:latin typeface="Arial"/>
                <a:cs typeface="Arial"/>
              </a:rPr>
              <a:t> </a:t>
            </a:r>
            <a:r>
              <a:rPr lang="en-US" sz="3600" spc="-5" dirty="0">
                <a:latin typeface="Arial"/>
                <a:cs typeface="Arial"/>
              </a:rPr>
              <a:t>Societies/Bodies.</a:t>
            </a:r>
          </a:p>
          <a:p>
            <a:pPr marL="0" indent="0">
              <a:buNone/>
            </a:pPr>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108</a:t>
            </a:fld>
            <a:endParaRPr lang="en-IN" dirty="0"/>
          </a:p>
        </p:txBody>
      </p:sp>
    </p:spTree>
    <p:extLst>
      <p:ext uri="{BB962C8B-B14F-4D97-AF65-F5344CB8AC3E}">
        <p14:creationId xmlns:p14="http://schemas.microsoft.com/office/powerpoint/2010/main" val="243226781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92765"/>
            <a:ext cx="10515600" cy="6586331"/>
          </a:xfrm>
        </p:spPr>
        <p:txBody>
          <a:bodyPr>
            <a:normAutofit/>
          </a:bodyPr>
          <a:lstStyle/>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lgn="just">
              <a:buNone/>
            </a:pPr>
            <a:r>
              <a:rPr lang="en-US" sz="4000" b="1" dirty="0">
                <a:latin typeface="Arial"/>
                <a:cs typeface="Arial"/>
              </a:rPr>
              <a:t>8.3</a:t>
            </a:r>
            <a:r>
              <a:rPr lang="en-US" sz="4000" dirty="0">
                <a:latin typeface="Arial"/>
                <a:cs typeface="Arial"/>
              </a:rPr>
              <a:t> In case the </a:t>
            </a:r>
            <a:r>
              <a:rPr lang="en-US" sz="4000" spc="-5" dirty="0">
                <a:latin typeface="Arial"/>
                <a:cs typeface="Arial"/>
              </a:rPr>
              <a:t>punishment </a:t>
            </a:r>
            <a:r>
              <a:rPr lang="en-US" sz="4000" dirty="0">
                <a:latin typeface="Arial"/>
                <a:cs typeface="Arial"/>
              </a:rPr>
              <a:t>of </a:t>
            </a:r>
            <a:r>
              <a:rPr lang="en-US" sz="4000" spc="-5" dirty="0">
                <a:latin typeface="Arial"/>
                <a:cs typeface="Arial"/>
              </a:rPr>
              <a:t>removal </a:t>
            </a:r>
            <a:r>
              <a:rPr lang="en-US" sz="4000" dirty="0">
                <a:latin typeface="Arial"/>
                <a:cs typeface="Arial"/>
              </a:rPr>
              <a:t>from the register </a:t>
            </a:r>
            <a:r>
              <a:rPr lang="en-US" sz="4000" spc="10" dirty="0">
                <a:latin typeface="Arial"/>
                <a:cs typeface="Arial"/>
              </a:rPr>
              <a:t>is </a:t>
            </a:r>
            <a:r>
              <a:rPr lang="en-US" sz="4000" dirty="0">
                <a:latin typeface="Arial"/>
                <a:cs typeface="Arial"/>
              </a:rPr>
              <a:t>for a </a:t>
            </a:r>
            <a:r>
              <a:rPr lang="en-US" sz="4000" spc="-5" dirty="0">
                <a:latin typeface="Arial"/>
                <a:cs typeface="Arial"/>
              </a:rPr>
              <a:t>limited </a:t>
            </a:r>
            <a:r>
              <a:rPr lang="en-US" sz="4000" dirty="0">
                <a:latin typeface="Arial"/>
                <a:cs typeface="Arial"/>
              </a:rPr>
              <a:t>period, the </a:t>
            </a:r>
            <a:r>
              <a:rPr lang="en-US" sz="4000" spc="-5" dirty="0">
                <a:latin typeface="Arial"/>
                <a:cs typeface="Arial"/>
              </a:rPr>
              <a:t>appropriate  </a:t>
            </a:r>
            <a:r>
              <a:rPr lang="en-US" sz="4000" dirty="0">
                <a:latin typeface="Arial"/>
                <a:cs typeface="Arial"/>
              </a:rPr>
              <a:t>Council </a:t>
            </a:r>
            <a:r>
              <a:rPr lang="en-US" sz="4000" spc="-15" dirty="0">
                <a:latin typeface="Arial"/>
                <a:cs typeface="Arial"/>
              </a:rPr>
              <a:t>may </a:t>
            </a:r>
            <a:r>
              <a:rPr lang="en-US" sz="4000" dirty="0">
                <a:latin typeface="Arial"/>
                <a:cs typeface="Arial"/>
              </a:rPr>
              <a:t>also direct that the </a:t>
            </a:r>
            <a:r>
              <a:rPr lang="en-US" sz="4000" spc="-15" dirty="0">
                <a:latin typeface="Arial"/>
                <a:cs typeface="Arial"/>
              </a:rPr>
              <a:t>name </a:t>
            </a:r>
            <a:r>
              <a:rPr lang="en-US" sz="4000" dirty="0">
                <a:latin typeface="Arial"/>
                <a:cs typeface="Arial"/>
              </a:rPr>
              <a:t>so </a:t>
            </a:r>
            <a:r>
              <a:rPr lang="en-US" sz="4000" spc="-5" dirty="0">
                <a:latin typeface="Arial"/>
                <a:cs typeface="Arial"/>
              </a:rPr>
              <a:t>removed </a:t>
            </a:r>
            <a:r>
              <a:rPr lang="en-US" sz="4000" dirty="0">
                <a:latin typeface="Arial"/>
                <a:cs typeface="Arial"/>
              </a:rPr>
              <a:t>shall be </a:t>
            </a:r>
            <a:r>
              <a:rPr lang="en-US" sz="4000" spc="-5" dirty="0">
                <a:latin typeface="Arial"/>
                <a:cs typeface="Arial"/>
              </a:rPr>
              <a:t>restored </a:t>
            </a:r>
            <a:r>
              <a:rPr lang="en-US" sz="4000" spc="10" dirty="0">
                <a:latin typeface="Arial"/>
                <a:cs typeface="Arial"/>
              </a:rPr>
              <a:t>in </a:t>
            </a:r>
            <a:r>
              <a:rPr lang="en-US" sz="4000" spc="-10" dirty="0">
                <a:latin typeface="Arial"/>
                <a:cs typeface="Arial"/>
              </a:rPr>
              <a:t>the </a:t>
            </a:r>
            <a:r>
              <a:rPr lang="en-US" sz="4000" spc="-5" dirty="0">
                <a:latin typeface="Arial"/>
                <a:cs typeface="Arial"/>
              </a:rPr>
              <a:t>register after </a:t>
            </a:r>
            <a:r>
              <a:rPr lang="en-US" sz="4000" dirty="0">
                <a:latin typeface="Arial"/>
                <a:cs typeface="Arial"/>
              </a:rPr>
              <a:t>the  expiry of </a:t>
            </a:r>
            <a:r>
              <a:rPr lang="en-US" sz="4000" spc="-5" dirty="0">
                <a:latin typeface="Arial"/>
                <a:cs typeface="Arial"/>
              </a:rPr>
              <a:t>the period for </a:t>
            </a:r>
            <a:r>
              <a:rPr lang="en-US" sz="4000" dirty="0">
                <a:latin typeface="Arial"/>
                <a:cs typeface="Arial"/>
              </a:rPr>
              <a:t>which </a:t>
            </a:r>
            <a:r>
              <a:rPr lang="en-US" sz="4000" spc="-5" dirty="0">
                <a:latin typeface="Arial"/>
                <a:cs typeface="Arial"/>
              </a:rPr>
              <a:t>the </a:t>
            </a:r>
            <a:r>
              <a:rPr lang="en-US" sz="4000" spc="-10" dirty="0">
                <a:latin typeface="Arial"/>
                <a:cs typeface="Arial"/>
              </a:rPr>
              <a:t>name was </a:t>
            </a:r>
            <a:r>
              <a:rPr lang="en-US" sz="4000" spc="5" dirty="0">
                <a:latin typeface="Arial"/>
                <a:cs typeface="Arial"/>
              </a:rPr>
              <a:t>ordered </a:t>
            </a:r>
            <a:r>
              <a:rPr lang="en-US" sz="4000" spc="-10" dirty="0">
                <a:latin typeface="Arial"/>
                <a:cs typeface="Arial"/>
              </a:rPr>
              <a:t>to </a:t>
            </a:r>
            <a:r>
              <a:rPr lang="en-US" sz="4000" dirty="0">
                <a:latin typeface="Arial"/>
                <a:cs typeface="Arial"/>
              </a:rPr>
              <a:t>be</a:t>
            </a:r>
            <a:r>
              <a:rPr lang="en-US" sz="4000" spc="40" dirty="0">
                <a:latin typeface="Arial"/>
                <a:cs typeface="Arial"/>
              </a:rPr>
              <a:t> </a:t>
            </a:r>
            <a:r>
              <a:rPr lang="en-US" sz="4000" spc="-5" dirty="0">
                <a:latin typeface="Arial"/>
                <a:cs typeface="Arial"/>
              </a:rPr>
              <a:t>removed.</a:t>
            </a: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109</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2950"/>
            <a:ext cx="10515600" cy="4943475"/>
          </a:xfrm>
        </p:spPr>
        <p:txBody>
          <a:bodyPr/>
          <a:lstStyle/>
          <a:p>
            <a:pPr algn="just"/>
            <a:r>
              <a:rPr lang="en-US" sz="4000" b="1" dirty="0">
                <a:latin typeface="Arial"/>
                <a:cs typeface="Arial"/>
              </a:rPr>
              <a:t>1.3.2</a:t>
            </a:r>
            <a:r>
              <a:rPr lang="en-US" sz="4000" dirty="0">
                <a:latin typeface="Arial"/>
                <a:cs typeface="Arial"/>
              </a:rPr>
              <a:t> If any </a:t>
            </a:r>
            <a:r>
              <a:rPr lang="en-US" sz="4000" spc="-5" dirty="0">
                <a:latin typeface="Arial"/>
                <a:cs typeface="Arial"/>
              </a:rPr>
              <a:t>request </a:t>
            </a:r>
            <a:r>
              <a:rPr lang="en-US" sz="4000" spc="10" dirty="0">
                <a:latin typeface="Arial"/>
                <a:cs typeface="Arial"/>
              </a:rPr>
              <a:t>is </a:t>
            </a:r>
            <a:r>
              <a:rPr lang="en-US" sz="4000" spc="-15" dirty="0">
                <a:latin typeface="Arial"/>
                <a:cs typeface="Arial"/>
              </a:rPr>
              <a:t>made </a:t>
            </a:r>
            <a:r>
              <a:rPr lang="en-US" sz="4000" dirty="0">
                <a:latin typeface="Arial"/>
                <a:cs typeface="Arial"/>
              </a:rPr>
              <a:t>for </a:t>
            </a:r>
            <a:r>
              <a:rPr lang="en-US" sz="4000" spc="-5" dirty="0">
                <a:latin typeface="Arial"/>
                <a:cs typeface="Arial"/>
              </a:rPr>
              <a:t>medical records either </a:t>
            </a:r>
            <a:r>
              <a:rPr lang="en-US" sz="4000" dirty="0">
                <a:latin typeface="Arial"/>
                <a:cs typeface="Arial"/>
              </a:rPr>
              <a:t>by </a:t>
            </a:r>
            <a:r>
              <a:rPr lang="en-US" sz="4000" spc="-10" dirty="0">
                <a:latin typeface="Arial"/>
                <a:cs typeface="Arial"/>
              </a:rPr>
              <a:t>the </a:t>
            </a:r>
            <a:r>
              <a:rPr lang="en-US" sz="4000" spc="-5" dirty="0">
                <a:latin typeface="Arial"/>
                <a:cs typeface="Arial"/>
              </a:rPr>
              <a:t>patients </a:t>
            </a:r>
            <a:r>
              <a:rPr lang="en-US" sz="4000" dirty="0">
                <a:latin typeface="Arial"/>
                <a:cs typeface="Arial"/>
              </a:rPr>
              <a:t>/ </a:t>
            </a:r>
            <a:r>
              <a:rPr lang="en-US" sz="4000" spc="-5" dirty="0">
                <a:latin typeface="Arial"/>
                <a:cs typeface="Arial"/>
              </a:rPr>
              <a:t>authorised attendant </a:t>
            </a:r>
            <a:r>
              <a:rPr lang="en-US" sz="4000" dirty="0">
                <a:latin typeface="Arial"/>
                <a:cs typeface="Arial"/>
              </a:rPr>
              <a:t>or  legal </a:t>
            </a:r>
            <a:r>
              <a:rPr lang="en-US" sz="4000" spc="-5" dirty="0">
                <a:latin typeface="Arial"/>
                <a:cs typeface="Arial"/>
              </a:rPr>
              <a:t>authorities involved, </a:t>
            </a:r>
            <a:r>
              <a:rPr lang="en-US" sz="4000" spc="-10" dirty="0">
                <a:latin typeface="Arial"/>
                <a:cs typeface="Arial"/>
              </a:rPr>
              <a:t>the same </a:t>
            </a:r>
            <a:r>
              <a:rPr lang="en-US" sz="4000" spc="-15" dirty="0">
                <a:latin typeface="Arial"/>
                <a:cs typeface="Arial"/>
              </a:rPr>
              <a:t>may </a:t>
            </a:r>
            <a:r>
              <a:rPr lang="en-US" sz="4000" dirty="0">
                <a:latin typeface="Arial"/>
                <a:cs typeface="Arial"/>
              </a:rPr>
              <a:t>be </a:t>
            </a:r>
            <a:r>
              <a:rPr lang="en-US" sz="4000" spc="5" dirty="0">
                <a:latin typeface="Arial"/>
                <a:cs typeface="Arial"/>
              </a:rPr>
              <a:t>duly </a:t>
            </a:r>
            <a:r>
              <a:rPr lang="en-US" sz="4000" spc="-5" dirty="0">
                <a:latin typeface="Arial"/>
                <a:cs typeface="Arial"/>
              </a:rPr>
              <a:t>acknowledged and documents shall </a:t>
            </a:r>
            <a:r>
              <a:rPr lang="en-US" sz="4000" dirty="0">
                <a:latin typeface="Arial"/>
                <a:cs typeface="Arial"/>
              </a:rPr>
              <a:t>be </a:t>
            </a:r>
            <a:r>
              <a:rPr lang="en-US" sz="4000" spc="-5" dirty="0">
                <a:latin typeface="Arial"/>
                <a:cs typeface="Arial"/>
              </a:rPr>
              <a:t>issued  </a:t>
            </a:r>
            <a:r>
              <a:rPr lang="en-US" sz="4000" dirty="0">
                <a:latin typeface="Arial"/>
                <a:cs typeface="Arial"/>
              </a:rPr>
              <a:t>within </a:t>
            </a:r>
            <a:r>
              <a:rPr lang="en-US" sz="4000" spc="-10" dirty="0">
                <a:latin typeface="Arial"/>
                <a:cs typeface="Arial"/>
              </a:rPr>
              <a:t>the </a:t>
            </a:r>
            <a:r>
              <a:rPr lang="en-US" sz="4000" spc="-5" dirty="0">
                <a:latin typeface="Arial"/>
                <a:cs typeface="Arial"/>
              </a:rPr>
              <a:t>period </a:t>
            </a:r>
            <a:r>
              <a:rPr lang="en-US" sz="4000" dirty="0">
                <a:latin typeface="Arial"/>
                <a:cs typeface="Arial"/>
              </a:rPr>
              <a:t>of 72</a:t>
            </a:r>
            <a:r>
              <a:rPr lang="en-US" sz="4000" spc="5" dirty="0">
                <a:latin typeface="Arial"/>
                <a:cs typeface="Arial"/>
              </a:rPr>
              <a:t> </a:t>
            </a:r>
            <a:r>
              <a:rPr lang="en-US" sz="4000" dirty="0">
                <a:latin typeface="Arial"/>
                <a:cs typeface="Arial"/>
              </a:rPr>
              <a:t>hours</a:t>
            </a:r>
            <a:r>
              <a:rPr lang="en-US" sz="4000" dirty="0">
                <a:solidFill>
                  <a:srgbClr val="FF0000"/>
                </a:solidFill>
                <a:latin typeface="Arial"/>
                <a:cs typeface="Arial"/>
              </a:rPr>
              <a:t>.</a:t>
            </a:r>
          </a:p>
          <a:p>
            <a:pPr marL="0" indent="0" algn="just">
              <a:buNone/>
            </a:pPr>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614363"/>
            <a:ext cx="10515600" cy="6064733"/>
          </a:xfrm>
        </p:spPr>
        <p:txBody>
          <a:bodyPr>
            <a:normAutofit/>
          </a:bodyPr>
          <a:lstStyle/>
          <a:p>
            <a:pPr marL="0" indent="0" algn="just">
              <a:buNone/>
            </a:pPr>
            <a:r>
              <a:rPr lang="en-US" sz="4000" b="1" spc="-5" dirty="0">
                <a:latin typeface="Arial"/>
                <a:cs typeface="Arial"/>
              </a:rPr>
              <a:t>8.4  </a:t>
            </a:r>
            <a:r>
              <a:rPr lang="en-US" sz="4000" spc="-5" dirty="0">
                <a:latin typeface="Arial"/>
                <a:cs typeface="Arial"/>
              </a:rPr>
              <a:t>Decision </a:t>
            </a:r>
            <a:r>
              <a:rPr lang="en-US" sz="4000" dirty="0">
                <a:latin typeface="Arial"/>
                <a:cs typeface="Arial"/>
              </a:rPr>
              <a:t>on </a:t>
            </a:r>
            <a:r>
              <a:rPr lang="en-US" sz="4000" spc="-5" dirty="0">
                <a:latin typeface="Arial"/>
                <a:cs typeface="Arial"/>
              </a:rPr>
              <a:t>complaint against delinquent </a:t>
            </a:r>
            <a:r>
              <a:rPr lang="en-US" sz="4000" dirty="0">
                <a:latin typeface="Arial"/>
                <a:cs typeface="Arial"/>
              </a:rPr>
              <a:t>physician </a:t>
            </a:r>
            <a:r>
              <a:rPr lang="en-US" sz="4000" spc="-5" dirty="0">
                <a:latin typeface="Arial"/>
                <a:cs typeface="Arial"/>
              </a:rPr>
              <a:t>shall </a:t>
            </a:r>
            <a:r>
              <a:rPr lang="en-US" sz="4000" dirty="0">
                <a:latin typeface="Arial"/>
                <a:cs typeface="Arial"/>
              </a:rPr>
              <a:t>be </a:t>
            </a:r>
            <a:r>
              <a:rPr lang="en-US" sz="4000" spc="-5" dirty="0">
                <a:latin typeface="Arial"/>
                <a:cs typeface="Arial"/>
              </a:rPr>
              <a:t>taken within </a:t>
            </a:r>
            <a:r>
              <a:rPr lang="en-US" sz="4000" dirty="0">
                <a:latin typeface="Arial"/>
                <a:cs typeface="Arial"/>
              </a:rPr>
              <a:t>a </a:t>
            </a:r>
            <a:r>
              <a:rPr lang="en-US" sz="4000" spc="-15" dirty="0">
                <a:latin typeface="Arial"/>
                <a:cs typeface="Arial"/>
              </a:rPr>
              <a:t>time </a:t>
            </a:r>
            <a:r>
              <a:rPr lang="en-US" sz="4000" dirty="0">
                <a:latin typeface="Arial"/>
                <a:cs typeface="Arial"/>
              </a:rPr>
              <a:t>limit of 6  </a:t>
            </a:r>
            <a:r>
              <a:rPr lang="en-US" sz="4000" spc="-10" dirty="0">
                <a:latin typeface="Arial"/>
                <a:cs typeface="Arial"/>
              </a:rPr>
              <a:t>months.</a:t>
            </a:r>
            <a:endParaRPr lang="en-US" sz="4000"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110</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2085278"/>
            <a:ext cx="11484786" cy="4772721"/>
          </a:xfrm>
        </p:spPr>
        <p:txBody>
          <a:bodyPr>
            <a:normAutofit/>
          </a:bodyPr>
          <a:lstStyle/>
          <a:p>
            <a:pPr marL="0" marR="5715" lvl="1" indent="0" algn="just">
              <a:lnSpc>
                <a:spcPts val="1420"/>
              </a:lnSpc>
              <a:spcBef>
                <a:spcPts val="5"/>
              </a:spcBef>
              <a:buNone/>
              <a:tabLst>
                <a:tab pos="290195" algn="l"/>
              </a:tabLst>
            </a:pPr>
            <a:r>
              <a:rPr lang="en-US" sz="4000" b="1" dirty="0">
                <a:latin typeface="Arial"/>
                <a:cs typeface="Arial"/>
              </a:rPr>
              <a:t>8.5</a:t>
            </a:r>
            <a:r>
              <a:rPr lang="en-US" sz="4000" dirty="0">
                <a:latin typeface="Arial"/>
                <a:cs typeface="Arial"/>
              </a:rPr>
              <a:t> During the pendency of the </a:t>
            </a:r>
            <a:r>
              <a:rPr lang="en-US" sz="4000" spc="-5" dirty="0">
                <a:latin typeface="Arial"/>
                <a:cs typeface="Arial"/>
              </a:rPr>
              <a:t>complaint </a:t>
            </a:r>
            <a:r>
              <a:rPr lang="en-US" sz="4000" spc="-10" dirty="0">
                <a:latin typeface="Arial"/>
                <a:cs typeface="Arial"/>
              </a:rPr>
              <a:t>the</a:t>
            </a:r>
          </a:p>
          <a:p>
            <a:pPr marL="0" marR="5715" lvl="1" indent="0" algn="just">
              <a:lnSpc>
                <a:spcPts val="1420"/>
              </a:lnSpc>
              <a:spcBef>
                <a:spcPts val="5"/>
              </a:spcBef>
              <a:buNone/>
              <a:tabLst>
                <a:tab pos="290195" algn="l"/>
              </a:tabLst>
            </a:pPr>
            <a:endParaRPr lang="en-US" sz="4000" spc="-10" dirty="0">
              <a:latin typeface="Arial"/>
              <a:cs typeface="Arial"/>
            </a:endParaRPr>
          </a:p>
          <a:p>
            <a:pPr marL="0" marR="5715" lvl="1" indent="0" algn="just">
              <a:lnSpc>
                <a:spcPts val="1420"/>
              </a:lnSpc>
              <a:spcBef>
                <a:spcPts val="5"/>
              </a:spcBef>
              <a:buNone/>
              <a:tabLst>
                <a:tab pos="290195" algn="l"/>
              </a:tabLst>
            </a:pPr>
            <a:endParaRPr lang="en-US" sz="4000" spc="-10" dirty="0">
              <a:latin typeface="Arial"/>
              <a:cs typeface="Arial"/>
            </a:endParaRPr>
          </a:p>
          <a:p>
            <a:pPr marL="0" marR="5715" lvl="1" indent="0" algn="just">
              <a:lnSpc>
                <a:spcPts val="1420"/>
              </a:lnSpc>
              <a:spcBef>
                <a:spcPts val="5"/>
              </a:spcBef>
              <a:buNone/>
              <a:tabLst>
                <a:tab pos="290195" algn="l"/>
              </a:tabLst>
            </a:pPr>
            <a:r>
              <a:rPr lang="en-US" sz="4000" dirty="0">
                <a:latin typeface="Arial"/>
                <a:cs typeface="Arial"/>
              </a:rPr>
              <a:t> </a:t>
            </a:r>
          </a:p>
          <a:p>
            <a:pPr marL="0" marR="5715" lvl="1" indent="0" algn="just">
              <a:lnSpc>
                <a:spcPts val="1420"/>
              </a:lnSpc>
              <a:spcBef>
                <a:spcPts val="5"/>
              </a:spcBef>
              <a:buNone/>
              <a:tabLst>
                <a:tab pos="290195" algn="l"/>
              </a:tabLst>
            </a:pPr>
            <a:r>
              <a:rPr lang="en-US" sz="4000" dirty="0">
                <a:latin typeface="Arial"/>
                <a:cs typeface="Arial"/>
              </a:rPr>
              <a:t>appropriate </a:t>
            </a:r>
            <a:r>
              <a:rPr lang="en-US" sz="4000" spc="-5" dirty="0">
                <a:latin typeface="Arial"/>
                <a:cs typeface="Arial"/>
              </a:rPr>
              <a:t>Council </a:t>
            </a:r>
            <a:r>
              <a:rPr lang="en-US" sz="4000" spc="-15" dirty="0">
                <a:latin typeface="Arial"/>
                <a:cs typeface="Arial"/>
              </a:rPr>
              <a:t>may </a:t>
            </a:r>
            <a:r>
              <a:rPr lang="en-US" sz="4000" spc="5" dirty="0">
                <a:latin typeface="Arial"/>
                <a:cs typeface="Arial"/>
              </a:rPr>
              <a:t>restrain </a:t>
            </a:r>
            <a:r>
              <a:rPr lang="en-US" sz="4000" dirty="0">
                <a:latin typeface="Arial"/>
                <a:cs typeface="Arial"/>
              </a:rPr>
              <a:t>the </a:t>
            </a:r>
            <a:r>
              <a:rPr lang="en-US" sz="4000" spc="-5" dirty="0">
                <a:latin typeface="Arial"/>
                <a:cs typeface="Arial"/>
              </a:rPr>
              <a:t>physician</a:t>
            </a:r>
          </a:p>
          <a:p>
            <a:pPr marL="0" marR="5715" lvl="1" indent="0" algn="just">
              <a:lnSpc>
                <a:spcPts val="1420"/>
              </a:lnSpc>
              <a:spcBef>
                <a:spcPts val="5"/>
              </a:spcBef>
              <a:buNone/>
              <a:tabLst>
                <a:tab pos="290195" algn="l"/>
              </a:tabLst>
            </a:pPr>
            <a:r>
              <a:rPr lang="en-US" sz="4000" spc="-5" dirty="0">
                <a:latin typeface="Arial"/>
                <a:cs typeface="Arial"/>
              </a:rPr>
              <a:t> </a:t>
            </a:r>
          </a:p>
          <a:p>
            <a:pPr marL="0" marR="5715" lvl="1" indent="0" algn="just">
              <a:lnSpc>
                <a:spcPts val="1420"/>
              </a:lnSpc>
              <a:spcBef>
                <a:spcPts val="5"/>
              </a:spcBef>
              <a:buNone/>
              <a:tabLst>
                <a:tab pos="290195" algn="l"/>
              </a:tabLst>
            </a:pPr>
            <a:endParaRPr lang="en-US" sz="4000" spc="-5" dirty="0">
              <a:latin typeface="Arial"/>
              <a:cs typeface="Arial"/>
            </a:endParaRPr>
          </a:p>
          <a:p>
            <a:pPr marL="0" marR="5715" lvl="1" indent="0" algn="just">
              <a:lnSpc>
                <a:spcPts val="1420"/>
              </a:lnSpc>
              <a:spcBef>
                <a:spcPts val="5"/>
              </a:spcBef>
              <a:buNone/>
              <a:tabLst>
                <a:tab pos="290195" algn="l"/>
              </a:tabLst>
            </a:pPr>
            <a:endParaRPr lang="en-US" sz="4000" spc="-5" dirty="0">
              <a:latin typeface="Arial"/>
              <a:cs typeface="Arial"/>
            </a:endParaRPr>
          </a:p>
          <a:p>
            <a:pPr marL="0" marR="5715" lvl="1" indent="0" algn="just">
              <a:lnSpc>
                <a:spcPts val="1420"/>
              </a:lnSpc>
              <a:spcBef>
                <a:spcPts val="5"/>
              </a:spcBef>
              <a:buNone/>
              <a:tabLst>
                <a:tab pos="290195" algn="l"/>
              </a:tabLst>
            </a:pPr>
            <a:r>
              <a:rPr lang="en-US" sz="4000" dirty="0">
                <a:latin typeface="Arial"/>
                <a:cs typeface="Arial"/>
              </a:rPr>
              <a:t>from performing the procedure or </a:t>
            </a:r>
            <a:r>
              <a:rPr lang="en-US" sz="4000" spc="-5" dirty="0">
                <a:latin typeface="Arial"/>
                <a:cs typeface="Arial"/>
              </a:rPr>
              <a:t>practice which</a:t>
            </a:r>
          </a:p>
          <a:p>
            <a:pPr marL="0" marR="5715" lvl="1" indent="0" algn="just">
              <a:lnSpc>
                <a:spcPts val="1420"/>
              </a:lnSpc>
              <a:spcBef>
                <a:spcPts val="5"/>
              </a:spcBef>
              <a:buNone/>
              <a:tabLst>
                <a:tab pos="290195" algn="l"/>
              </a:tabLst>
            </a:pPr>
            <a:r>
              <a:rPr lang="en-US" sz="4000" spc="-5" dirty="0">
                <a:latin typeface="Arial"/>
                <a:cs typeface="Arial"/>
              </a:rPr>
              <a:t> </a:t>
            </a:r>
          </a:p>
          <a:p>
            <a:pPr marL="0" marR="5715" lvl="1" indent="0" algn="just">
              <a:lnSpc>
                <a:spcPts val="1420"/>
              </a:lnSpc>
              <a:spcBef>
                <a:spcPts val="5"/>
              </a:spcBef>
              <a:buNone/>
              <a:tabLst>
                <a:tab pos="290195" algn="l"/>
              </a:tabLst>
            </a:pPr>
            <a:endParaRPr lang="en-US" sz="4000" spc="-5" dirty="0">
              <a:latin typeface="Arial"/>
              <a:cs typeface="Arial"/>
            </a:endParaRPr>
          </a:p>
          <a:p>
            <a:pPr marL="0" marR="5715" lvl="1" indent="0" algn="just">
              <a:lnSpc>
                <a:spcPts val="1420"/>
              </a:lnSpc>
              <a:spcBef>
                <a:spcPts val="5"/>
              </a:spcBef>
              <a:buNone/>
              <a:tabLst>
                <a:tab pos="290195" algn="l"/>
              </a:tabLst>
            </a:pPr>
            <a:endParaRPr lang="en-US" sz="4000" spc="-5" dirty="0">
              <a:latin typeface="Arial"/>
              <a:cs typeface="Arial"/>
            </a:endParaRPr>
          </a:p>
          <a:p>
            <a:pPr marL="0" marR="5715" lvl="1" indent="0" algn="just">
              <a:lnSpc>
                <a:spcPts val="1420"/>
              </a:lnSpc>
              <a:spcBef>
                <a:spcPts val="5"/>
              </a:spcBef>
              <a:buNone/>
              <a:tabLst>
                <a:tab pos="290195" algn="l"/>
              </a:tabLst>
            </a:pPr>
            <a:r>
              <a:rPr lang="en-US" sz="4000" spc="10" dirty="0">
                <a:latin typeface="Arial"/>
                <a:cs typeface="Arial"/>
              </a:rPr>
              <a:t>is </a:t>
            </a:r>
            <a:r>
              <a:rPr lang="en-US" sz="4000" dirty="0">
                <a:latin typeface="Arial"/>
                <a:cs typeface="Arial"/>
              </a:rPr>
              <a:t>under</a:t>
            </a:r>
            <a:r>
              <a:rPr lang="en-US" sz="4000" spc="-80" dirty="0">
                <a:latin typeface="Arial"/>
                <a:cs typeface="Arial"/>
              </a:rPr>
              <a:t> </a:t>
            </a:r>
            <a:r>
              <a:rPr lang="en-US" sz="4000" dirty="0">
                <a:latin typeface="Arial"/>
                <a:cs typeface="Arial"/>
              </a:rPr>
              <a:t>scrutiny.</a:t>
            </a:r>
          </a:p>
          <a:p>
            <a:pPr lvl="1" algn="just">
              <a:lnSpc>
                <a:spcPct val="100000"/>
              </a:lnSpc>
              <a:spcBef>
                <a:spcPts val="10"/>
              </a:spcBef>
              <a:buAutoNum type="arabicPeriod"/>
            </a:pPr>
            <a:endParaRPr lang="en-US" sz="4800" dirty="0">
              <a:latin typeface="Arial"/>
              <a:cs typeface="Arial"/>
            </a:endParaRPr>
          </a:p>
          <a:p>
            <a:pPr marL="0" marR="5080" lvl="1" indent="0" algn="just">
              <a:lnSpc>
                <a:spcPts val="1390"/>
              </a:lnSpc>
              <a:buNone/>
              <a:tabLst>
                <a:tab pos="287020" algn="l"/>
              </a:tabLst>
            </a:pPr>
            <a:endParaRPr lang="en-US" sz="4000" dirty="0">
              <a:latin typeface="Arial"/>
              <a:cs typeface="Arial"/>
            </a:endParaRPr>
          </a:p>
          <a:p>
            <a:pPr marL="0" indent="0" algn="just">
              <a:buNone/>
            </a:pPr>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111</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animEffect transition="in" filter="blinds(horizontal)">
                                      <p:cBhvr>
                                        <p:cTn id="3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649356"/>
            <a:ext cx="11436625" cy="6208643"/>
          </a:xfrm>
        </p:spPr>
        <p:txBody>
          <a:bodyPr>
            <a:normAutofit/>
          </a:bodyPr>
          <a:lstStyle/>
          <a:p>
            <a:pPr lvl="1">
              <a:lnSpc>
                <a:spcPct val="100000"/>
              </a:lnSpc>
              <a:spcBef>
                <a:spcPts val="10"/>
              </a:spcBef>
              <a:buAutoNum type="arabicPeriod"/>
            </a:pPr>
            <a:endParaRPr lang="en-US" sz="2800" dirty="0">
              <a:latin typeface="Arial"/>
              <a:cs typeface="Arial"/>
            </a:endParaRPr>
          </a:p>
          <a:p>
            <a:pPr marL="0" marR="5080" lvl="1" indent="0" algn="just">
              <a:lnSpc>
                <a:spcPts val="1390"/>
              </a:lnSpc>
              <a:buNone/>
              <a:tabLst>
                <a:tab pos="287020" algn="l"/>
              </a:tabLst>
            </a:pPr>
            <a:endParaRPr lang="en-US" sz="4000" b="1" spc="-5" dirty="0">
              <a:latin typeface="Arial"/>
              <a:cs typeface="Arial"/>
            </a:endParaRPr>
          </a:p>
          <a:p>
            <a:pPr marL="0" marR="5080" lvl="1" indent="0" algn="just">
              <a:lnSpc>
                <a:spcPts val="1390"/>
              </a:lnSpc>
              <a:buNone/>
              <a:tabLst>
                <a:tab pos="287020" algn="l"/>
              </a:tabLst>
            </a:pPr>
            <a:r>
              <a:rPr lang="en-US" sz="4000" b="1" spc="-5" dirty="0">
                <a:latin typeface="Arial"/>
                <a:cs typeface="Arial"/>
              </a:rPr>
              <a:t>8.6</a:t>
            </a:r>
            <a:r>
              <a:rPr lang="en-US" sz="4000" spc="-5" dirty="0">
                <a:latin typeface="Arial"/>
                <a:cs typeface="Arial"/>
              </a:rPr>
              <a:t> Professional incompetence shall </a:t>
            </a:r>
            <a:r>
              <a:rPr lang="en-US" sz="4000" spc="-10" dirty="0">
                <a:latin typeface="Arial"/>
                <a:cs typeface="Arial"/>
              </a:rPr>
              <a:t>be </a:t>
            </a:r>
            <a:r>
              <a:rPr lang="en-US" sz="4000" spc="-5" dirty="0">
                <a:latin typeface="Arial"/>
                <a:cs typeface="Arial"/>
              </a:rPr>
              <a:t>judged </a:t>
            </a:r>
            <a:r>
              <a:rPr lang="en-US" sz="4000" dirty="0">
                <a:latin typeface="Arial"/>
                <a:cs typeface="Arial"/>
              </a:rPr>
              <a:t>by </a:t>
            </a:r>
          </a:p>
          <a:p>
            <a:pPr marL="0" marR="5080" lvl="1" indent="0" algn="just">
              <a:lnSpc>
                <a:spcPts val="1390"/>
              </a:lnSpc>
              <a:buNone/>
              <a:tabLst>
                <a:tab pos="287020" algn="l"/>
              </a:tabLst>
            </a:pPr>
            <a:endParaRPr lang="en-US" sz="4000" dirty="0">
              <a:latin typeface="Arial"/>
              <a:cs typeface="Arial"/>
            </a:endParaRPr>
          </a:p>
          <a:p>
            <a:pPr marL="0" marR="5080" lvl="1" indent="0" algn="just">
              <a:lnSpc>
                <a:spcPts val="1390"/>
              </a:lnSpc>
              <a:buNone/>
              <a:tabLst>
                <a:tab pos="287020" algn="l"/>
              </a:tabLst>
            </a:pPr>
            <a:r>
              <a:rPr lang="en-US" sz="4000" dirty="0">
                <a:latin typeface="Arial"/>
                <a:cs typeface="Arial"/>
              </a:rPr>
              <a:t>peer </a:t>
            </a:r>
            <a:r>
              <a:rPr lang="en-US" sz="4000" spc="-5" dirty="0">
                <a:latin typeface="Arial"/>
                <a:cs typeface="Arial"/>
              </a:rPr>
              <a:t>group </a:t>
            </a:r>
            <a:r>
              <a:rPr lang="en-US" sz="4000" dirty="0">
                <a:latin typeface="Arial"/>
                <a:cs typeface="Arial"/>
              </a:rPr>
              <a:t>as </a:t>
            </a:r>
            <a:r>
              <a:rPr lang="en-US" sz="4000" spc="-10" dirty="0">
                <a:latin typeface="Arial"/>
                <a:cs typeface="Arial"/>
              </a:rPr>
              <a:t>per </a:t>
            </a:r>
            <a:r>
              <a:rPr lang="en-US" sz="4000" spc="-5" dirty="0">
                <a:latin typeface="Arial"/>
                <a:cs typeface="Arial"/>
              </a:rPr>
              <a:t>guidelines prescribed </a:t>
            </a:r>
            <a:r>
              <a:rPr lang="en-US" sz="4000" dirty="0">
                <a:latin typeface="Arial"/>
                <a:cs typeface="Arial"/>
              </a:rPr>
              <a:t>by  </a:t>
            </a:r>
          </a:p>
          <a:p>
            <a:pPr marL="0" marR="5080" lvl="1" indent="0" algn="just">
              <a:lnSpc>
                <a:spcPts val="1390"/>
              </a:lnSpc>
              <a:buNone/>
              <a:tabLst>
                <a:tab pos="287020" algn="l"/>
              </a:tabLst>
            </a:pPr>
            <a:endParaRPr lang="en-US" sz="4000" spc="-5" dirty="0">
              <a:latin typeface="Arial"/>
              <a:cs typeface="Arial"/>
            </a:endParaRPr>
          </a:p>
          <a:p>
            <a:pPr marL="0" marR="5080" lvl="1" indent="0" algn="just">
              <a:lnSpc>
                <a:spcPts val="1390"/>
              </a:lnSpc>
              <a:buNone/>
              <a:tabLst>
                <a:tab pos="287020" algn="l"/>
              </a:tabLst>
            </a:pPr>
            <a:endParaRPr lang="en-US" sz="4000" spc="-5" dirty="0">
              <a:latin typeface="Arial"/>
              <a:cs typeface="Arial"/>
            </a:endParaRPr>
          </a:p>
          <a:p>
            <a:pPr marL="0" marR="5080" lvl="1" indent="0" algn="just">
              <a:lnSpc>
                <a:spcPts val="1390"/>
              </a:lnSpc>
              <a:buNone/>
              <a:tabLst>
                <a:tab pos="287020" algn="l"/>
              </a:tabLst>
            </a:pPr>
            <a:r>
              <a:rPr lang="en-US" sz="4000" spc="-5" dirty="0">
                <a:latin typeface="Arial"/>
                <a:cs typeface="Arial"/>
              </a:rPr>
              <a:t>Medical Council </a:t>
            </a:r>
            <a:r>
              <a:rPr lang="en-US" sz="4000" spc="-10" dirty="0">
                <a:latin typeface="Arial"/>
                <a:cs typeface="Arial"/>
              </a:rPr>
              <a:t>of</a:t>
            </a:r>
            <a:r>
              <a:rPr lang="en-US" sz="4000" spc="40" dirty="0">
                <a:latin typeface="Arial"/>
                <a:cs typeface="Arial"/>
              </a:rPr>
              <a:t> </a:t>
            </a:r>
            <a:r>
              <a:rPr lang="en-US" sz="4000" dirty="0">
                <a:latin typeface="Arial"/>
                <a:cs typeface="Arial"/>
              </a:rPr>
              <a:t>India.</a:t>
            </a:r>
          </a:p>
          <a:p>
            <a:pPr marL="0" marR="5080" lvl="1" indent="0" algn="just">
              <a:lnSpc>
                <a:spcPts val="1390"/>
              </a:lnSpc>
              <a:buNone/>
              <a:tabLst>
                <a:tab pos="287020" algn="l"/>
              </a:tabLst>
            </a:pPr>
            <a:endParaRPr lang="en-US" sz="4000" dirty="0">
              <a:latin typeface="Arial"/>
              <a:cs typeface="Arial"/>
            </a:endParaRPr>
          </a:p>
          <a:p>
            <a:pPr marL="0" marR="5080" lvl="1" indent="0" algn="just">
              <a:lnSpc>
                <a:spcPts val="1390"/>
              </a:lnSpc>
              <a:buNone/>
              <a:tabLst>
                <a:tab pos="287020" algn="l"/>
              </a:tabLst>
            </a:pPr>
            <a:endParaRPr lang="en-US" sz="4000" b="1" i="1" spc="5" dirty="0">
              <a:solidFill>
                <a:srgbClr val="FF0000"/>
              </a:solidFill>
              <a:latin typeface="Arial"/>
              <a:cs typeface="Arial"/>
            </a:endParaRPr>
          </a:p>
          <a:p>
            <a:pPr marL="0" marR="5080" lvl="1" indent="0" algn="just">
              <a:lnSpc>
                <a:spcPts val="1390"/>
              </a:lnSpc>
              <a:buNone/>
              <a:tabLst>
                <a:tab pos="287020" algn="l"/>
              </a:tabLst>
            </a:pPr>
            <a:endParaRPr lang="en-US" sz="4000" b="1" i="1" spc="5" dirty="0">
              <a:solidFill>
                <a:srgbClr val="FF0000"/>
              </a:solidFill>
              <a:latin typeface="Arial"/>
              <a:cs typeface="Arial"/>
            </a:endParaRPr>
          </a:p>
          <a:p>
            <a:pPr marL="0" marR="5080" lvl="1" indent="0" algn="just">
              <a:lnSpc>
                <a:spcPts val="1390"/>
              </a:lnSpc>
              <a:buNone/>
              <a:tabLst>
                <a:tab pos="287020" algn="l"/>
              </a:tabLst>
            </a:pPr>
            <a:r>
              <a:rPr lang="en-US" sz="4000" b="1" i="1" spc="5" dirty="0">
                <a:solidFill>
                  <a:srgbClr val="FF0000"/>
                </a:solidFill>
                <a:latin typeface="Arial"/>
                <a:cs typeface="Arial"/>
              </a:rPr>
              <a:t>8.7 </a:t>
            </a:r>
            <a:r>
              <a:rPr lang="en-US" sz="4000" b="1" i="1" spc="5" dirty="0">
                <a:latin typeface="Arial"/>
                <a:cs typeface="Arial"/>
              </a:rPr>
              <a:t>The </a:t>
            </a:r>
            <a:r>
              <a:rPr lang="en-US" sz="4000" b="1" i="1" spc="-5" dirty="0">
                <a:latin typeface="Arial"/>
                <a:cs typeface="Arial"/>
              </a:rPr>
              <a:t>following </a:t>
            </a:r>
            <a:r>
              <a:rPr lang="en-US" sz="4000" b="1" i="1" spc="-10" dirty="0">
                <a:latin typeface="Arial"/>
                <a:cs typeface="Arial"/>
              </a:rPr>
              <a:t>Clause </a:t>
            </a:r>
            <a:r>
              <a:rPr lang="en-US" sz="4000" b="1" i="1" dirty="0">
                <a:latin typeface="Arial"/>
                <a:cs typeface="Arial"/>
              </a:rPr>
              <a:t>No. </a:t>
            </a:r>
            <a:r>
              <a:rPr lang="en-US" sz="4000" b="1" i="1" spc="-5" dirty="0">
                <a:latin typeface="Arial"/>
                <a:cs typeface="Arial"/>
              </a:rPr>
              <a:t>8.7 </a:t>
            </a:r>
            <a:r>
              <a:rPr lang="en-US" sz="4000" b="1" i="1" dirty="0">
                <a:latin typeface="Arial"/>
                <a:cs typeface="Arial"/>
              </a:rPr>
              <a:t>&amp; </a:t>
            </a:r>
            <a:r>
              <a:rPr lang="en-US" sz="4000" b="1" i="1" spc="-5" dirty="0">
                <a:latin typeface="Arial"/>
                <a:cs typeface="Arial"/>
              </a:rPr>
              <a:t>8.8 are </a:t>
            </a:r>
          </a:p>
          <a:p>
            <a:pPr marL="0" marR="5080" lvl="1" indent="0" algn="just">
              <a:lnSpc>
                <a:spcPts val="1390"/>
              </a:lnSpc>
              <a:buNone/>
              <a:tabLst>
                <a:tab pos="287020" algn="l"/>
              </a:tabLst>
            </a:pPr>
            <a:endParaRPr lang="en-US" sz="4000" b="1" i="1" spc="-5" dirty="0">
              <a:latin typeface="Arial"/>
              <a:cs typeface="Arial"/>
            </a:endParaRPr>
          </a:p>
          <a:p>
            <a:pPr marL="0" marR="5080" lvl="1" indent="0" algn="just">
              <a:lnSpc>
                <a:spcPts val="1390"/>
              </a:lnSpc>
              <a:buNone/>
              <a:tabLst>
                <a:tab pos="287020" algn="l"/>
              </a:tabLst>
            </a:pPr>
            <a:endParaRPr lang="en-US" sz="4000" b="1" i="1" spc="-5" dirty="0">
              <a:latin typeface="Arial"/>
              <a:cs typeface="Arial"/>
            </a:endParaRPr>
          </a:p>
          <a:p>
            <a:pPr marL="0" marR="5080" lvl="1" indent="0" algn="just">
              <a:lnSpc>
                <a:spcPts val="1390"/>
              </a:lnSpc>
              <a:buNone/>
              <a:tabLst>
                <a:tab pos="287020" algn="l"/>
              </a:tabLst>
            </a:pPr>
            <a:r>
              <a:rPr lang="en-US" sz="4000" b="1" i="1" spc="-5" dirty="0">
                <a:latin typeface="Arial"/>
                <a:cs typeface="Arial"/>
              </a:rPr>
              <a:t>included </a:t>
            </a:r>
            <a:r>
              <a:rPr lang="en-US" sz="4000" b="1" i="1" spc="-15" dirty="0">
                <a:latin typeface="Arial"/>
                <a:cs typeface="Arial"/>
              </a:rPr>
              <a:t>in </a:t>
            </a:r>
            <a:r>
              <a:rPr lang="en-US" sz="4000" b="1" i="1" spc="-5" dirty="0">
                <a:latin typeface="Arial"/>
                <a:cs typeface="Arial"/>
              </a:rPr>
              <a:t>terms </a:t>
            </a:r>
            <a:r>
              <a:rPr lang="en-US" sz="4000" b="1" i="1" spc="5" dirty="0">
                <a:latin typeface="Arial"/>
                <a:cs typeface="Arial"/>
              </a:rPr>
              <a:t>of </a:t>
            </a:r>
            <a:r>
              <a:rPr lang="en-US" sz="4000" b="1" i="1" spc="-5" dirty="0">
                <a:latin typeface="Arial"/>
                <a:cs typeface="Arial"/>
              </a:rPr>
              <a:t>Notification published </a:t>
            </a:r>
            <a:r>
              <a:rPr lang="en-US" sz="4000" b="1" i="1" spc="5" dirty="0">
                <a:latin typeface="Arial"/>
                <a:cs typeface="Arial"/>
              </a:rPr>
              <a:t>on  </a:t>
            </a:r>
          </a:p>
          <a:p>
            <a:pPr marL="0" marR="5080" lvl="1" indent="0" algn="just">
              <a:lnSpc>
                <a:spcPts val="1390"/>
              </a:lnSpc>
              <a:buNone/>
              <a:tabLst>
                <a:tab pos="287020" algn="l"/>
              </a:tabLst>
            </a:pPr>
            <a:endParaRPr lang="en-US" sz="4000" b="1" i="1" spc="5" dirty="0">
              <a:latin typeface="Arial"/>
              <a:cs typeface="Arial"/>
            </a:endParaRPr>
          </a:p>
          <a:p>
            <a:pPr marL="0" marR="5080" lvl="1" indent="0" algn="just">
              <a:lnSpc>
                <a:spcPts val="1390"/>
              </a:lnSpc>
              <a:buNone/>
              <a:tabLst>
                <a:tab pos="287020" algn="l"/>
              </a:tabLst>
            </a:pPr>
            <a:endParaRPr lang="en-US" sz="4000" b="1" i="1" spc="5" dirty="0">
              <a:latin typeface="Arial"/>
              <a:cs typeface="Arial"/>
            </a:endParaRPr>
          </a:p>
          <a:p>
            <a:pPr marL="0" marR="5080" lvl="1" indent="0" algn="just">
              <a:lnSpc>
                <a:spcPts val="1390"/>
              </a:lnSpc>
              <a:buNone/>
              <a:tabLst>
                <a:tab pos="287020" algn="l"/>
              </a:tabLst>
            </a:pPr>
            <a:r>
              <a:rPr lang="en-US" sz="4000" b="1" i="1" spc="-5" dirty="0">
                <a:latin typeface="Arial"/>
                <a:cs typeface="Arial"/>
              </a:rPr>
              <a:t>27.05.2004 </a:t>
            </a:r>
            <a:r>
              <a:rPr lang="en-US" sz="4000" b="1" i="1" dirty="0">
                <a:latin typeface="Arial"/>
                <a:cs typeface="Arial"/>
              </a:rPr>
              <a:t>in Gazette </a:t>
            </a:r>
            <a:r>
              <a:rPr lang="en-US" sz="4000" b="1" i="1" spc="5" dirty="0">
                <a:latin typeface="Arial"/>
                <a:cs typeface="Arial"/>
              </a:rPr>
              <a:t>of</a:t>
            </a:r>
            <a:r>
              <a:rPr lang="en-US" sz="4000" b="1" i="1" spc="-15" dirty="0">
                <a:latin typeface="Arial"/>
                <a:cs typeface="Arial"/>
              </a:rPr>
              <a:t> </a:t>
            </a:r>
            <a:r>
              <a:rPr lang="en-US" sz="4000" b="1" i="1" dirty="0">
                <a:latin typeface="Arial"/>
                <a:cs typeface="Arial"/>
              </a:rPr>
              <a:t>India.</a:t>
            </a:r>
            <a:endParaRPr lang="en-US" sz="4000" dirty="0">
              <a:latin typeface="Arial"/>
              <a:cs typeface="Arial"/>
            </a:endParaRPr>
          </a:p>
          <a:p>
            <a:pPr marL="0" marR="5080" lvl="1" indent="0" algn="just">
              <a:lnSpc>
                <a:spcPts val="1390"/>
              </a:lnSpc>
              <a:buNone/>
              <a:tabLst>
                <a:tab pos="287020" algn="l"/>
              </a:tabLst>
            </a:pPr>
            <a:endParaRPr lang="en-US" sz="2800" dirty="0">
              <a:latin typeface="Arial"/>
              <a:cs typeface="Arial"/>
            </a:endParaRPr>
          </a:p>
          <a:p>
            <a:pPr marL="0" marR="5715" lvl="1" indent="0" algn="just">
              <a:lnSpc>
                <a:spcPts val="1390"/>
              </a:lnSpc>
              <a:buNone/>
              <a:tabLst>
                <a:tab pos="278130" algn="l"/>
              </a:tabLst>
            </a:pPr>
            <a:endParaRPr lang="en-US" sz="2000" dirty="0">
              <a:latin typeface="Arial"/>
              <a:cs typeface="Arial"/>
            </a:endParaRPr>
          </a:p>
          <a:p>
            <a:pPr>
              <a:lnSpc>
                <a:spcPct val="100000"/>
              </a:lnSpc>
              <a:spcBef>
                <a:spcPts val="25"/>
              </a:spcBef>
            </a:pPr>
            <a:endParaRPr lang="en-US" sz="1150" dirty="0">
              <a:latin typeface="Arial"/>
              <a:cs typeface="Arial"/>
            </a:endParaRPr>
          </a:p>
          <a:p>
            <a:pPr marL="0" marR="5080" lvl="1" indent="0" algn="just">
              <a:lnSpc>
                <a:spcPts val="1390"/>
              </a:lnSpc>
              <a:buNone/>
              <a:tabLst>
                <a:tab pos="28702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112</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1" end="11"/>
                                            </p:txEl>
                                          </p:spTgt>
                                        </p:tgtEl>
                                        <p:attrNameLst>
                                          <p:attrName>style.visibility</p:attrName>
                                        </p:attrNameLst>
                                      </p:cBhvr>
                                      <p:to>
                                        <p:strVal val="visible"/>
                                      </p:to>
                                    </p:set>
                                    <p:animEffect transition="in" filter="blinds(horizontal)">
                                      <p:cBhvr>
                                        <p:cTn id="18" dur="500"/>
                                        <p:tgtEl>
                                          <p:spTgt spid="3">
                                            <p:txEl>
                                              <p:pRg st="11" end="1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14" end="14"/>
                                            </p:txEl>
                                          </p:spTgt>
                                        </p:tgtEl>
                                        <p:attrNameLst>
                                          <p:attrName>style.visibility</p:attrName>
                                        </p:attrNameLst>
                                      </p:cBhvr>
                                      <p:to>
                                        <p:strVal val="visible"/>
                                      </p:to>
                                    </p:set>
                                    <p:animEffect transition="in" filter="blinds(horizontal)">
                                      <p:cBhvr>
                                        <p:cTn id="21" dur="500"/>
                                        <p:tgtEl>
                                          <p:spTgt spid="3">
                                            <p:txEl>
                                              <p:pRg st="14" end="1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17" end="17"/>
                                            </p:txEl>
                                          </p:spTgt>
                                        </p:tgtEl>
                                        <p:attrNameLst>
                                          <p:attrName>style.visibility</p:attrName>
                                        </p:attrNameLst>
                                      </p:cBhvr>
                                      <p:to>
                                        <p:strVal val="visible"/>
                                      </p:to>
                                    </p:set>
                                    <p:animEffect transition="in" filter="blinds(horizontal)">
                                      <p:cBhvr>
                                        <p:cTn id="24"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328614"/>
            <a:ext cx="11436625" cy="6529386"/>
          </a:xfrm>
        </p:spPr>
        <p:txBody>
          <a:bodyPr>
            <a:normAutofit/>
          </a:bodyPr>
          <a:lstStyle/>
          <a:p>
            <a:pPr marL="0" marR="5080" lvl="1" indent="0" algn="just">
              <a:lnSpc>
                <a:spcPts val="1390"/>
              </a:lnSpc>
              <a:buNone/>
              <a:tabLst>
                <a:tab pos="287020" algn="l"/>
              </a:tabLst>
            </a:pPr>
            <a:endParaRPr lang="en-US" sz="2800" dirty="0">
              <a:latin typeface="Arial"/>
              <a:cs typeface="Arial"/>
            </a:endParaRPr>
          </a:p>
          <a:p>
            <a:pPr marL="0" marR="5715" lvl="1" indent="0" algn="just">
              <a:lnSpc>
                <a:spcPts val="1390"/>
              </a:lnSpc>
              <a:buNone/>
              <a:tabLst>
                <a:tab pos="278130" algn="l"/>
              </a:tabLst>
            </a:pPr>
            <a:endParaRPr lang="en-US" sz="2000" dirty="0">
              <a:latin typeface="Arial"/>
              <a:cs typeface="Arial"/>
            </a:endParaRPr>
          </a:p>
          <a:p>
            <a:pPr>
              <a:lnSpc>
                <a:spcPct val="100000"/>
              </a:lnSpc>
              <a:spcBef>
                <a:spcPts val="25"/>
              </a:spcBef>
            </a:pPr>
            <a:endParaRPr lang="en-US" sz="1150" dirty="0">
              <a:latin typeface="Arial"/>
              <a:cs typeface="Arial"/>
            </a:endParaRPr>
          </a:p>
          <a:p>
            <a:pPr marL="12700" marR="5080" algn="just">
              <a:lnSpc>
                <a:spcPct val="95800"/>
              </a:lnSpc>
            </a:pPr>
            <a:r>
              <a:rPr lang="en-US" sz="3200" b="1" i="1" spc="-5" dirty="0">
                <a:solidFill>
                  <a:srgbClr val="FF0000"/>
                </a:solidFill>
                <a:latin typeface="Arial"/>
                <a:cs typeface="Arial"/>
              </a:rPr>
              <a:t>“8.7 </a:t>
            </a:r>
            <a:r>
              <a:rPr lang="en-US" sz="3200" b="1" i="1" spc="-5" dirty="0">
                <a:latin typeface="Arial"/>
                <a:cs typeface="Arial"/>
              </a:rPr>
              <a:t>Where </a:t>
            </a:r>
            <a:r>
              <a:rPr lang="en-US" sz="3200" b="1" i="1" dirty="0">
                <a:latin typeface="Arial"/>
                <a:cs typeface="Arial"/>
              </a:rPr>
              <a:t>either </a:t>
            </a:r>
            <a:r>
              <a:rPr lang="en-US" sz="3200" b="1" i="1" spc="5" dirty="0">
                <a:latin typeface="Arial"/>
                <a:cs typeface="Arial"/>
              </a:rPr>
              <a:t>on </a:t>
            </a:r>
            <a:r>
              <a:rPr lang="en-US" sz="3200" b="1" i="1" dirty="0">
                <a:latin typeface="Arial"/>
                <a:cs typeface="Arial"/>
              </a:rPr>
              <a:t>a </a:t>
            </a:r>
            <a:r>
              <a:rPr lang="en-US" sz="3200" b="1" i="1" spc="-5" dirty="0">
                <a:latin typeface="Arial"/>
                <a:cs typeface="Arial"/>
              </a:rPr>
              <a:t>request </a:t>
            </a:r>
            <a:r>
              <a:rPr lang="en-US" sz="3200" b="1" i="1" spc="5" dirty="0">
                <a:latin typeface="Arial"/>
                <a:cs typeface="Arial"/>
              </a:rPr>
              <a:t>or </a:t>
            </a:r>
            <a:r>
              <a:rPr lang="en-US" sz="3200" b="1" i="1" spc="-5" dirty="0">
                <a:latin typeface="Arial"/>
                <a:cs typeface="Arial"/>
              </a:rPr>
              <a:t>otherwise </a:t>
            </a:r>
            <a:r>
              <a:rPr lang="en-US" sz="3200" b="1" i="1" spc="5" dirty="0">
                <a:latin typeface="Arial"/>
                <a:cs typeface="Arial"/>
              </a:rPr>
              <a:t>the </a:t>
            </a:r>
            <a:r>
              <a:rPr lang="en-US" sz="3200" b="1" i="1" spc="-5" dirty="0">
                <a:latin typeface="Arial"/>
                <a:cs typeface="Arial"/>
              </a:rPr>
              <a:t>Medical Council </a:t>
            </a:r>
            <a:r>
              <a:rPr lang="en-US" sz="3200" b="1" i="1" spc="-10" dirty="0">
                <a:latin typeface="Arial"/>
                <a:cs typeface="Arial"/>
              </a:rPr>
              <a:t>of </a:t>
            </a:r>
            <a:r>
              <a:rPr lang="en-US" sz="3200" b="1" i="1" spc="-5" dirty="0">
                <a:latin typeface="Arial"/>
                <a:cs typeface="Arial"/>
              </a:rPr>
              <a:t>India </a:t>
            </a:r>
            <a:r>
              <a:rPr lang="en-US" sz="3200" b="1" i="1" dirty="0">
                <a:latin typeface="Arial"/>
                <a:cs typeface="Arial"/>
              </a:rPr>
              <a:t>is </a:t>
            </a:r>
            <a:r>
              <a:rPr lang="en-US" sz="3200" b="1" i="1" spc="-5" dirty="0">
                <a:latin typeface="Arial"/>
                <a:cs typeface="Arial"/>
              </a:rPr>
              <a:t>informed </a:t>
            </a:r>
            <a:r>
              <a:rPr lang="en-US" sz="3200" b="1" i="1" dirty="0">
                <a:latin typeface="Arial"/>
                <a:cs typeface="Arial"/>
              </a:rPr>
              <a:t>that  any </a:t>
            </a:r>
            <a:r>
              <a:rPr lang="en-US" sz="3200" b="1" i="1" spc="-5" dirty="0">
                <a:latin typeface="Arial"/>
                <a:cs typeface="Arial"/>
              </a:rPr>
              <a:t>complaint against </a:t>
            </a:r>
            <a:r>
              <a:rPr lang="en-US" sz="3200" b="1" i="1" dirty="0">
                <a:latin typeface="Arial"/>
                <a:cs typeface="Arial"/>
              </a:rPr>
              <a:t>a </a:t>
            </a:r>
            <a:r>
              <a:rPr lang="en-US" sz="3200" b="1" i="1" spc="-5" dirty="0">
                <a:latin typeface="Arial"/>
                <a:cs typeface="Arial"/>
              </a:rPr>
              <a:t>delinquent physician </a:t>
            </a:r>
            <a:r>
              <a:rPr lang="en-US" sz="3200" b="1" i="1" dirty="0">
                <a:latin typeface="Arial"/>
                <a:cs typeface="Arial"/>
              </a:rPr>
              <a:t>has </a:t>
            </a:r>
            <a:r>
              <a:rPr lang="en-US" sz="3200" b="1" i="1" spc="-5" dirty="0">
                <a:latin typeface="Arial"/>
                <a:cs typeface="Arial"/>
              </a:rPr>
              <a:t>not been decided </a:t>
            </a:r>
            <a:r>
              <a:rPr lang="en-US" sz="3200" b="1" i="1" spc="5" dirty="0">
                <a:latin typeface="Arial"/>
                <a:cs typeface="Arial"/>
              </a:rPr>
              <a:t>by </a:t>
            </a:r>
            <a:r>
              <a:rPr lang="en-US" sz="3200" b="1" i="1" dirty="0">
                <a:latin typeface="Arial"/>
                <a:cs typeface="Arial"/>
              </a:rPr>
              <a:t>a </a:t>
            </a:r>
            <a:r>
              <a:rPr lang="en-US" sz="3200" b="1" i="1" u="sng" dirty="0">
                <a:latin typeface="Arial"/>
                <a:cs typeface="Arial"/>
              </a:rPr>
              <a:t>State </a:t>
            </a:r>
            <a:r>
              <a:rPr lang="en-US" sz="3200" b="1" i="1" u="sng" spc="-5" dirty="0">
                <a:latin typeface="Arial"/>
                <a:cs typeface="Arial"/>
              </a:rPr>
              <a:t>Medical  </a:t>
            </a:r>
            <a:r>
              <a:rPr lang="en-US" sz="3200" b="1" i="1" u="sng" dirty="0">
                <a:latin typeface="Arial"/>
                <a:cs typeface="Arial"/>
              </a:rPr>
              <a:t>Council </a:t>
            </a:r>
            <a:r>
              <a:rPr lang="en-US" sz="3200" b="1" i="1" u="sng" spc="-5" dirty="0">
                <a:latin typeface="Arial"/>
                <a:cs typeface="Arial"/>
              </a:rPr>
              <a:t>within </a:t>
            </a:r>
            <a:r>
              <a:rPr lang="en-US" sz="3200" b="1" i="1" u="sng" dirty="0">
                <a:latin typeface="Arial"/>
                <a:cs typeface="Arial"/>
              </a:rPr>
              <a:t>a </a:t>
            </a:r>
            <a:r>
              <a:rPr lang="en-US" sz="3200" b="1" i="1" u="sng" spc="-5" dirty="0">
                <a:latin typeface="Arial"/>
                <a:cs typeface="Arial"/>
              </a:rPr>
              <a:t>period </a:t>
            </a:r>
            <a:r>
              <a:rPr lang="en-US" sz="3200" b="1" i="1" u="sng" spc="5" dirty="0">
                <a:latin typeface="Arial"/>
                <a:cs typeface="Arial"/>
              </a:rPr>
              <a:t>of </a:t>
            </a:r>
            <a:r>
              <a:rPr lang="en-US" sz="3200" b="1" i="1" u="sng" spc="-10" dirty="0">
                <a:latin typeface="Arial"/>
                <a:cs typeface="Arial"/>
              </a:rPr>
              <a:t>six </a:t>
            </a:r>
            <a:r>
              <a:rPr lang="en-US" sz="3200" b="1" i="1" u="sng" spc="-5" dirty="0">
                <a:latin typeface="Arial"/>
                <a:cs typeface="Arial"/>
              </a:rPr>
              <a:t>months </a:t>
            </a:r>
            <a:r>
              <a:rPr lang="en-US" sz="3200" b="1" i="1" u="sng" spc="-10" dirty="0">
                <a:latin typeface="Arial"/>
                <a:cs typeface="Arial"/>
              </a:rPr>
              <a:t>from </a:t>
            </a:r>
            <a:r>
              <a:rPr lang="en-US" sz="3200" b="1" i="1" u="sng" spc="5" dirty="0">
                <a:latin typeface="Arial"/>
                <a:cs typeface="Arial"/>
              </a:rPr>
              <a:t>the </a:t>
            </a:r>
            <a:r>
              <a:rPr lang="en-US" sz="3200" b="1" i="1" u="sng" spc="-5" dirty="0">
                <a:latin typeface="Arial"/>
                <a:cs typeface="Arial"/>
              </a:rPr>
              <a:t>date </a:t>
            </a:r>
            <a:r>
              <a:rPr lang="en-US" sz="3200" b="1" i="1" u="sng" spc="-10" dirty="0">
                <a:latin typeface="Arial"/>
                <a:cs typeface="Arial"/>
              </a:rPr>
              <a:t>of </a:t>
            </a:r>
            <a:r>
              <a:rPr lang="en-US" sz="3200" b="1" i="1" u="sng" spc="-5" dirty="0">
                <a:latin typeface="Arial"/>
                <a:cs typeface="Arial"/>
              </a:rPr>
              <a:t>receipt </a:t>
            </a:r>
            <a:r>
              <a:rPr lang="en-US" sz="3200" b="1" i="1" u="sng" spc="-10" dirty="0">
                <a:latin typeface="Arial"/>
                <a:cs typeface="Arial"/>
              </a:rPr>
              <a:t>of </a:t>
            </a:r>
            <a:r>
              <a:rPr lang="en-US" sz="3200" b="1" i="1" u="sng" spc="-5" dirty="0">
                <a:latin typeface="Arial"/>
                <a:cs typeface="Arial"/>
              </a:rPr>
              <a:t>complaint</a:t>
            </a:r>
            <a:r>
              <a:rPr lang="en-US" sz="3200" b="1" i="1" spc="-5" dirty="0">
                <a:latin typeface="Arial"/>
                <a:cs typeface="Arial"/>
              </a:rPr>
              <a:t> </a:t>
            </a:r>
            <a:r>
              <a:rPr lang="en-US" sz="3200" b="1" i="1" spc="5" dirty="0">
                <a:latin typeface="Arial"/>
                <a:cs typeface="Arial"/>
              </a:rPr>
              <a:t>by </a:t>
            </a:r>
            <a:r>
              <a:rPr lang="en-US" sz="3200" b="1" i="1" dirty="0">
                <a:latin typeface="Arial"/>
                <a:cs typeface="Arial"/>
              </a:rPr>
              <a:t>it and  further </a:t>
            </a:r>
            <a:r>
              <a:rPr lang="en-US" sz="3200" b="1" i="1" spc="-5" dirty="0">
                <a:latin typeface="Arial"/>
                <a:cs typeface="Arial"/>
              </a:rPr>
              <a:t>the </a:t>
            </a:r>
            <a:r>
              <a:rPr lang="en-US" sz="3200" b="1" i="1" dirty="0">
                <a:latin typeface="Arial"/>
                <a:cs typeface="Arial"/>
              </a:rPr>
              <a:t>MCI has </a:t>
            </a:r>
            <a:r>
              <a:rPr lang="en-US" sz="3200" b="1" i="1" spc="-5" dirty="0">
                <a:latin typeface="Arial"/>
                <a:cs typeface="Arial"/>
              </a:rPr>
              <a:t>reason </a:t>
            </a:r>
            <a:r>
              <a:rPr lang="en-US" sz="3200" b="1" i="1" spc="-10" dirty="0">
                <a:latin typeface="Arial"/>
                <a:cs typeface="Arial"/>
              </a:rPr>
              <a:t>to </a:t>
            </a:r>
            <a:r>
              <a:rPr lang="en-US" sz="3200" b="1" i="1" spc="-5" dirty="0">
                <a:latin typeface="Arial"/>
                <a:cs typeface="Arial"/>
              </a:rPr>
              <a:t>believe that </a:t>
            </a:r>
            <a:r>
              <a:rPr lang="en-US" sz="3200" b="1" i="1" dirty="0">
                <a:latin typeface="Arial"/>
                <a:cs typeface="Arial"/>
              </a:rPr>
              <a:t>there is </a:t>
            </a:r>
            <a:r>
              <a:rPr lang="en-US" sz="3200" b="1" i="1" spc="5" dirty="0">
                <a:latin typeface="Arial"/>
                <a:cs typeface="Arial"/>
              </a:rPr>
              <a:t>no </a:t>
            </a:r>
            <a:r>
              <a:rPr lang="en-US" sz="3200" b="1" i="1" spc="-10" dirty="0">
                <a:latin typeface="Arial"/>
                <a:cs typeface="Arial"/>
              </a:rPr>
              <a:t>justified </a:t>
            </a:r>
            <a:r>
              <a:rPr lang="en-US" sz="3200" b="1" i="1" spc="-5" dirty="0">
                <a:latin typeface="Arial"/>
                <a:cs typeface="Arial"/>
              </a:rPr>
              <a:t>reason for not deciding </a:t>
            </a:r>
            <a:r>
              <a:rPr lang="en-US" sz="3200" b="1" i="1" spc="5" dirty="0">
                <a:latin typeface="Arial"/>
                <a:cs typeface="Arial"/>
              </a:rPr>
              <a:t>the  </a:t>
            </a:r>
            <a:r>
              <a:rPr lang="en-US" sz="3200" b="1" i="1" spc="-5" dirty="0">
                <a:latin typeface="Arial"/>
                <a:cs typeface="Arial"/>
              </a:rPr>
              <a:t>complaint within the said prescribed period, the </a:t>
            </a:r>
            <a:r>
              <a:rPr lang="en-US" sz="3200" b="1" i="1" dirty="0">
                <a:latin typeface="Arial"/>
                <a:cs typeface="Arial"/>
              </a:rPr>
              <a:t>Medical </a:t>
            </a:r>
            <a:r>
              <a:rPr lang="en-US" sz="3200" b="1" i="1" spc="-5" dirty="0">
                <a:latin typeface="Arial"/>
                <a:cs typeface="Arial"/>
              </a:rPr>
              <a:t>Council </a:t>
            </a:r>
            <a:r>
              <a:rPr lang="en-US" sz="3200" b="1" i="1" spc="5" dirty="0">
                <a:latin typeface="Arial"/>
                <a:cs typeface="Arial"/>
              </a:rPr>
              <a:t>of </a:t>
            </a:r>
            <a:r>
              <a:rPr lang="en-US" sz="3200" b="1" i="1" spc="-5" dirty="0">
                <a:latin typeface="Arial"/>
                <a:cs typeface="Arial"/>
              </a:rPr>
              <a:t>India</a:t>
            </a:r>
            <a:r>
              <a:rPr lang="en-US" sz="3200" b="1" i="1" spc="40" dirty="0">
                <a:latin typeface="Arial"/>
                <a:cs typeface="Arial"/>
              </a:rPr>
              <a:t> </a:t>
            </a:r>
            <a:r>
              <a:rPr lang="en-US" sz="3200" b="1" i="1" spc="-5" dirty="0">
                <a:latin typeface="Arial"/>
                <a:cs typeface="Arial"/>
              </a:rPr>
              <a:t>may-</a:t>
            </a:r>
            <a:endParaRPr lang="en-US" sz="3200" dirty="0">
              <a:latin typeface="Arial"/>
              <a:cs typeface="Arial"/>
            </a:endParaRPr>
          </a:p>
          <a:p>
            <a:pPr marL="0" marR="5080" lvl="1" indent="0" algn="just">
              <a:lnSpc>
                <a:spcPts val="1390"/>
              </a:lnSpc>
              <a:buNone/>
              <a:tabLst>
                <a:tab pos="287020" algn="l"/>
              </a:tabLst>
            </a:pPr>
            <a:endParaRPr lang="en-US" sz="20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113</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55650" marR="5715" lvl="1" indent="-514350" algn="just">
              <a:lnSpc>
                <a:spcPts val="1370"/>
              </a:lnSpc>
              <a:spcBef>
                <a:spcPts val="5"/>
              </a:spcBef>
              <a:buFont typeface="+mj-lt"/>
              <a:buAutoNum type="romanLcPeriod"/>
              <a:tabLst>
                <a:tab pos="253365" algn="l"/>
              </a:tabLst>
            </a:pPr>
            <a:endParaRPr lang="en-US" sz="4000" b="1" i="1" spc="-10" dirty="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r>
              <a:rPr lang="en-US" sz="4000" b="1" i="1" spc="-10" dirty="0">
                <a:latin typeface="Arial"/>
                <a:cs typeface="Arial"/>
              </a:rPr>
              <a:t>Impress </a:t>
            </a:r>
            <a:r>
              <a:rPr lang="en-US" sz="4000" b="1" i="1" spc="5" dirty="0">
                <a:latin typeface="Arial"/>
                <a:cs typeface="Arial"/>
              </a:rPr>
              <a:t>upon </a:t>
            </a:r>
            <a:r>
              <a:rPr lang="en-US" sz="4000" b="1" i="1" spc="-5" dirty="0">
                <a:latin typeface="Arial"/>
                <a:cs typeface="Arial"/>
              </a:rPr>
              <a:t>the concerned State </a:t>
            </a:r>
          </a:p>
          <a:p>
            <a:pPr marL="755650" marR="5715" lvl="1" indent="-514350" algn="just">
              <a:lnSpc>
                <a:spcPts val="1370"/>
              </a:lnSpc>
              <a:spcBef>
                <a:spcPts val="5"/>
              </a:spcBef>
              <a:buFont typeface="+mj-lt"/>
              <a:buAutoNum type="romanLcPeriod"/>
              <a:tabLst>
                <a:tab pos="253365" algn="l"/>
              </a:tabLst>
            </a:pPr>
            <a:endParaRPr lang="en-US" sz="4000" b="1" i="1" spc="-5" dirty="0">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4000" b="1" i="1" spc="-5" dirty="0">
              <a:latin typeface="Arial"/>
              <a:cs typeface="Arial"/>
            </a:endParaRPr>
          </a:p>
          <a:p>
            <a:pPr marL="755650" marR="5715" lvl="1" indent="-514350" algn="just">
              <a:lnSpc>
                <a:spcPts val="1370"/>
              </a:lnSpc>
              <a:spcBef>
                <a:spcPts val="5"/>
              </a:spcBef>
              <a:buNone/>
              <a:tabLst>
                <a:tab pos="253365" algn="l"/>
              </a:tabLst>
            </a:pPr>
            <a:r>
              <a:rPr lang="en-US" sz="4000" b="1" i="1" spc="-5" dirty="0">
                <a:latin typeface="Arial"/>
                <a:cs typeface="Arial"/>
              </a:rPr>
              <a:t>Medical council </a:t>
            </a:r>
            <a:r>
              <a:rPr lang="en-US" sz="4000" b="1" i="1" spc="-10" dirty="0">
                <a:latin typeface="Arial"/>
                <a:cs typeface="Arial"/>
              </a:rPr>
              <a:t>to </a:t>
            </a:r>
            <a:r>
              <a:rPr lang="en-US" sz="4000" b="1" i="1" spc="-5" dirty="0">
                <a:latin typeface="Arial"/>
                <a:cs typeface="Arial"/>
              </a:rPr>
              <a:t>conclude </a:t>
            </a:r>
            <a:r>
              <a:rPr lang="en-US" sz="4000" b="1" i="1" dirty="0">
                <a:latin typeface="Arial"/>
                <a:cs typeface="Arial"/>
              </a:rPr>
              <a:t>and </a:t>
            </a:r>
            <a:r>
              <a:rPr lang="en-US" sz="4000" b="1" i="1" spc="-10" dirty="0">
                <a:latin typeface="Arial"/>
                <a:cs typeface="Arial"/>
              </a:rPr>
              <a:t>decide </a:t>
            </a:r>
          </a:p>
          <a:p>
            <a:pPr marL="755650" marR="5715" lvl="1" indent="-514350" algn="just">
              <a:lnSpc>
                <a:spcPts val="1370"/>
              </a:lnSpc>
              <a:spcBef>
                <a:spcPts val="5"/>
              </a:spcBef>
              <a:buFont typeface="+mj-lt"/>
              <a:buAutoNum type="romanLcPeriod"/>
              <a:tabLst>
                <a:tab pos="253365" algn="l"/>
              </a:tabLst>
            </a:pPr>
            <a:endParaRPr lang="en-US" sz="4000" b="1" i="1" spc="-10" dirty="0">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4000" b="1" i="1" spc="-10" dirty="0">
              <a:latin typeface="Arial"/>
              <a:cs typeface="Arial"/>
            </a:endParaRPr>
          </a:p>
          <a:p>
            <a:pPr marL="241300" marR="5715" lvl="1" indent="0" algn="just">
              <a:lnSpc>
                <a:spcPts val="1370"/>
              </a:lnSpc>
              <a:spcBef>
                <a:spcPts val="5"/>
              </a:spcBef>
              <a:buNone/>
              <a:tabLst>
                <a:tab pos="253365" algn="l"/>
              </a:tabLst>
            </a:pPr>
            <a:r>
              <a:rPr lang="en-US" sz="4000" b="1" i="1" spc="5" dirty="0">
                <a:latin typeface="Arial"/>
                <a:cs typeface="Arial"/>
              </a:rPr>
              <a:t>The </a:t>
            </a:r>
            <a:r>
              <a:rPr lang="en-US" sz="4000" b="1" i="1" spc="-5" dirty="0">
                <a:latin typeface="Arial"/>
                <a:cs typeface="Arial"/>
              </a:rPr>
              <a:t>complaint within </a:t>
            </a:r>
            <a:r>
              <a:rPr lang="en-US" sz="4000" b="1" i="1" dirty="0">
                <a:latin typeface="Arial"/>
                <a:cs typeface="Arial"/>
              </a:rPr>
              <a:t>a </a:t>
            </a:r>
            <a:r>
              <a:rPr lang="en-US" sz="4000" b="1" i="1" spc="-5" dirty="0">
                <a:latin typeface="Arial"/>
                <a:cs typeface="Arial"/>
              </a:rPr>
              <a:t>time bound</a:t>
            </a:r>
            <a:r>
              <a:rPr lang="en-US" sz="4000" b="1" i="1" spc="40" dirty="0">
                <a:latin typeface="Arial"/>
                <a:cs typeface="Arial"/>
              </a:rPr>
              <a:t> </a:t>
            </a:r>
          </a:p>
          <a:p>
            <a:pPr marL="241300" marR="5715" lvl="1" indent="0" algn="just">
              <a:lnSpc>
                <a:spcPts val="1370"/>
              </a:lnSpc>
              <a:spcBef>
                <a:spcPts val="5"/>
              </a:spcBef>
              <a:buNone/>
              <a:tabLst>
                <a:tab pos="253365" algn="l"/>
              </a:tabLst>
            </a:pPr>
            <a:endParaRPr lang="en-US" sz="4000" b="1" i="1" spc="40" dirty="0">
              <a:latin typeface="Arial"/>
              <a:cs typeface="Arial"/>
            </a:endParaRPr>
          </a:p>
          <a:p>
            <a:pPr marL="241300" marR="5715" lvl="1" indent="0" algn="just">
              <a:lnSpc>
                <a:spcPts val="1370"/>
              </a:lnSpc>
              <a:spcBef>
                <a:spcPts val="5"/>
              </a:spcBef>
              <a:buNone/>
              <a:tabLst>
                <a:tab pos="253365" algn="l"/>
              </a:tabLst>
            </a:pPr>
            <a:endParaRPr lang="en-US" sz="4000" b="1" i="1" spc="40" dirty="0">
              <a:latin typeface="Arial"/>
              <a:cs typeface="Arial"/>
            </a:endParaRPr>
          </a:p>
          <a:p>
            <a:pPr marL="241300" marR="5715" lvl="1" indent="0" algn="just">
              <a:lnSpc>
                <a:spcPts val="1370"/>
              </a:lnSpc>
              <a:spcBef>
                <a:spcPts val="5"/>
              </a:spcBef>
              <a:buNone/>
              <a:tabLst>
                <a:tab pos="253365" algn="l"/>
              </a:tabLst>
            </a:pPr>
            <a:r>
              <a:rPr lang="en-US" sz="4000" b="1" i="1" spc="-5" dirty="0">
                <a:latin typeface="Arial"/>
                <a:cs typeface="Arial"/>
              </a:rPr>
              <a:t>schedule;</a:t>
            </a:r>
          </a:p>
          <a:p>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blinds(horizontal)">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11250-FBDE-4DF2-85D1-1968F20B56B3}"/>
              </a:ext>
            </a:extLst>
          </p:cNvPr>
          <p:cNvSpPr>
            <a:spLocks noGrp="1"/>
          </p:cNvSpPr>
          <p:nvPr>
            <p:ph idx="1"/>
          </p:nvPr>
        </p:nvSpPr>
        <p:spPr>
          <a:xfrm>
            <a:off x="314325" y="300038"/>
            <a:ext cx="11096625" cy="6078460"/>
          </a:xfrm>
        </p:spPr>
        <p:txBody>
          <a:bodyPr>
            <a:normAutofit/>
          </a:bodyPr>
          <a:lstStyle/>
          <a:p>
            <a:pPr marL="755650" marR="5715" lvl="1" indent="-514350" algn="just">
              <a:lnSpc>
                <a:spcPts val="1370"/>
              </a:lnSpc>
              <a:spcBef>
                <a:spcPts val="5"/>
              </a:spcBef>
              <a:buFont typeface="+mj-lt"/>
              <a:buAutoNum type="romanLcPeriod"/>
              <a:tabLst>
                <a:tab pos="253365" algn="l"/>
              </a:tabLst>
            </a:pPr>
            <a:endParaRPr lang="en-US" sz="2000" b="1" i="1" spc="-5" dirty="0">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2000" b="1" i="1" spc="-5" dirty="0">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2000" dirty="0">
              <a:latin typeface="Arial"/>
              <a:cs typeface="Arial"/>
            </a:endParaRPr>
          </a:p>
          <a:p>
            <a:pPr marL="514350" marR="5715" indent="-514350" algn="just">
              <a:lnSpc>
                <a:spcPts val="1370"/>
              </a:lnSpc>
              <a:spcBef>
                <a:spcPts val="20"/>
              </a:spcBef>
              <a:buFont typeface="+mj-lt"/>
              <a:buAutoNum type="romanLcPeriod"/>
              <a:tabLst>
                <a:tab pos="250825" algn="l"/>
              </a:tabLst>
            </a:pPr>
            <a:endParaRPr lang="en-US" sz="2000" b="1" i="1" dirty="0">
              <a:latin typeface="Arial"/>
              <a:cs typeface="Arial"/>
            </a:endParaRPr>
          </a:p>
          <a:p>
            <a:pPr marL="514350" marR="5715" indent="-514350" algn="just">
              <a:lnSpc>
                <a:spcPts val="1370"/>
              </a:lnSpc>
              <a:spcBef>
                <a:spcPts val="20"/>
              </a:spcBef>
              <a:buFont typeface="+mj-lt"/>
              <a:buAutoNum type="romanLcPeriod"/>
              <a:tabLst>
                <a:tab pos="250825" algn="l"/>
              </a:tabLst>
            </a:pPr>
            <a:endParaRPr lang="en-US" sz="2000" b="1" i="1" dirty="0">
              <a:latin typeface="Arial"/>
              <a:cs typeface="Arial"/>
            </a:endParaRPr>
          </a:p>
          <a:p>
            <a:pPr marL="0" marR="5715" indent="0" algn="just">
              <a:lnSpc>
                <a:spcPts val="1370"/>
              </a:lnSpc>
              <a:spcBef>
                <a:spcPts val="20"/>
              </a:spcBef>
              <a:buNone/>
              <a:tabLst>
                <a:tab pos="250825" algn="l"/>
              </a:tabLst>
            </a:pPr>
            <a:endParaRPr lang="en-US" sz="3200" b="1" i="1" dirty="0">
              <a:latin typeface="Arial"/>
              <a:cs typeface="Arial"/>
            </a:endParaRPr>
          </a:p>
          <a:p>
            <a:pPr marL="0" marR="5715" indent="0" algn="just">
              <a:lnSpc>
                <a:spcPts val="1370"/>
              </a:lnSpc>
              <a:spcBef>
                <a:spcPts val="20"/>
              </a:spcBef>
              <a:buNone/>
              <a:tabLst>
                <a:tab pos="250825" algn="l"/>
              </a:tabLst>
            </a:pPr>
            <a:r>
              <a:rPr lang="en-US" sz="3200" b="1" i="1" dirty="0">
                <a:latin typeface="Arial"/>
                <a:cs typeface="Arial"/>
              </a:rPr>
              <a:t>   </a:t>
            </a:r>
            <a:r>
              <a:rPr lang="en-US" b="1" i="1" dirty="0">
                <a:latin typeface="Arial"/>
                <a:cs typeface="Arial"/>
              </a:rPr>
              <a:t>ii.  May </a:t>
            </a:r>
            <a:r>
              <a:rPr lang="en-US" b="1" i="1" spc="-5" dirty="0">
                <a:latin typeface="Arial"/>
                <a:cs typeface="Arial"/>
              </a:rPr>
              <a:t>decide </a:t>
            </a:r>
            <a:r>
              <a:rPr lang="en-US" b="1" i="1" dirty="0">
                <a:latin typeface="Arial"/>
                <a:cs typeface="Arial"/>
              </a:rPr>
              <a:t>to </a:t>
            </a:r>
            <a:r>
              <a:rPr lang="en-US" b="1" i="1" spc="-5" dirty="0">
                <a:latin typeface="Arial"/>
                <a:cs typeface="Arial"/>
              </a:rPr>
              <a:t>withdraw </a:t>
            </a:r>
            <a:r>
              <a:rPr lang="en-US" b="1" i="1" spc="5" dirty="0">
                <a:latin typeface="Arial"/>
                <a:cs typeface="Arial"/>
              </a:rPr>
              <a:t>the </a:t>
            </a:r>
            <a:r>
              <a:rPr lang="en-US" b="1" i="1" spc="-10" dirty="0">
                <a:latin typeface="Arial"/>
                <a:cs typeface="Arial"/>
              </a:rPr>
              <a:t>said c</a:t>
            </a:r>
            <a:r>
              <a:rPr lang="en-US" b="1" i="1" spc="-5" dirty="0">
                <a:latin typeface="Arial"/>
                <a:cs typeface="Arial"/>
              </a:rPr>
              <a:t>omplaint pending with</a:t>
            </a: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r>
              <a:rPr lang="en-US" b="1" i="1" spc="-5" dirty="0">
                <a:latin typeface="Arial"/>
                <a:cs typeface="Arial"/>
              </a:rPr>
              <a:t> the concerned State Medical  </a:t>
            </a:r>
            <a:r>
              <a:rPr lang="en-US" b="1" i="1" dirty="0">
                <a:latin typeface="Arial"/>
                <a:cs typeface="Arial"/>
              </a:rPr>
              <a:t>Council</a:t>
            </a:r>
            <a:r>
              <a:rPr lang="en-US" b="1" i="1" spc="150" dirty="0">
                <a:latin typeface="Arial"/>
                <a:cs typeface="Arial"/>
              </a:rPr>
              <a:t> </a:t>
            </a:r>
            <a:r>
              <a:rPr lang="en-US" b="1" i="1" spc="-5" dirty="0">
                <a:latin typeface="Arial"/>
                <a:cs typeface="Arial"/>
              </a:rPr>
              <a:t>straightaway</a:t>
            </a:r>
            <a:r>
              <a:rPr lang="en-US" b="1" i="1" spc="135" dirty="0">
                <a:latin typeface="Arial"/>
                <a:cs typeface="Arial"/>
              </a:rPr>
              <a:t> </a:t>
            </a:r>
            <a:r>
              <a:rPr lang="en-US" b="1" i="1" spc="5" dirty="0">
                <a:latin typeface="Arial"/>
                <a:cs typeface="Arial"/>
              </a:rPr>
              <a:t>or</a:t>
            </a:r>
            <a:r>
              <a:rPr lang="en-US" b="1" i="1" spc="135" dirty="0">
                <a:latin typeface="Arial"/>
                <a:cs typeface="Arial"/>
              </a:rPr>
              <a:t> a</a:t>
            </a:r>
            <a:r>
              <a:rPr lang="en-US" b="1" i="1" spc="-5" dirty="0">
                <a:latin typeface="Arial"/>
                <a:cs typeface="Arial"/>
              </a:rPr>
              <a:t>fter</a:t>
            </a:r>
            <a:r>
              <a:rPr lang="en-US" b="1" i="1" spc="114" dirty="0">
                <a:latin typeface="Arial"/>
                <a:cs typeface="Arial"/>
              </a:rPr>
              <a:t> </a:t>
            </a:r>
            <a:r>
              <a:rPr lang="en-US" b="1" i="1" spc="5" dirty="0">
                <a:latin typeface="Arial"/>
                <a:cs typeface="Arial"/>
              </a:rPr>
              <a:t>the</a:t>
            </a: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r>
              <a:rPr lang="en-US" b="1" i="1" spc="130" dirty="0">
                <a:latin typeface="Arial"/>
                <a:cs typeface="Arial"/>
              </a:rPr>
              <a:t> </a:t>
            </a:r>
            <a:r>
              <a:rPr lang="en-US" b="1" i="1" spc="-5" dirty="0">
                <a:latin typeface="Arial"/>
                <a:cs typeface="Arial"/>
              </a:rPr>
              <a:t>expiry</a:t>
            </a:r>
            <a:r>
              <a:rPr lang="en-US" b="1" i="1" spc="150" dirty="0">
                <a:latin typeface="Arial"/>
                <a:cs typeface="Arial"/>
              </a:rPr>
              <a:t> </a:t>
            </a:r>
            <a:r>
              <a:rPr lang="en-US" b="1" i="1" spc="-10" dirty="0">
                <a:latin typeface="Arial"/>
                <a:cs typeface="Arial"/>
              </a:rPr>
              <a:t>of</a:t>
            </a:r>
            <a:r>
              <a:rPr lang="en-US" b="1" i="1" spc="150" dirty="0">
                <a:latin typeface="Arial"/>
                <a:cs typeface="Arial"/>
              </a:rPr>
              <a:t> </a:t>
            </a:r>
            <a:r>
              <a:rPr lang="en-US" b="1" i="1" spc="-5" dirty="0">
                <a:latin typeface="Arial"/>
                <a:cs typeface="Arial"/>
              </a:rPr>
              <a:t>the</a:t>
            </a:r>
            <a:r>
              <a:rPr lang="en-US" b="1" i="1" spc="125" dirty="0">
                <a:latin typeface="Arial"/>
                <a:cs typeface="Arial"/>
              </a:rPr>
              <a:t> </a:t>
            </a:r>
            <a:r>
              <a:rPr lang="en-US" b="1" i="1" dirty="0">
                <a:latin typeface="Arial"/>
                <a:cs typeface="Arial"/>
              </a:rPr>
              <a:t>period</a:t>
            </a:r>
            <a:r>
              <a:rPr lang="en-US" b="1" i="1" spc="130" dirty="0">
                <a:latin typeface="Arial"/>
                <a:cs typeface="Arial"/>
              </a:rPr>
              <a:t> </a:t>
            </a:r>
            <a:r>
              <a:rPr lang="en-US" b="1" i="1" spc="-5" dirty="0">
                <a:latin typeface="Arial"/>
                <a:cs typeface="Arial"/>
              </a:rPr>
              <a:t>which</a:t>
            </a:r>
            <a:r>
              <a:rPr lang="en-US" b="1" i="1" spc="140" dirty="0">
                <a:latin typeface="Arial"/>
                <a:cs typeface="Arial"/>
              </a:rPr>
              <a:t> </a:t>
            </a:r>
            <a:r>
              <a:rPr lang="en-US" b="1" i="1" spc="-5" dirty="0">
                <a:latin typeface="Arial"/>
                <a:cs typeface="Arial"/>
              </a:rPr>
              <a:t>had </a:t>
            </a:r>
            <a:r>
              <a:rPr lang="en-US" b="1" i="1" spc="-10" dirty="0">
                <a:latin typeface="Arial"/>
                <a:cs typeface="Arial"/>
              </a:rPr>
              <a:t>been</a:t>
            </a:r>
            <a:r>
              <a:rPr lang="en-US" b="1" i="1" spc="140" dirty="0">
                <a:latin typeface="Arial"/>
                <a:cs typeface="Arial"/>
              </a:rPr>
              <a:t> </a:t>
            </a:r>
            <a:r>
              <a:rPr lang="en-US" b="1" i="1" spc="-5" dirty="0">
                <a:latin typeface="Arial"/>
                <a:cs typeface="Arial"/>
              </a:rPr>
              <a:t>stipulated</a:t>
            </a:r>
            <a:r>
              <a:rPr lang="en-US" b="1" i="1" spc="155" dirty="0">
                <a:latin typeface="Arial"/>
                <a:cs typeface="Arial"/>
              </a:rPr>
              <a:t> </a:t>
            </a:r>
            <a:r>
              <a:rPr lang="en-US" b="1" i="1" spc="-10" dirty="0">
                <a:latin typeface="Arial"/>
                <a:cs typeface="Arial"/>
              </a:rPr>
              <a:t>by</a:t>
            </a:r>
            <a:r>
              <a:rPr lang="en-US" b="1" i="1" spc="125" dirty="0">
                <a:latin typeface="Arial"/>
                <a:cs typeface="Arial"/>
              </a:rPr>
              <a:t> </a:t>
            </a:r>
            <a:r>
              <a:rPr lang="en-US" b="1" i="1" spc="5" dirty="0">
                <a:latin typeface="Arial"/>
                <a:cs typeface="Arial"/>
              </a:rPr>
              <a:t>the </a:t>
            </a:r>
            <a:r>
              <a:rPr lang="en-US" b="1" i="1" dirty="0">
                <a:latin typeface="Arial"/>
                <a:cs typeface="Arial"/>
              </a:rPr>
              <a:t>MCI in</a:t>
            </a:r>
          </a:p>
          <a:p>
            <a:pPr marL="0" marR="5715" indent="0" algn="just">
              <a:lnSpc>
                <a:spcPts val="1370"/>
              </a:lnSpc>
              <a:spcBef>
                <a:spcPts val="20"/>
              </a:spcBef>
              <a:buNone/>
              <a:tabLst>
                <a:tab pos="250825" algn="l"/>
              </a:tabLst>
            </a:pPr>
            <a:endParaRPr lang="en-US" b="1" i="1" dirty="0">
              <a:latin typeface="Arial"/>
              <a:cs typeface="Arial"/>
            </a:endParaRPr>
          </a:p>
          <a:p>
            <a:pPr marL="0" marR="5715" indent="0" algn="just">
              <a:lnSpc>
                <a:spcPts val="1370"/>
              </a:lnSpc>
              <a:spcBef>
                <a:spcPts val="20"/>
              </a:spcBef>
              <a:buNone/>
              <a:tabLst>
                <a:tab pos="250825" algn="l"/>
              </a:tabLst>
            </a:pPr>
            <a:endParaRPr lang="en-US" b="1" i="1" dirty="0">
              <a:latin typeface="Arial"/>
              <a:cs typeface="Arial"/>
            </a:endParaRPr>
          </a:p>
          <a:p>
            <a:pPr marL="0" marR="5715" indent="0" algn="just">
              <a:lnSpc>
                <a:spcPts val="1370"/>
              </a:lnSpc>
              <a:spcBef>
                <a:spcPts val="20"/>
              </a:spcBef>
              <a:buNone/>
              <a:tabLst>
                <a:tab pos="250825" algn="l"/>
              </a:tabLst>
            </a:pPr>
            <a:r>
              <a:rPr lang="en-US" b="1" i="1" dirty="0">
                <a:latin typeface="Arial"/>
                <a:cs typeface="Arial"/>
              </a:rPr>
              <a:t> </a:t>
            </a:r>
            <a:r>
              <a:rPr lang="en-US" b="1" i="1" spc="-5" dirty="0">
                <a:latin typeface="Arial"/>
                <a:cs typeface="Arial"/>
              </a:rPr>
              <a:t>accordance with para(i) above, </a:t>
            </a:r>
            <a:r>
              <a:rPr lang="en-US" b="1" i="1" dirty="0">
                <a:latin typeface="Arial"/>
                <a:cs typeface="Arial"/>
              </a:rPr>
              <a:t>to </a:t>
            </a:r>
            <a:r>
              <a:rPr lang="en-US" b="1" i="1" spc="-10" dirty="0">
                <a:latin typeface="Arial"/>
                <a:cs typeface="Arial"/>
              </a:rPr>
              <a:t>itself </a:t>
            </a:r>
            <a:r>
              <a:rPr lang="en-US" b="1" i="1" spc="-5" dirty="0">
                <a:latin typeface="Arial"/>
                <a:cs typeface="Arial"/>
              </a:rPr>
              <a:t>and refer </a:t>
            </a:r>
            <a:r>
              <a:rPr lang="en-US" b="1" i="1" spc="5" dirty="0">
                <a:latin typeface="Arial"/>
                <a:cs typeface="Arial"/>
              </a:rPr>
              <a:t>the </a:t>
            </a:r>
            <a:r>
              <a:rPr lang="en-US" b="1" i="1" spc="-5" dirty="0">
                <a:latin typeface="Arial"/>
                <a:cs typeface="Arial"/>
              </a:rPr>
              <a:t>same </a:t>
            </a:r>
            <a:r>
              <a:rPr lang="en-US" b="1" i="1" spc="-10" dirty="0">
                <a:latin typeface="Arial"/>
                <a:cs typeface="Arial"/>
              </a:rPr>
              <a:t>to</a:t>
            </a:r>
          </a:p>
          <a:p>
            <a:pPr marL="0" marR="5715" indent="0" algn="just">
              <a:lnSpc>
                <a:spcPts val="1370"/>
              </a:lnSpc>
              <a:spcBef>
                <a:spcPts val="20"/>
              </a:spcBef>
              <a:buNone/>
              <a:tabLst>
                <a:tab pos="250825" algn="l"/>
              </a:tabLst>
            </a:pPr>
            <a:endParaRPr lang="en-US" b="1" i="1" spc="-10" dirty="0">
              <a:latin typeface="Arial"/>
              <a:cs typeface="Arial"/>
            </a:endParaRPr>
          </a:p>
          <a:p>
            <a:pPr marL="0" marR="5715" indent="0" algn="just">
              <a:lnSpc>
                <a:spcPts val="1370"/>
              </a:lnSpc>
              <a:spcBef>
                <a:spcPts val="20"/>
              </a:spcBef>
              <a:buNone/>
              <a:tabLst>
                <a:tab pos="250825" algn="l"/>
              </a:tabLst>
            </a:pPr>
            <a:endParaRPr lang="en-US" b="1" i="1" spc="-10" dirty="0">
              <a:latin typeface="Arial"/>
              <a:cs typeface="Arial"/>
            </a:endParaRPr>
          </a:p>
          <a:p>
            <a:pPr marL="0" marR="5715" indent="0" algn="just">
              <a:lnSpc>
                <a:spcPts val="1370"/>
              </a:lnSpc>
              <a:spcBef>
                <a:spcPts val="20"/>
              </a:spcBef>
              <a:buNone/>
              <a:tabLst>
                <a:tab pos="250825" algn="l"/>
              </a:tabLst>
            </a:pPr>
            <a:r>
              <a:rPr lang="en-US" b="1" i="1" spc="-10" dirty="0">
                <a:latin typeface="Arial"/>
                <a:cs typeface="Arial"/>
              </a:rPr>
              <a:t> </a:t>
            </a:r>
            <a:r>
              <a:rPr lang="en-US" b="1" i="1" spc="5" dirty="0">
                <a:latin typeface="Arial"/>
                <a:cs typeface="Arial"/>
              </a:rPr>
              <a:t>the </a:t>
            </a:r>
            <a:r>
              <a:rPr lang="en-US" b="1" i="1" spc="-5" dirty="0">
                <a:latin typeface="Arial"/>
                <a:cs typeface="Arial"/>
              </a:rPr>
              <a:t>Ethical  Committee </a:t>
            </a:r>
            <a:r>
              <a:rPr lang="en-US" b="1" i="1" spc="5" dirty="0">
                <a:latin typeface="Arial"/>
                <a:cs typeface="Arial"/>
              </a:rPr>
              <a:t>of </a:t>
            </a:r>
            <a:r>
              <a:rPr lang="en-US" b="1" i="1" spc="-5" dirty="0">
                <a:latin typeface="Arial"/>
                <a:cs typeface="Arial"/>
              </a:rPr>
              <a:t>the Council for </a:t>
            </a:r>
            <a:r>
              <a:rPr lang="en-US" b="1" i="1" dirty="0">
                <a:latin typeface="Arial"/>
                <a:cs typeface="Arial"/>
              </a:rPr>
              <a:t>its </a:t>
            </a:r>
            <a:r>
              <a:rPr lang="en-US" b="1" i="1" spc="-5" dirty="0">
                <a:latin typeface="Arial"/>
                <a:cs typeface="Arial"/>
              </a:rPr>
              <a:t>expeditious</a:t>
            </a:r>
          </a:p>
          <a:p>
            <a:pPr marL="0" marR="5715" indent="0" algn="just">
              <a:lnSpc>
                <a:spcPts val="1370"/>
              </a:lnSpc>
              <a:spcBef>
                <a:spcPts val="20"/>
              </a:spcBef>
              <a:buNone/>
              <a:tabLst>
                <a:tab pos="250825" algn="l"/>
              </a:tabLst>
            </a:pPr>
            <a:r>
              <a:rPr lang="en-US" b="1" i="1" spc="-5" dirty="0">
                <a:latin typeface="Arial"/>
                <a:cs typeface="Arial"/>
              </a:rPr>
              <a:t>                           </a:t>
            </a: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r>
              <a:rPr lang="en-US" b="1" i="1" spc="-5" dirty="0">
                <a:latin typeface="Arial"/>
                <a:cs typeface="Arial"/>
              </a:rPr>
              <a:t> disposal </a:t>
            </a:r>
            <a:r>
              <a:rPr lang="en-US" b="1" i="1" dirty="0">
                <a:latin typeface="Arial"/>
                <a:cs typeface="Arial"/>
              </a:rPr>
              <a:t>in a </a:t>
            </a:r>
            <a:r>
              <a:rPr lang="en-US" b="1" i="1" u="sng" spc="-5" dirty="0">
                <a:latin typeface="Arial"/>
                <a:cs typeface="Arial"/>
              </a:rPr>
              <a:t>period </a:t>
            </a:r>
            <a:r>
              <a:rPr lang="en-US" b="1" i="1" u="sng" spc="-10" dirty="0">
                <a:latin typeface="Arial"/>
                <a:cs typeface="Arial"/>
              </a:rPr>
              <a:t>of </a:t>
            </a:r>
            <a:r>
              <a:rPr lang="en-US" b="1" i="1" u="sng" spc="-5" dirty="0">
                <a:latin typeface="Arial"/>
                <a:cs typeface="Arial"/>
              </a:rPr>
              <a:t>not more than six  </a:t>
            </a:r>
            <a:r>
              <a:rPr lang="en-US" b="1" i="1" u="sng" dirty="0">
                <a:latin typeface="Arial"/>
                <a:cs typeface="Arial"/>
              </a:rPr>
              <a:t>months </a:t>
            </a:r>
            <a:r>
              <a:rPr lang="en-US" b="1" i="1" dirty="0">
                <a:latin typeface="Arial"/>
                <a:cs typeface="Arial"/>
              </a:rPr>
              <a:t>from </a:t>
            </a:r>
            <a:r>
              <a:rPr lang="en-US" b="1" i="1" spc="-5" dirty="0">
                <a:latin typeface="Arial"/>
                <a:cs typeface="Arial"/>
              </a:rPr>
              <a:t>the</a:t>
            </a: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r>
              <a:rPr lang="en-US" b="1" i="1" spc="-5" dirty="0">
                <a:latin typeface="Arial"/>
                <a:cs typeface="Arial"/>
              </a:rPr>
              <a:t> receipt </a:t>
            </a:r>
            <a:r>
              <a:rPr lang="en-US" b="1" i="1" spc="-10" dirty="0">
                <a:latin typeface="Arial"/>
                <a:cs typeface="Arial"/>
              </a:rPr>
              <a:t>of </a:t>
            </a:r>
            <a:r>
              <a:rPr lang="en-US" b="1" i="1" spc="-5" dirty="0">
                <a:latin typeface="Arial"/>
                <a:cs typeface="Arial"/>
              </a:rPr>
              <a:t>the complaint </a:t>
            </a:r>
            <a:r>
              <a:rPr lang="en-US" b="1" i="1" spc="-10" dirty="0">
                <a:latin typeface="Arial"/>
                <a:cs typeface="Arial"/>
              </a:rPr>
              <a:t>in </a:t>
            </a:r>
            <a:r>
              <a:rPr lang="en-US" b="1" i="1" spc="-5" dirty="0">
                <a:latin typeface="Arial"/>
                <a:cs typeface="Arial"/>
              </a:rPr>
              <a:t>the </a:t>
            </a:r>
            <a:r>
              <a:rPr lang="en-US" b="1" i="1" dirty="0">
                <a:latin typeface="Arial"/>
                <a:cs typeface="Arial"/>
              </a:rPr>
              <a:t>office </a:t>
            </a:r>
            <a:r>
              <a:rPr lang="en-US" b="1" i="1" spc="5" dirty="0">
                <a:latin typeface="Arial"/>
                <a:cs typeface="Arial"/>
              </a:rPr>
              <a:t>of the </a:t>
            </a:r>
            <a:r>
              <a:rPr lang="en-US" b="1" i="1" dirty="0">
                <a:latin typeface="Arial"/>
                <a:cs typeface="Arial"/>
              </a:rPr>
              <a:t>Medical </a:t>
            </a:r>
            <a:r>
              <a:rPr lang="en-US" b="1" i="1" spc="-5" dirty="0">
                <a:latin typeface="Arial"/>
                <a:cs typeface="Arial"/>
              </a:rPr>
              <a:t>Council </a:t>
            </a:r>
            <a:r>
              <a:rPr lang="en-US" b="1" i="1" spc="5" dirty="0">
                <a:latin typeface="Arial"/>
                <a:cs typeface="Arial"/>
              </a:rPr>
              <a:t>of</a:t>
            </a: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endParaRPr lang="en-US" b="1" i="1" spc="5" dirty="0">
              <a:latin typeface="Arial"/>
              <a:cs typeface="Arial"/>
            </a:endParaRPr>
          </a:p>
          <a:p>
            <a:pPr marL="0" marR="5715" indent="0" algn="just">
              <a:lnSpc>
                <a:spcPts val="1370"/>
              </a:lnSpc>
              <a:spcBef>
                <a:spcPts val="20"/>
              </a:spcBef>
              <a:buNone/>
              <a:tabLst>
                <a:tab pos="250825" algn="l"/>
              </a:tabLst>
            </a:pPr>
            <a:r>
              <a:rPr lang="en-US" b="1" i="1" spc="5" dirty="0">
                <a:latin typeface="Arial"/>
                <a:cs typeface="Arial"/>
              </a:rPr>
              <a:t> </a:t>
            </a:r>
            <a:r>
              <a:rPr lang="en-US" b="1" i="1" spc="-5" dirty="0">
                <a:latin typeface="Arial"/>
                <a:cs typeface="Arial"/>
              </a:rPr>
              <a:t>India.</a:t>
            </a:r>
            <a:r>
              <a:rPr lang="en-US" sz="3200" b="1" i="1" spc="-5" dirty="0">
                <a:latin typeface="Arial"/>
                <a:cs typeface="Arial"/>
              </a:rPr>
              <a:t>”</a:t>
            </a:r>
          </a:p>
          <a:p>
            <a:pPr marL="0" marR="5715" indent="0" algn="just">
              <a:lnSpc>
                <a:spcPts val="1370"/>
              </a:lnSpc>
              <a:spcBef>
                <a:spcPts val="20"/>
              </a:spcBef>
              <a:buNone/>
              <a:tabLst>
                <a:tab pos="250825" algn="l"/>
              </a:tabLst>
            </a:pPr>
            <a:endParaRPr lang="en-US" sz="2000" b="1" i="1" spc="-5" dirty="0">
              <a:latin typeface="Arial"/>
              <a:cs typeface="Arial"/>
            </a:endParaRPr>
          </a:p>
          <a:p>
            <a:pPr marL="0" marR="5715" indent="0" algn="just">
              <a:lnSpc>
                <a:spcPts val="1370"/>
              </a:lnSpc>
              <a:spcBef>
                <a:spcPts val="20"/>
              </a:spcBef>
              <a:buNone/>
              <a:tabLst>
                <a:tab pos="250825" algn="l"/>
              </a:tabLst>
            </a:pPr>
            <a:endParaRPr lang="en-US" sz="2000" b="1" i="1" spc="-5" dirty="0">
              <a:latin typeface="Arial"/>
              <a:cs typeface="Arial"/>
            </a:endParaRPr>
          </a:p>
          <a:p>
            <a:pPr marL="0" marR="5715" indent="0" algn="just">
              <a:lnSpc>
                <a:spcPts val="1370"/>
              </a:lnSpc>
              <a:spcBef>
                <a:spcPts val="20"/>
              </a:spcBef>
              <a:buNone/>
              <a:tabLst>
                <a:tab pos="250825" algn="l"/>
              </a:tabLst>
            </a:pPr>
            <a:endParaRPr lang="en-US" sz="2000" b="1" i="1" spc="-5" dirty="0">
              <a:latin typeface="Arial"/>
              <a:cs typeface="Arial"/>
            </a:endParaRPr>
          </a:p>
          <a:p>
            <a:pPr marL="0" marR="5715" indent="0" algn="just">
              <a:lnSpc>
                <a:spcPts val="1370"/>
              </a:lnSpc>
              <a:spcBef>
                <a:spcPts val="20"/>
              </a:spcBef>
              <a:buNone/>
              <a:tabLst>
                <a:tab pos="250825" algn="l"/>
              </a:tabLst>
            </a:pPr>
            <a:endParaRPr lang="en-US" sz="2000" dirty="0">
              <a:latin typeface="Arial"/>
              <a:cs typeface="Arial"/>
            </a:endParaRPr>
          </a:p>
          <a:p>
            <a:pPr marL="0" marR="5715" indent="0" algn="just">
              <a:lnSpc>
                <a:spcPts val="1370"/>
              </a:lnSpc>
              <a:spcBef>
                <a:spcPts val="20"/>
              </a:spcBef>
              <a:buNone/>
              <a:tabLst>
                <a:tab pos="250825" algn="l"/>
              </a:tabLst>
            </a:pPr>
            <a:endParaRPr lang="en-US" sz="2000" dirty="0">
              <a:latin typeface="Arial"/>
              <a:cs typeface="Arial"/>
            </a:endParaRPr>
          </a:p>
          <a:p>
            <a:endParaRPr lang="en-IN" dirty="0"/>
          </a:p>
        </p:txBody>
      </p:sp>
    </p:spTree>
    <p:extLst>
      <p:ext uri="{BB962C8B-B14F-4D97-AF65-F5344CB8AC3E}">
        <p14:creationId xmlns:p14="http://schemas.microsoft.com/office/powerpoint/2010/main" val="68744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2" end="1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5" end="1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8" end="1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9" end="1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1" end="2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4" end="2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7" end="2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942975"/>
            <a:ext cx="10515600" cy="5233988"/>
          </a:xfrm>
        </p:spPr>
        <p:txBody>
          <a:bodyPr/>
          <a:lstStyle/>
          <a:p>
            <a:pPr marL="0" marR="5715" indent="0" algn="just">
              <a:lnSpc>
                <a:spcPts val="1370"/>
              </a:lnSpc>
              <a:spcBef>
                <a:spcPts val="20"/>
              </a:spcBef>
              <a:buNone/>
              <a:tabLst>
                <a:tab pos="250825" algn="l"/>
              </a:tabLst>
            </a:pPr>
            <a:r>
              <a:rPr lang="en-US" sz="4000" b="1" i="1" spc="-5" dirty="0">
                <a:latin typeface="Arial"/>
                <a:cs typeface="Arial"/>
              </a:rPr>
              <a:t>Provided that the </a:t>
            </a:r>
            <a:r>
              <a:rPr lang="en-US" sz="4000" b="1" i="1" dirty="0">
                <a:latin typeface="Arial"/>
                <a:cs typeface="Arial"/>
              </a:rPr>
              <a:t>MCI </a:t>
            </a:r>
            <a:r>
              <a:rPr lang="en-US" sz="4000" b="1" i="1" spc="-10" dirty="0">
                <a:latin typeface="Arial"/>
                <a:cs typeface="Arial"/>
              </a:rPr>
              <a:t>may, </a:t>
            </a:r>
            <a:r>
              <a:rPr lang="en-US" sz="4000" b="1" i="1" dirty="0">
                <a:latin typeface="Arial"/>
                <a:cs typeface="Arial"/>
              </a:rPr>
              <a:t>if it is </a:t>
            </a:r>
            <a:r>
              <a:rPr lang="en-US" sz="4000" b="1" i="1" spc="-5" dirty="0">
                <a:latin typeface="Arial"/>
                <a:cs typeface="Arial"/>
              </a:rPr>
              <a:t>satisfied </a:t>
            </a: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dirty="0">
              <a:latin typeface="Arial"/>
              <a:cs typeface="Arial"/>
            </a:endParaRPr>
          </a:p>
          <a:p>
            <a:pPr marL="0" marR="5715" indent="0" algn="just">
              <a:lnSpc>
                <a:spcPts val="1370"/>
              </a:lnSpc>
              <a:spcBef>
                <a:spcPts val="20"/>
              </a:spcBef>
              <a:buNone/>
              <a:tabLst>
                <a:tab pos="250825" algn="l"/>
              </a:tabLst>
            </a:pPr>
            <a:r>
              <a:rPr lang="en-US" sz="4000" b="1" i="1" dirty="0">
                <a:latin typeface="Arial"/>
                <a:cs typeface="Arial"/>
              </a:rPr>
              <a:t>that </a:t>
            </a:r>
            <a:r>
              <a:rPr lang="en-US" sz="4000" b="1" i="1" spc="-5" dirty="0">
                <a:latin typeface="Arial"/>
                <a:cs typeface="Arial"/>
              </a:rPr>
              <a:t>the appellant </a:t>
            </a:r>
            <a:r>
              <a:rPr lang="en-US" sz="4000" b="1" i="1" dirty="0">
                <a:latin typeface="Arial"/>
                <a:cs typeface="Arial"/>
              </a:rPr>
              <a:t>was </a:t>
            </a:r>
            <a:r>
              <a:rPr lang="en-US" sz="4000" b="1" i="1" spc="-5" dirty="0">
                <a:latin typeface="Arial"/>
                <a:cs typeface="Arial"/>
              </a:rPr>
              <a:t>prevented </a:t>
            </a:r>
            <a:r>
              <a:rPr lang="en-US" sz="4000" b="1" i="1" spc="-10" dirty="0">
                <a:latin typeface="Arial"/>
                <a:cs typeface="Arial"/>
              </a:rPr>
              <a:t>by </a:t>
            </a:r>
          </a:p>
          <a:p>
            <a:pPr marL="0" marR="5715" indent="0" algn="just">
              <a:lnSpc>
                <a:spcPts val="1370"/>
              </a:lnSpc>
              <a:spcBef>
                <a:spcPts val="20"/>
              </a:spcBef>
              <a:buNone/>
              <a:tabLst>
                <a:tab pos="250825" algn="l"/>
              </a:tabLst>
            </a:pPr>
            <a:endParaRPr lang="en-US" sz="4000" b="1" i="1" spc="-10" dirty="0">
              <a:latin typeface="Arial"/>
              <a:cs typeface="Arial"/>
            </a:endParaRPr>
          </a:p>
          <a:p>
            <a:pPr marL="0" marR="5715" indent="0" algn="just">
              <a:lnSpc>
                <a:spcPts val="1370"/>
              </a:lnSpc>
              <a:spcBef>
                <a:spcPts val="20"/>
              </a:spcBef>
              <a:buNone/>
              <a:tabLst>
                <a:tab pos="250825" algn="l"/>
              </a:tabLst>
            </a:pPr>
            <a:endParaRPr lang="en-US" sz="4000" b="1" i="1" spc="-10" dirty="0">
              <a:latin typeface="Arial"/>
              <a:cs typeface="Arial"/>
            </a:endParaRPr>
          </a:p>
          <a:p>
            <a:pPr marL="0" marR="5715" indent="0" algn="just">
              <a:lnSpc>
                <a:spcPts val="1370"/>
              </a:lnSpc>
              <a:spcBef>
                <a:spcPts val="20"/>
              </a:spcBef>
              <a:buNone/>
              <a:tabLst>
                <a:tab pos="250825" algn="l"/>
              </a:tabLst>
            </a:pPr>
            <a:endParaRPr lang="en-US" sz="4000" b="1" i="1" spc="-10" dirty="0">
              <a:latin typeface="Arial"/>
              <a:cs typeface="Arial"/>
            </a:endParaRPr>
          </a:p>
          <a:p>
            <a:pPr marL="0" marR="5715" indent="0" algn="just">
              <a:lnSpc>
                <a:spcPts val="1370"/>
              </a:lnSpc>
              <a:spcBef>
                <a:spcPts val="20"/>
              </a:spcBef>
              <a:buNone/>
              <a:tabLst>
                <a:tab pos="250825" algn="l"/>
              </a:tabLst>
            </a:pPr>
            <a:endParaRPr lang="en-US" sz="4000" b="1" i="1" spc="-10"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r>
              <a:rPr lang="en-US" sz="4000" b="1" i="1" spc="-5" dirty="0">
                <a:latin typeface="Arial"/>
                <a:cs typeface="Arial"/>
              </a:rPr>
              <a:t>sufficient  </a:t>
            </a:r>
            <a:r>
              <a:rPr lang="en-US" sz="4000" b="1" i="1" dirty="0">
                <a:latin typeface="Arial"/>
                <a:cs typeface="Arial"/>
              </a:rPr>
              <a:t>cause from</a:t>
            </a:r>
            <a:r>
              <a:rPr lang="en-US" sz="4000" b="1" i="1" spc="-5" dirty="0">
                <a:latin typeface="Arial"/>
                <a:cs typeface="Arial"/>
              </a:rPr>
              <a:t> presenting the </a:t>
            </a: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r>
              <a:rPr lang="en-US" sz="4000" b="1" i="1" spc="-5" dirty="0">
                <a:latin typeface="Arial"/>
                <a:cs typeface="Arial"/>
              </a:rPr>
              <a:t>appeal within </a:t>
            </a:r>
            <a:r>
              <a:rPr lang="en-US" sz="4000" b="1" i="1" spc="5" dirty="0">
                <a:latin typeface="Arial"/>
                <a:cs typeface="Arial"/>
              </a:rPr>
              <a:t>the </a:t>
            </a:r>
            <a:r>
              <a:rPr lang="en-US" sz="4000" b="1" i="1" spc="-5" dirty="0">
                <a:latin typeface="Arial"/>
                <a:cs typeface="Arial"/>
              </a:rPr>
              <a:t>afore period </a:t>
            </a:r>
            <a:r>
              <a:rPr lang="en-US" sz="4000" b="1" i="1" spc="5" dirty="0">
                <a:latin typeface="Arial"/>
                <a:cs typeface="Arial"/>
              </a:rPr>
              <a:t>of </a:t>
            </a:r>
            <a:r>
              <a:rPr lang="en-US" sz="4000" b="1" i="1" spc="-5" dirty="0">
                <a:latin typeface="Arial"/>
                <a:cs typeface="Arial"/>
              </a:rPr>
              <a:t>60 </a:t>
            </a: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r>
              <a:rPr lang="en-US" sz="4000" b="1" i="1" spc="-5" dirty="0">
                <a:latin typeface="Arial"/>
                <a:cs typeface="Arial"/>
              </a:rPr>
              <a:t>days,  allow </a:t>
            </a:r>
            <a:r>
              <a:rPr lang="en-US" sz="4000" b="1" i="1" dirty="0">
                <a:latin typeface="Arial"/>
                <a:cs typeface="Arial"/>
              </a:rPr>
              <a:t>it </a:t>
            </a:r>
            <a:r>
              <a:rPr lang="en-US" sz="4000" b="1" i="1" spc="-10" dirty="0">
                <a:latin typeface="Arial"/>
                <a:cs typeface="Arial"/>
              </a:rPr>
              <a:t>to be  </a:t>
            </a:r>
            <a:r>
              <a:rPr lang="en-US" sz="4000" b="1" i="1" spc="-5" dirty="0">
                <a:latin typeface="Arial"/>
                <a:cs typeface="Arial"/>
              </a:rPr>
              <a:t>presented</a:t>
            </a: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endParaRPr lang="en-US" sz="4000" b="1" i="1" spc="-5" dirty="0">
              <a:latin typeface="Arial"/>
              <a:cs typeface="Arial"/>
            </a:endParaRPr>
          </a:p>
          <a:p>
            <a:pPr marL="0" marR="5715" indent="0" algn="just">
              <a:lnSpc>
                <a:spcPts val="1370"/>
              </a:lnSpc>
              <a:spcBef>
                <a:spcPts val="20"/>
              </a:spcBef>
              <a:buNone/>
              <a:tabLst>
                <a:tab pos="250825" algn="l"/>
              </a:tabLst>
            </a:pPr>
            <a:r>
              <a:rPr lang="en-US" sz="4000" b="1" i="1" spc="-5" dirty="0">
                <a:latin typeface="Arial"/>
                <a:cs typeface="Arial"/>
              </a:rPr>
              <a:t>within a further </a:t>
            </a:r>
            <a:r>
              <a:rPr lang="en-US" sz="4000" b="1" i="1" dirty="0">
                <a:latin typeface="Arial"/>
                <a:cs typeface="Arial"/>
              </a:rPr>
              <a:t>period </a:t>
            </a:r>
            <a:r>
              <a:rPr lang="en-US" sz="4000" b="1" i="1" spc="5" dirty="0">
                <a:latin typeface="Arial"/>
                <a:cs typeface="Arial"/>
              </a:rPr>
              <a:t>of </a:t>
            </a:r>
            <a:r>
              <a:rPr lang="en-US" sz="4000" b="1" i="1" spc="-5" dirty="0">
                <a:latin typeface="Arial"/>
                <a:cs typeface="Arial"/>
              </a:rPr>
              <a:t>60</a:t>
            </a:r>
            <a:r>
              <a:rPr lang="en-US" sz="4000" b="1" i="1" spc="-40" dirty="0">
                <a:latin typeface="Arial"/>
                <a:cs typeface="Arial"/>
              </a:rPr>
              <a:t> </a:t>
            </a:r>
            <a:r>
              <a:rPr lang="en-US" sz="4000" b="1" i="1" spc="-10" dirty="0">
                <a:latin typeface="Arial"/>
                <a:cs typeface="Arial"/>
              </a:rPr>
              <a:t>days</a:t>
            </a:r>
            <a:r>
              <a:rPr lang="en-US" b="1" i="1" spc="-10" dirty="0">
                <a:latin typeface="Arial"/>
                <a:cs typeface="Arial"/>
              </a:rPr>
              <a:t>.</a:t>
            </a:r>
            <a:endParaRPr lang="en-IN" dirty="0"/>
          </a:p>
        </p:txBody>
      </p:sp>
    </p:spTree>
    <p:extLst>
      <p:ext uri="{BB962C8B-B14F-4D97-AF65-F5344CB8AC3E}">
        <p14:creationId xmlns:p14="http://schemas.microsoft.com/office/powerpoint/2010/main" val="68744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Effect transition="in" filter="wipe(down)">
                                      <p:cBhvr>
                                        <p:cTn id="23" dur="580">
                                          <p:stCondLst>
                                            <p:cond delay="0"/>
                                          </p:stCondLst>
                                        </p:cTn>
                                        <p:tgtEl>
                                          <p:spTgt spid="4">
                                            <p:txEl>
                                              <p:pRg st="5" end="5"/>
                                            </p:txEl>
                                          </p:spTgt>
                                        </p:tgtEl>
                                      </p:cBhvr>
                                    </p:animEffect>
                                    <p:anim calcmode="lin" valueType="num">
                                      <p:cBhvr>
                                        <p:cTn id="24"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xEl>
                                              <p:pRg st="5" end="5"/>
                                            </p:txEl>
                                          </p:spTgt>
                                        </p:tgtEl>
                                      </p:cBhvr>
                                      <p:to x="100000" y="60000"/>
                                    </p:animScale>
                                    <p:animScale>
                                      <p:cBhvr>
                                        <p:cTn id="30" dur="166" decel="50000">
                                          <p:stCondLst>
                                            <p:cond delay="676"/>
                                          </p:stCondLst>
                                        </p:cTn>
                                        <p:tgtEl>
                                          <p:spTgt spid="4">
                                            <p:txEl>
                                              <p:pRg st="5" end="5"/>
                                            </p:txEl>
                                          </p:spTgt>
                                        </p:tgtEl>
                                      </p:cBhvr>
                                      <p:to x="100000" y="100000"/>
                                    </p:animScale>
                                    <p:animScale>
                                      <p:cBhvr>
                                        <p:cTn id="31" dur="26">
                                          <p:stCondLst>
                                            <p:cond delay="1312"/>
                                          </p:stCondLst>
                                        </p:cTn>
                                        <p:tgtEl>
                                          <p:spTgt spid="4">
                                            <p:txEl>
                                              <p:pRg st="5" end="5"/>
                                            </p:txEl>
                                          </p:spTgt>
                                        </p:tgtEl>
                                      </p:cBhvr>
                                      <p:to x="100000" y="80000"/>
                                    </p:animScale>
                                    <p:animScale>
                                      <p:cBhvr>
                                        <p:cTn id="32" dur="166" decel="50000">
                                          <p:stCondLst>
                                            <p:cond delay="1338"/>
                                          </p:stCondLst>
                                        </p:cTn>
                                        <p:tgtEl>
                                          <p:spTgt spid="4">
                                            <p:txEl>
                                              <p:pRg st="5" end="5"/>
                                            </p:txEl>
                                          </p:spTgt>
                                        </p:tgtEl>
                                      </p:cBhvr>
                                      <p:to x="100000" y="100000"/>
                                    </p:animScale>
                                    <p:animScale>
                                      <p:cBhvr>
                                        <p:cTn id="33" dur="26">
                                          <p:stCondLst>
                                            <p:cond delay="1642"/>
                                          </p:stCondLst>
                                        </p:cTn>
                                        <p:tgtEl>
                                          <p:spTgt spid="4">
                                            <p:txEl>
                                              <p:pRg st="5" end="5"/>
                                            </p:txEl>
                                          </p:spTgt>
                                        </p:tgtEl>
                                      </p:cBhvr>
                                      <p:to x="100000" y="90000"/>
                                    </p:animScale>
                                    <p:animScale>
                                      <p:cBhvr>
                                        <p:cTn id="34" dur="166" decel="50000">
                                          <p:stCondLst>
                                            <p:cond delay="1668"/>
                                          </p:stCondLst>
                                        </p:cTn>
                                        <p:tgtEl>
                                          <p:spTgt spid="4">
                                            <p:txEl>
                                              <p:pRg st="5" end="5"/>
                                            </p:txEl>
                                          </p:spTgt>
                                        </p:tgtEl>
                                      </p:cBhvr>
                                      <p:to x="100000" y="100000"/>
                                    </p:animScale>
                                    <p:animScale>
                                      <p:cBhvr>
                                        <p:cTn id="35" dur="26">
                                          <p:stCondLst>
                                            <p:cond delay="1808"/>
                                          </p:stCondLst>
                                        </p:cTn>
                                        <p:tgtEl>
                                          <p:spTgt spid="4">
                                            <p:txEl>
                                              <p:pRg st="5" end="5"/>
                                            </p:txEl>
                                          </p:spTgt>
                                        </p:tgtEl>
                                      </p:cBhvr>
                                      <p:to x="100000" y="95000"/>
                                    </p:animScale>
                                    <p:animScale>
                                      <p:cBhvr>
                                        <p:cTn id="36" dur="166" decel="50000">
                                          <p:stCondLst>
                                            <p:cond delay="1834"/>
                                          </p:stCondLst>
                                        </p:cTn>
                                        <p:tgtEl>
                                          <p:spTgt spid="4">
                                            <p:txEl>
                                              <p:pRg st="5" end="5"/>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animEffect transition="in" filter="wipe(down)">
                                      <p:cBhvr>
                                        <p:cTn id="39" dur="580">
                                          <p:stCondLst>
                                            <p:cond delay="0"/>
                                          </p:stCondLst>
                                        </p:cTn>
                                        <p:tgtEl>
                                          <p:spTgt spid="4">
                                            <p:txEl>
                                              <p:pRg st="11" end="11"/>
                                            </p:txEl>
                                          </p:spTgt>
                                        </p:tgtEl>
                                      </p:cBhvr>
                                    </p:animEffect>
                                    <p:anim calcmode="lin" valueType="num">
                                      <p:cBhvr>
                                        <p:cTn id="40" dur="1822" tmFilter="0,0; 0.14,0.36; 0.43,0.73; 0.71,0.91; 1.0,1.0">
                                          <p:stCondLst>
                                            <p:cond delay="0"/>
                                          </p:stCondLst>
                                        </p:cTn>
                                        <p:tgtEl>
                                          <p:spTgt spid="4">
                                            <p:txEl>
                                              <p:pRg st="11" end="11"/>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xEl>
                                              <p:pRg st="11" end="11"/>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xEl>
                                              <p:pRg st="11" end="11"/>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xEl>
                                              <p:pRg st="11" end="11"/>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xEl>
                                              <p:pRg st="11" end="11"/>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xEl>
                                              <p:pRg st="11" end="11"/>
                                            </p:txEl>
                                          </p:spTgt>
                                        </p:tgtEl>
                                      </p:cBhvr>
                                      <p:to x="100000" y="60000"/>
                                    </p:animScale>
                                    <p:animScale>
                                      <p:cBhvr>
                                        <p:cTn id="46" dur="166" decel="50000">
                                          <p:stCondLst>
                                            <p:cond delay="676"/>
                                          </p:stCondLst>
                                        </p:cTn>
                                        <p:tgtEl>
                                          <p:spTgt spid="4">
                                            <p:txEl>
                                              <p:pRg st="11" end="11"/>
                                            </p:txEl>
                                          </p:spTgt>
                                        </p:tgtEl>
                                      </p:cBhvr>
                                      <p:to x="100000" y="100000"/>
                                    </p:animScale>
                                    <p:animScale>
                                      <p:cBhvr>
                                        <p:cTn id="47" dur="26">
                                          <p:stCondLst>
                                            <p:cond delay="1312"/>
                                          </p:stCondLst>
                                        </p:cTn>
                                        <p:tgtEl>
                                          <p:spTgt spid="4">
                                            <p:txEl>
                                              <p:pRg st="11" end="11"/>
                                            </p:txEl>
                                          </p:spTgt>
                                        </p:tgtEl>
                                      </p:cBhvr>
                                      <p:to x="100000" y="80000"/>
                                    </p:animScale>
                                    <p:animScale>
                                      <p:cBhvr>
                                        <p:cTn id="48" dur="166" decel="50000">
                                          <p:stCondLst>
                                            <p:cond delay="1338"/>
                                          </p:stCondLst>
                                        </p:cTn>
                                        <p:tgtEl>
                                          <p:spTgt spid="4">
                                            <p:txEl>
                                              <p:pRg st="11" end="11"/>
                                            </p:txEl>
                                          </p:spTgt>
                                        </p:tgtEl>
                                      </p:cBhvr>
                                      <p:to x="100000" y="100000"/>
                                    </p:animScale>
                                    <p:animScale>
                                      <p:cBhvr>
                                        <p:cTn id="49" dur="26">
                                          <p:stCondLst>
                                            <p:cond delay="1642"/>
                                          </p:stCondLst>
                                        </p:cTn>
                                        <p:tgtEl>
                                          <p:spTgt spid="4">
                                            <p:txEl>
                                              <p:pRg st="11" end="11"/>
                                            </p:txEl>
                                          </p:spTgt>
                                        </p:tgtEl>
                                      </p:cBhvr>
                                      <p:to x="100000" y="90000"/>
                                    </p:animScale>
                                    <p:animScale>
                                      <p:cBhvr>
                                        <p:cTn id="50" dur="166" decel="50000">
                                          <p:stCondLst>
                                            <p:cond delay="1668"/>
                                          </p:stCondLst>
                                        </p:cTn>
                                        <p:tgtEl>
                                          <p:spTgt spid="4">
                                            <p:txEl>
                                              <p:pRg st="11" end="11"/>
                                            </p:txEl>
                                          </p:spTgt>
                                        </p:tgtEl>
                                      </p:cBhvr>
                                      <p:to x="100000" y="100000"/>
                                    </p:animScale>
                                    <p:animScale>
                                      <p:cBhvr>
                                        <p:cTn id="51" dur="26">
                                          <p:stCondLst>
                                            <p:cond delay="1808"/>
                                          </p:stCondLst>
                                        </p:cTn>
                                        <p:tgtEl>
                                          <p:spTgt spid="4">
                                            <p:txEl>
                                              <p:pRg st="11" end="11"/>
                                            </p:txEl>
                                          </p:spTgt>
                                        </p:tgtEl>
                                      </p:cBhvr>
                                      <p:to x="100000" y="95000"/>
                                    </p:animScale>
                                    <p:animScale>
                                      <p:cBhvr>
                                        <p:cTn id="52" dur="166" decel="50000">
                                          <p:stCondLst>
                                            <p:cond delay="1834"/>
                                          </p:stCondLst>
                                        </p:cTn>
                                        <p:tgtEl>
                                          <p:spTgt spid="4">
                                            <p:txEl>
                                              <p:pRg st="11" end="11"/>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4">
                                            <p:txEl>
                                              <p:pRg st="15" end="15"/>
                                            </p:txEl>
                                          </p:spTgt>
                                        </p:tgtEl>
                                        <p:attrNameLst>
                                          <p:attrName>style.visibility</p:attrName>
                                        </p:attrNameLst>
                                      </p:cBhvr>
                                      <p:to>
                                        <p:strVal val="visible"/>
                                      </p:to>
                                    </p:set>
                                    <p:animEffect transition="in" filter="wipe(down)">
                                      <p:cBhvr>
                                        <p:cTn id="55" dur="580">
                                          <p:stCondLst>
                                            <p:cond delay="0"/>
                                          </p:stCondLst>
                                        </p:cTn>
                                        <p:tgtEl>
                                          <p:spTgt spid="4">
                                            <p:txEl>
                                              <p:pRg st="15" end="15"/>
                                            </p:txEl>
                                          </p:spTgt>
                                        </p:tgtEl>
                                      </p:cBhvr>
                                    </p:animEffect>
                                    <p:anim calcmode="lin" valueType="num">
                                      <p:cBhvr>
                                        <p:cTn id="56" dur="1822" tmFilter="0,0; 0.14,0.36; 0.43,0.73; 0.71,0.91; 1.0,1.0">
                                          <p:stCondLst>
                                            <p:cond delay="0"/>
                                          </p:stCondLst>
                                        </p:cTn>
                                        <p:tgtEl>
                                          <p:spTgt spid="4">
                                            <p:txEl>
                                              <p:pRg st="15" end="15"/>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txEl>
                                              <p:pRg st="15" end="15"/>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txEl>
                                              <p:pRg st="15" end="15"/>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txEl>
                                              <p:pRg st="15" end="15"/>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txEl>
                                              <p:pRg st="15" end="15"/>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txEl>
                                              <p:pRg st="15" end="15"/>
                                            </p:txEl>
                                          </p:spTgt>
                                        </p:tgtEl>
                                      </p:cBhvr>
                                      <p:to x="100000" y="60000"/>
                                    </p:animScale>
                                    <p:animScale>
                                      <p:cBhvr>
                                        <p:cTn id="62" dur="166" decel="50000">
                                          <p:stCondLst>
                                            <p:cond delay="676"/>
                                          </p:stCondLst>
                                        </p:cTn>
                                        <p:tgtEl>
                                          <p:spTgt spid="4">
                                            <p:txEl>
                                              <p:pRg st="15" end="15"/>
                                            </p:txEl>
                                          </p:spTgt>
                                        </p:tgtEl>
                                      </p:cBhvr>
                                      <p:to x="100000" y="100000"/>
                                    </p:animScale>
                                    <p:animScale>
                                      <p:cBhvr>
                                        <p:cTn id="63" dur="26">
                                          <p:stCondLst>
                                            <p:cond delay="1312"/>
                                          </p:stCondLst>
                                        </p:cTn>
                                        <p:tgtEl>
                                          <p:spTgt spid="4">
                                            <p:txEl>
                                              <p:pRg st="15" end="15"/>
                                            </p:txEl>
                                          </p:spTgt>
                                        </p:tgtEl>
                                      </p:cBhvr>
                                      <p:to x="100000" y="80000"/>
                                    </p:animScale>
                                    <p:animScale>
                                      <p:cBhvr>
                                        <p:cTn id="64" dur="166" decel="50000">
                                          <p:stCondLst>
                                            <p:cond delay="1338"/>
                                          </p:stCondLst>
                                        </p:cTn>
                                        <p:tgtEl>
                                          <p:spTgt spid="4">
                                            <p:txEl>
                                              <p:pRg st="15" end="15"/>
                                            </p:txEl>
                                          </p:spTgt>
                                        </p:tgtEl>
                                      </p:cBhvr>
                                      <p:to x="100000" y="100000"/>
                                    </p:animScale>
                                    <p:animScale>
                                      <p:cBhvr>
                                        <p:cTn id="65" dur="26">
                                          <p:stCondLst>
                                            <p:cond delay="1642"/>
                                          </p:stCondLst>
                                        </p:cTn>
                                        <p:tgtEl>
                                          <p:spTgt spid="4">
                                            <p:txEl>
                                              <p:pRg st="15" end="15"/>
                                            </p:txEl>
                                          </p:spTgt>
                                        </p:tgtEl>
                                      </p:cBhvr>
                                      <p:to x="100000" y="90000"/>
                                    </p:animScale>
                                    <p:animScale>
                                      <p:cBhvr>
                                        <p:cTn id="66" dur="166" decel="50000">
                                          <p:stCondLst>
                                            <p:cond delay="1668"/>
                                          </p:stCondLst>
                                        </p:cTn>
                                        <p:tgtEl>
                                          <p:spTgt spid="4">
                                            <p:txEl>
                                              <p:pRg st="15" end="15"/>
                                            </p:txEl>
                                          </p:spTgt>
                                        </p:tgtEl>
                                      </p:cBhvr>
                                      <p:to x="100000" y="100000"/>
                                    </p:animScale>
                                    <p:animScale>
                                      <p:cBhvr>
                                        <p:cTn id="67" dur="26">
                                          <p:stCondLst>
                                            <p:cond delay="1808"/>
                                          </p:stCondLst>
                                        </p:cTn>
                                        <p:tgtEl>
                                          <p:spTgt spid="4">
                                            <p:txEl>
                                              <p:pRg st="15" end="15"/>
                                            </p:txEl>
                                          </p:spTgt>
                                        </p:tgtEl>
                                      </p:cBhvr>
                                      <p:to x="100000" y="95000"/>
                                    </p:animScale>
                                    <p:animScale>
                                      <p:cBhvr>
                                        <p:cTn id="68" dur="166" decel="50000">
                                          <p:stCondLst>
                                            <p:cond delay="1834"/>
                                          </p:stCondLst>
                                        </p:cTn>
                                        <p:tgtEl>
                                          <p:spTgt spid="4">
                                            <p:txEl>
                                              <p:pRg st="15" end="15"/>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4">
                                            <p:txEl>
                                              <p:pRg st="20" end="20"/>
                                            </p:txEl>
                                          </p:spTgt>
                                        </p:tgtEl>
                                        <p:attrNameLst>
                                          <p:attrName>style.visibility</p:attrName>
                                        </p:attrNameLst>
                                      </p:cBhvr>
                                      <p:to>
                                        <p:strVal val="visible"/>
                                      </p:to>
                                    </p:set>
                                    <p:animEffect transition="in" filter="wipe(down)">
                                      <p:cBhvr>
                                        <p:cTn id="71" dur="580">
                                          <p:stCondLst>
                                            <p:cond delay="0"/>
                                          </p:stCondLst>
                                        </p:cTn>
                                        <p:tgtEl>
                                          <p:spTgt spid="4">
                                            <p:txEl>
                                              <p:pRg st="20" end="20"/>
                                            </p:txEl>
                                          </p:spTgt>
                                        </p:tgtEl>
                                      </p:cBhvr>
                                    </p:animEffect>
                                    <p:anim calcmode="lin" valueType="num">
                                      <p:cBhvr>
                                        <p:cTn id="72" dur="1822" tmFilter="0,0; 0.14,0.36; 0.43,0.73; 0.71,0.91; 1.0,1.0">
                                          <p:stCondLst>
                                            <p:cond delay="0"/>
                                          </p:stCondLst>
                                        </p:cTn>
                                        <p:tgtEl>
                                          <p:spTgt spid="4">
                                            <p:txEl>
                                              <p:pRg st="20" end="20"/>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4">
                                            <p:txEl>
                                              <p:pRg st="20" end="20"/>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4">
                                            <p:txEl>
                                              <p:pRg st="20" end="20"/>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4">
                                            <p:txEl>
                                              <p:pRg st="20" end="20"/>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4">
                                            <p:txEl>
                                              <p:pRg st="20" end="20"/>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4">
                                            <p:txEl>
                                              <p:pRg st="20" end="20"/>
                                            </p:txEl>
                                          </p:spTgt>
                                        </p:tgtEl>
                                      </p:cBhvr>
                                      <p:to x="100000" y="60000"/>
                                    </p:animScale>
                                    <p:animScale>
                                      <p:cBhvr>
                                        <p:cTn id="78" dur="166" decel="50000">
                                          <p:stCondLst>
                                            <p:cond delay="676"/>
                                          </p:stCondLst>
                                        </p:cTn>
                                        <p:tgtEl>
                                          <p:spTgt spid="4">
                                            <p:txEl>
                                              <p:pRg st="20" end="20"/>
                                            </p:txEl>
                                          </p:spTgt>
                                        </p:tgtEl>
                                      </p:cBhvr>
                                      <p:to x="100000" y="100000"/>
                                    </p:animScale>
                                    <p:animScale>
                                      <p:cBhvr>
                                        <p:cTn id="79" dur="26">
                                          <p:stCondLst>
                                            <p:cond delay="1312"/>
                                          </p:stCondLst>
                                        </p:cTn>
                                        <p:tgtEl>
                                          <p:spTgt spid="4">
                                            <p:txEl>
                                              <p:pRg st="20" end="20"/>
                                            </p:txEl>
                                          </p:spTgt>
                                        </p:tgtEl>
                                      </p:cBhvr>
                                      <p:to x="100000" y="80000"/>
                                    </p:animScale>
                                    <p:animScale>
                                      <p:cBhvr>
                                        <p:cTn id="80" dur="166" decel="50000">
                                          <p:stCondLst>
                                            <p:cond delay="1338"/>
                                          </p:stCondLst>
                                        </p:cTn>
                                        <p:tgtEl>
                                          <p:spTgt spid="4">
                                            <p:txEl>
                                              <p:pRg st="20" end="20"/>
                                            </p:txEl>
                                          </p:spTgt>
                                        </p:tgtEl>
                                      </p:cBhvr>
                                      <p:to x="100000" y="100000"/>
                                    </p:animScale>
                                    <p:animScale>
                                      <p:cBhvr>
                                        <p:cTn id="81" dur="26">
                                          <p:stCondLst>
                                            <p:cond delay="1642"/>
                                          </p:stCondLst>
                                        </p:cTn>
                                        <p:tgtEl>
                                          <p:spTgt spid="4">
                                            <p:txEl>
                                              <p:pRg st="20" end="20"/>
                                            </p:txEl>
                                          </p:spTgt>
                                        </p:tgtEl>
                                      </p:cBhvr>
                                      <p:to x="100000" y="90000"/>
                                    </p:animScale>
                                    <p:animScale>
                                      <p:cBhvr>
                                        <p:cTn id="82" dur="166" decel="50000">
                                          <p:stCondLst>
                                            <p:cond delay="1668"/>
                                          </p:stCondLst>
                                        </p:cTn>
                                        <p:tgtEl>
                                          <p:spTgt spid="4">
                                            <p:txEl>
                                              <p:pRg st="20" end="20"/>
                                            </p:txEl>
                                          </p:spTgt>
                                        </p:tgtEl>
                                      </p:cBhvr>
                                      <p:to x="100000" y="100000"/>
                                    </p:animScale>
                                    <p:animScale>
                                      <p:cBhvr>
                                        <p:cTn id="83" dur="26">
                                          <p:stCondLst>
                                            <p:cond delay="1808"/>
                                          </p:stCondLst>
                                        </p:cTn>
                                        <p:tgtEl>
                                          <p:spTgt spid="4">
                                            <p:txEl>
                                              <p:pRg st="20" end="20"/>
                                            </p:txEl>
                                          </p:spTgt>
                                        </p:tgtEl>
                                      </p:cBhvr>
                                      <p:to x="100000" y="95000"/>
                                    </p:animScale>
                                    <p:animScale>
                                      <p:cBhvr>
                                        <p:cTn id="84" dur="166" decel="50000">
                                          <p:stCondLst>
                                            <p:cond delay="1834"/>
                                          </p:stCondLst>
                                        </p:cTn>
                                        <p:tgtEl>
                                          <p:spTgt spid="4">
                                            <p:txEl>
                                              <p:pRg st="20" end="20"/>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4">
                                            <p:txEl>
                                              <p:pRg st="24" end="24"/>
                                            </p:txEl>
                                          </p:spTgt>
                                        </p:tgtEl>
                                        <p:attrNameLst>
                                          <p:attrName>style.visibility</p:attrName>
                                        </p:attrNameLst>
                                      </p:cBhvr>
                                      <p:to>
                                        <p:strVal val="visible"/>
                                      </p:to>
                                    </p:set>
                                    <p:animEffect transition="in" filter="wipe(down)">
                                      <p:cBhvr>
                                        <p:cTn id="87" dur="580">
                                          <p:stCondLst>
                                            <p:cond delay="0"/>
                                          </p:stCondLst>
                                        </p:cTn>
                                        <p:tgtEl>
                                          <p:spTgt spid="4">
                                            <p:txEl>
                                              <p:pRg st="24" end="24"/>
                                            </p:txEl>
                                          </p:spTgt>
                                        </p:tgtEl>
                                      </p:cBhvr>
                                    </p:animEffect>
                                    <p:anim calcmode="lin" valueType="num">
                                      <p:cBhvr>
                                        <p:cTn id="88" dur="1822" tmFilter="0,0; 0.14,0.36; 0.43,0.73; 0.71,0.91; 1.0,1.0">
                                          <p:stCondLst>
                                            <p:cond delay="0"/>
                                          </p:stCondLst>
                                        </p:cTn>
                                        <p:tgtEl>
                                          <p:spTgt spid="4">
                                            <p:txEl>
                                              <p:pRg st="24" end="24"/>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4">
                                            <p:txEl>
                                              <p:pRg st="24" end="24"/>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4">
                                            <p:txEl>
                                              <p:pRg st="24" end="24"/>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4">
                                            <p:txEl>
                                              <p:pRg st="24" end="24"/>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4">
                                            <p:txEl>
                                              <p:pRg st="24" end="24"/>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4">
                                            <p:txEl>
                                              <p:pRg st="24" end="24"/>
                                            </p:txEl>
                                          </p:spTgt>
                                        </p:tgtEl>
                                      </p:cBhvr>
                                      <p:to x="100000" y="60000"/>
                                    </p:animScale>
                                    <p:animScale>
                                      <p:cBhvr>
                                        <p:cTn id="94" dur="166" decel="50000">
                                          <p:stCondLst>
                                            <p:cond delay="676"/>
                                          </p:stCondLst>
                                        </p:cTn>
                                        <p:tgtEl>
                                          <p:spTgt spid="4">
                                            <p:txEl>
                                              <p:pRg st="24" end="24"/>
                                            </p:txEl>
                                          </p:spTgt>
                                        </p:tgtEl>
                                      </p:cBhvr>
                                      <p:to x="100000" y="100000"/>
                                    </p:animScale>
                                    <p:animScale>
                                      <p:cBhvr>
                                        <p:cTn id="95" dur="26">
                                          <p:stCondLst>
                                            <p:cond delay="1312"/>
                                          </p:stCondLst>
                                        </p:cTn>
                                        <p:tgtEl>
                                          <p:spTgt spid="4">
                                            <p:txEl>
                                              <p:pRg st="24" end="24"/>
                                            </p:txEl>
                                          </p:spTgt>
                                        </p:tgtEl>
                                      </p:cBhvr>
                                      <p:to x="100000" y="80000"/>
                                    </p:animScale>
                                    <p:animScale>
                                      <p:cBhvr>
                                        <p:cTn id="96" dur="166" decel="50000">
                                          <p:stCondLst>
                                            <p:cond delay="1338"/>
                                          </p:stCondLst>
                                        </p:cTn>
                                        <p:tgtEl>
                                          <p:spTgt spid="4">
                                            <p:txEl>
                                              <p:pRg st="24" end="24"/>
                                            </p:txEl>
                                          </p:spTgt>
                                        </p:tgtEl>
                                      </p:cBhvr>
                                      <p:to x="100000" y="100000"/>
                                    </p:animScale>
                                    <p:animScale>
                                      <p:cBhvr>
                                        <p:cTn id="97" dur="26">
                                          <p:stCondLst>
                                            <p:cond delay="1642"/>
                                          </p:stCondLst>
                                        </p:cTn>
                                        <p:tgtEl>
                                          <p:spTgt spid="4">
                                            <p:txEl>
                                              <p:pRg st="24" end="24"/>
                                            </p:txEl>
                                          </p:spTgt>
                                        </p:tgtEl>
                                      </p:cBhvr>
                                      <p:to x="100000" y="90000"/>
                                    </p:animScale>
                                    <p:animScale>
                                      <p:cBhvr>
                                        <p:cTn id="98" dur="166" decel="50000">
                                          <p:stCondLst>
                                            <p:cond delay="1668"/>
                                          </p:stCondLst>
                                        </p:cTn>
                                        <p:tgtEl>
                                          <p:spTgt spid="4">
                                            <p:txEl>
                                              <p:pRg st="24" end="24"/>
                                            </p:txEl>
                                          </p:spTgt>
                                        </p:tgtEl>
                                      </p:cBhvr>
                                      <p:to x="100000" y="100000"/>
                                    </p:animScale>
                                    <p:animScale>
                                      <p:cBhvr>
                                        <p:cTn id="99" dur="26">
                                          <p:stCondLst>
                                            <p:cond delay="1808"/>
                                          </p:stCondLst>
                                        </p:cTn>
                                        <p:tgtEl>
                                          <p:spTgt spid="4">
                                            <p:txEl>
                                              <p:pRg st="24" end="24"/>
                                            </p:txEl>
                                          </p:spTgt>
                                        </p:tgtEl>
                                      </p:cBhvr>
                                      <p:to x="100000" y="95000"/>
                                    </p:animScale>
                                    <p:animScale>
                                      <p:cBhvr>
                                        <p:cTn id="100" dur="166" decel="50000">
                                          <p:stCondLst>
                                            <p:cond delay="1834"/>
                                          </p:stCondLst>
                                        </p:cTn>
                                        <p:tgtEl>
                                          <p:spTgt spid="4">
                                            <p:txEl>
                                              <p:pRg st="24" end="2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B5B9-E317-4429-B5AD-1D9F20E8CF41}"/>
              </a:ext>
            </a:extLst>
          </p:cNvPr>
          <p:cNvSpPr>
            <a:spLocks noGrp="1"/>
          </p:cNvSpPr>
          <p:nvPr>
            <p:ph type="title"/>
          </p:nvPr>
        </p:nvSpPr>
        <p:spPr>
          <a:xfrm>
            <a:off x="4134679" y="399774"/>
            <a:ext cx="5565914" cy="562526"/>
          </a:xfrm>
        </p:spPr>
        <p:txBody>
          <a:bodyPr>
            <a:normAutofit fontScale="90000"/>
          </a:bodyPr>
          <a:lstStyle/>
          <a:p>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APPENDIX</a:t>
            </a:r>
            <a:r>
              <a:rPr lang="en-IN" sz="4400" b="1" spc="-5" dirty="0">
                <a:uFill>
                  <a:solidFill>
                    <a:srgbClr val="000000"/>
                  </a:solidFill>
                </a:uFill>
                <a:latin typeface="Arial"/>
                <a:cs typeface="Arial"/>
              </a:rPr>
              <a:t> </a:t>
            </a:r>
            <a:r>
              <a:rPr lang="en-IN" b="1" spc="-5" dirty="0">
                <a:uFill>
                  <a:solidFill>
                    <a:srgbClr val="000000"/>
                  </a:solidFill>
                </a:uFill>
                <a:latin typeface="Arial"/>
                <a:cs typeface="Arial"/>
              </a:rPr>
              <a:t>-1</a:t>
            </a:r>
            <a:endParaRPr lang="en-IN" dirty="0"/>
          </a:p>
        </p:txBody>
      </p:sp>
      <p:sp>
        <p:nvSpPr>
          <p:cNvPr id="3" name="Content Placeholder 2">
            <a:extLst>
              <a:ext uri="{FF2B5EF4-FFF2-40B4-BE49-F238E27FC236}">
                <a16:creationId xmlns:a16="http://schemas.microsoft.com/office/drawing/2014/main" id="{8DCB027F-93D6-440A-B529-BCB7FF9D3F78}"/>
              </a:ext>
            </a:extLst>
          </p:cNvPr>
          <p:cNvSpPr>
            <a:spLocks noGrp="1"/>
          </p:cNvSpPr>
          <p:nvPr>
            <p:ph idx="1"/>
          </p:nvPr>
        </p:nvSpPr>
        <p:spPr>
          <a:xfrm>
            <a:off x="838200" y="1417983"/>
            <a:ext cx="10515600" cy="4758980"/>
          </a:xfrm>
        </p:spPr>
        <p:txBody>
          <a:bodyPr>
            <a:normAutofit lnSpcReduction="10000"/>
          </a:bodyPr>
          <a:lstStyle/>
          <a:p>
            <a:r>
              <a:rPr lang="en-IN" sz="4000" b="1" spc="-15" dirty="0">
                <a:latin typeface="Arial"/>
                <a:cs typeface="Arial"/>
              </a:rPr>
              <a:t>A.</a:t>
            </a:r>
            <a:r>
              <a:rPr lang="en-IN" sz="4000" b="1" spc="-5" dirty="0">
                <a:latin typeface="Arial"/>
                <a:cs typeface="Arial"/>
              </a:rPr>
              <a:t> DECLARATION</a:t>
            </a:r>
            <a:endParaRPr lang="en-IN" sz="4000" dirty="0">
              <a:latin typeface="Arial"/>
              <a:cs typeface="Arial"/>
            </a:endParaRPr>
          </a:p>
          <a:p>
            <a:r>
              <a:rPr lang="en-US" sz="3200" spc="-5" dirty="0">
                <a:latin typeface="Arial"/>
                <a:cs typeface="Arial"/>
              </a:rPr>
              <a:t>At </a:t>
            </a:r>
            <a:r>
              <a:rPr lang="en-US" sz="3200" dirty="0">
                <a:latin typeface="Arial"/>
                <a:cs typeface="Arial"/>
              </a:rPr>
              <a:t>the </a:t>
            </a:r>
            <a:r>
              <a:rPr lang="en-US" sz="3200" spc="-15" dirty="0">
                <a:latin typeface="Arial"/>
                <a:cs typeface="Arial"/>
              </a:rPr>
              <a:t>time </a:t>
            </a:r>
            <a:r>
              <a:rPr lang="en-US" sz="3200" dirty="0">
                <a:latin typeface="Arial"/>
                <a:cs typeface="Arial"/>
              </a:rPr>
              <a:t>of </a:t>
            </a:r>
            <a:r>
              <a:rPr lang="en-US" sz="3200" spc="-5" dirty="0">
                <a:latin typeface="Arial"/>
                <a:cs typeface="Arial"/>
              </a:rPr>
              <a:t>registration, </a:t>
            </a:r>
            <a:r>
              <a:rPr lang="en-US" sz="3200" dirty="0">
                <a:latin typeface="Arial"/>
                <a:cs typeface="Arial"/>
              </a:rPr>
              <a:t>each applicant </a:t>
            </a:r>
            <a:r>
              <a:rPr lang="en-US" sz="3200" spc="-5" dirty="0">
                <a:latin typeface="Arial"/>
                <a:cs typeface="Arial"/>
              </a:rPr>
              <a:t>shall </a:t>
            </a:r>
            <a:r>
              <a:rPr lang="en-US" sz="3200" dirty="0">
                <a:latin typeface="Arial"/>
                <a:cs typeface="Arial"/>
              </a:rPr>
              <a:t>be </a:t>
            </a:r>
            <a:r>
              <a:rPr lang="en-US" sz="3200" spc="-5" dirty="0">
                <a:latin typeface="Arial"/>
                <a:cs typeface="Arial"/>
              </a:rPr>
              <a:t>given </a:t>
            </a:r>
            <a:r>
              <a:rPr lang="en-US" sz="3200" dirty="0">
                <a:latin typeface="Arial"/>
                <a:cs typeface="Arial"/>
              </a:rPr>
              <a:t>a </a:t>
            </a:r>
            <a:r>
              <a:rPr lang="en-US" sz="3200" spc="-10" dirty="0">
                <a:latin typeface="Arial"/>
                <a:cs typeface="Arial"/>
              </a:rPr>
              <a:t>copy </a:t>
            </a:r>
            <a:r>
              <a:rPr lang="en-US" sz="3200" dirty="0">
                <a:latin typeface="Arial"/>
                <a:cs typeface="Arial"/>
              </a:rPr>
              <a:t>of the </a:t>
            </a:r>
            <a:r>
              <a:rPr lang="en-US" sz="3200" spc="-5" dirty="0">
                <a:latin typeface="Arial"/>
                <a:cs typeface="Arial"/>
              </a:rPr>
              <a:t>following declaration </a:t>
            </a:r>
            <a:r>
              <a:rPr lang="en-US" sz="3200" dirty="0">
                <a:latin typeface="Arial"/>
                <a:cs typeface="Arial"/>
              </a:rPr>
              <a:t>by  the </a:t>
            </a:r>
            <a:r>
              <a:rPr lang="en-US" sz="3200" spc="-5" dirty="0">
                <a:latin typeface="Arial"/>
                <a:cs typeface="Arial"/>
              </a:rPr>
              <a:t>Registrar concerned </a:t>
            </a:r>
            <a:r>
              <a:rPr lang="en-US" sz="3200" dirty="0">
                <a:latin typeface="Arial"/>
                <a:cs typeface="Arial"/>
              </a:rPr>
              <a:t>and </a:t>
            </a:r>
            <a:r>
              <a:rPr lang="en-US" sz="3200" spc="-5" dirty="0">
                <a:latin typeface="Arial"/>
                <a:cs typeface="Arial"/>
              </a:rPr>
              <a:t>the applicant shall read and agree </a:t>
            </a:r>
            <a:r>
              <a:rPr lang="en-US" sz="3200" dirty="0">
                <a:latin typeface="Arial"/>
                <a:cs typeface="Arial"/>
              </a:rPr>
              <a:t>to abide by the</a:t>
            </a:r>
            <a:r>
              <a:rPr lang="en-US" sz="3200" spc="75" dirty="0">
                <a:latin typeface="Arial"/>
                <a:cs typeface="Arial"/>
              </a:rPr>
              <a:t> </a:t>
            </a:r>
            <a:r>
              <a:rPr lang="en-US" sz="3200" spc="-5" dirty="0">
                <a:latin typeface="Arial"/>
                <a:cs typeface="Arial"/>
              </a:rPr>
              <a:t>same:</a:t>
            </a:r>
            <a:endParaRPr lang="en-US" sz="3200" dirty="0">
              <a:latin typeface="Arial"/>
              <a:cs typeface="Arial"/>
            </a:endParaRPr>
          </a:p>
          <a:p>
            <a:pPr marL="514350" indent="-514350">
              <a:buAutoNum type="arabicParenR"/>
            </a:pPr>
            <a:r>
              <a:rPr lang="en-US" sz="3500" dirty="0">
                <a:latin typeface="Arial"/>
                <a:cs typeface="Arial"/>
              </a:rPr>
              <a:t>I </a:t>
            </a:r>
            <a:r>
              <a:rPr lang="en-US" sz="3500" spc="-5" dirty="0">
                <a:latin typeface="Arial"/>
                <a:cs typeface="Arial"/>
              </a:rPr>
              <a:t>solemnly </a:t>
            </a:r>
            <a:r>
              <a:rPr lang="en-US" sz="3500" dirty="0">
                <a:latin typeface="Arial"/>
                <a:cs typeface="Arial"/>
              </a:rPr>
              <a:t>pledge myself to </a:t>
            </a:r>
            <a:r>
              <a:rPr lang="en-US" sz="3500" spc="-5" dirty="0">
                <a:latin typeface="Arial"/>
                <a:cs typeface="Arial"/>
              </a:rPr>
              <a:t>consecrate </a:t>
            </a:r>
            <a:r>
              <a:rPr lang="en-US" sz="3500" spc="-20" dirty="0">
                <a:latin typeface="Arial"/>
                <a:cs typeface="Arial"/>
              </a:rPr>
              <a:t>my </a:t>
            </a:r>
            <a:r>
              <a:rPr lang="en-US" sz="3500" spc="10" dirty="0">
                <a:latin typeface="Arial"/>
                <a:cs typeface="Arial"/>
              </a:rPr>
              <a:t>life </a:t>
            </a:r>
            <a:r>
              <a:rPr lang="en-US" sz="3500" dirty="0">
                <a:latin typeface="Arial"/>
                <a:cs typeface="Arial"/>
              </a:rPr>
              <a:t>to service </a:t>
            </a:r>
            <a:r>
              <a:rPr lang="en-US" sz="3500" spc="-10" dirty="0">
                <a:latin typeface="Arial"/>
                <a:cs typeface="Arial"/>
              </a:rPr>
              <a:t>of</a:t>
            </a:r>
            <a:r>
              <a:rPr lang="en-US" sz="3500" dirty="0">
                <a:latin typeface="Arial"/>
                <a:cs typeface="Arial"/>
              </a:rPr>
              <a:t> humanity.</a:t>
            </a:r>
            <a:endParaRPr lang="en-US" sz="3500" spc="-5" dirty="0">
              <a:latin typeface="Arial"/>
              <a:cs typeface="Arial"/>
            </a:endParaRPr>
          </a:p>
          <a:p>
            <a:pPr marL="514350" indent="-514350">
              <a:buAutoNum type="arabicParenR" startAt="2"/>
            </a:pPr>
            <a:r>
              <a:rPr lang="en-US" sz="3500" spc="-5" dirty="0">
                <a:latin typeface="Arial"/>
                <a:cs typeface="Arial"/>
              </a:rPr>
              <a:t>Even </a:t>
            </a:r>
            <a:r>
              <a:rPr lang="en-US" sz="3500" dirty="0">
                <a:latin typeface="Arial"/>
                <a:cs typeface="Arial"/>
              </a:rPr>
              <a:t>under </a:t>
            </a:r>
            <a:r>
              <a:rPr lang="en-US" sz="3500" spc="-5" dirty="0">
                <a:latin typeface="Arial"/>
                <a:cs typeface="Arial"/>
              </a:rPr>
              <a:t>threat, </a:t>
            </a:r>
            <a:r>
              <a:rPr lang="en-US" sz="3500" dirty="0">
                <a:latin typeface="Arial"/>
                <a:cs typeface="Arial"/>
              </a:rPr>
              <a:t>I </a:t>
            </a:r>
            <a:r>
              <a:rPr lang="en-US" sz="3500" spc="-5" dirty="0">
                <a:latin typeface="Arial"/>
                <a:cs typeface="Arial"/>
              </a:rPr>
              <a:t>will </a:t>
            </a:r>
            <a:r>
              <a:rPr lang="en-US" sz="3500" dirty="0">
                <a:latin typeface="Arial"/>
                <a:cs typeface="Arial"/>
              </a:rPr>
              <a:t>not use </a:t>
            </a:r>
            <a:r>
              <a:rPr lang="en-US" sz="3500" spc="-25" dirty="0">
                <a:latin typeface="Arial"/>
                <a:cs typeface="Arial"/>
              </a:rPr>
              <a:t>my </a:t>
            </a:r>
            <a:r>
              <a:rPr lang="en-US" sz="3500" spc="-5" dirty="0">
                <a:latin typeface="Arial"/>
                <a:cs typeface="Arial"/>
              </a:rPr>
              <a:t>medical    </a:t>
            </a:r>
          </a:p>
          <a:p>
            <a:pPr marL="0" indent="0">
              <a:buNone/>
            </a:pPr>
            <a:r>
              <a:rPr lang="en-US" sz="3500" spc="-5" dirty="0">
                <a:latin typeface="Arial"/>
                <a:cs typeface="Arial"/>
              </a:rPr>
              <a:t>    knowledge </a:t>
            </a:r>
            <a:r>
              <a:rPr lang="en-US" sz="3500" dirty="0">
                <a:latin typeface="Arial"/>
                <a:cs typeface="Arial"/>
              </a:rPr>
              <a:t>contrary to the </a:t>
            </a:r>
            <a:r>
              <a:rPr lang="en-US" sz="3500" spc="-5" dirty="0">
                <a:latin typeface="Arial"/>
                <a:cs typeface="Arial"/>
              </a:rPr>
              <a:t>laws </a:t>
            </a:r>
            <a:r>
              <a:rPr lang="en-US" sz="3500" dirty="0">
                <a:latin typeface="Arial"/>
                <a:cs typeface="Arial"/>
              </a:rPr>
              <a:t>of  Humanity</a:t>
            </a:r>
            <a:r>
              <a:rPr lang="en-US" sz="2200" dirty="0">
                <a:latin typeface="Arial"/>
                <a:cs typeface="Arial"/>
              </a:rPr>
              <a:t>.</a:t>
            </a:r>
          </a:p>
        </p:txBody>
      </p:sp>
      <p:sp>
        <p:nvSpPr>
          <p:cNvPr id="4" name="Date Placeholder 3"/>
          <p:cNvSpPr>
            <a:spLocks noGrp="1"/>
          </p:cNvSpPr>
          <p:nvPr>
            <p:ph type="dt" sz="half" idx="10"/>
          </p:nvPr>
        </p:nvSpPr>
        <p:spPr/>
        <p:txBody>
          <a:bodyPr/>
          <a:lstStyle/>
          <a:p>
            <a:fld id="{24934B46-FA15-4EBC-BBF2-E739D025D5B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117</a:t>
            </a:fld>
            <a:endParaRPr lang="en-IN" dirty="0"/>
          </a:p>
        </p:txBody>
      </p:sp>
    </p:spTree>
    <p:extLst>
      <p:ext uri="{BB962C8B-B14F-4D97-AF65-F5344CB8AC3E}">
        <p14:creationId xmlns:p14="http://schemas.microsoft.com/office/powerpoint/2010/main" val="231703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B5B9-E317-4429-B5AD-1D9F20E8CF41}"/>
              </a:ext>
            </a:extLst>
          </p:cNvPr>
          <p:cNvSpPr>
            <a:spLocks noGrp="1"/>
          </p:cNvSpPr>
          <p:nvPr>
            <p:ph type="title"/>
          </p:nvPr>
        </p:nvSpPr>
        <p:spPr>
          <a:xfrm>
            <a:off x="4134679" y="399774"/>
            <a:ext cx="5565914" cy="562526"/>
          </a:xfrm>
        </p:spPr>
        <p:txBody>
          <a:bodyPr>
            <a:normAutofit fontScale="90000"/>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8DCB027F-93D6-440A-B529-BCB7FF9D3F78}"/>
              </a:ext>
            </a:extLst>
          </p:cNvPr>
          <p:cNvSpPr>
            <a:spLocks noGrp="1"/>
          </p:cNvSpPr>
          <p:nvPr>
            <p:ph idx="1"/>
          </p:nvPr>
        </p:nvSpPr>
        <p:spPr>
          <a:xfrm>
            <a:off x="891988" y="672353"/>
            <a:ext cx="10515600" cy="5383587"/>
          </a:xfrm>
        </p:spPr>
        <p:txBody>
          <a:bodyPr>
            <a:noAutofit/>
          </a:bodyPr>
          <a:lstStyle/>
          <a:p>
            <a:pPr marL="742950" indent="-742950" algn="just">
              <a:buAutoNum type="arabicParenR" startAt="3"/>
            </a:pPr>
            <a:r>
              <a:rPr lang="en-US" sz="3600" dirty="0">
                <a:latin typeface="Arial"/>
                <a:cs typeface="Arial"/>
              </a:rPr>
              <a:t>I </a:t>
            </a:r>
            <a:r>
              <a:rPr lang="en-US" sz="3600" spc="-5" dirty="0">
                <a:latin typeface="Arial"/>
                <a:cs typeface="Arial"/>
              </a:rPr>
              <a:t>will maintain the utmost </a:t>
            </a:r>
            <a:r>
              <a:rPr lang="en-US" sz="3600" dirty="0">
                <a:latin typeface="Arial"/>
                <a:cs typeface="Arial"/>
              </a:rPr>
              <a:t>respect </a:t>
            </a:r>
            <a:r>
              <a:rPr lang="en-US" sz="3600" spc="-5" dirty="0">
                <a:latin typeface="Arial"/>
                <a:cs typeface="Arial"/>
              </a:rPr>
              <a:t>for </a:t>
            </a:r>
            <a:r>
              <a:rPr lang="en-US" sz="3600" spc="-10" dirty="0">
                <a:latin typeface="Arial"/>
                <a:cs typeface="Arial"/>
              </a:rPr>
              <a:t>human </a:t>
            </a:r>
            <a:r>
              <a:rPr lang="en-US" sz="3600" dirty="0">
                <a:latin typeface="Arial"/>
                <a:cs typeface="Arial"/>
              </a:rPr>
              <a:t>life </a:t>
            </a:r>
          </a:p>
          <a:p>
            <a:pPr marL="457200" lvl="1" indent="0" algn="just">
              <a:buNone/>
            </a:pPr>
            <a:r>
              <a:rPr lang="en-US" sz="3200" dirty="0">
                <a:latin typeface="Arial"/>
                <a:cs typeface="Arial"/>
              </a:rPr>
              <a:t>  from the </a:t>
            </a:r>
            <a:r>
              <a:rPr lang="en-US" sz="3200" spc="-5" dirty="0">
                <a:latin typeface="Arial"/>
                <a:cs typeface="Arial"/>
              </a:rPr>
              <a:t>time </a:t>
            </a:r>
            <a:r>
              <a:rPr lang="en-US" sz="3200" dirty="0">
                <a:latin typeface="Arial"/>
                <a:cs typeface="Arial"/>
              </a:rPr>
              <a:t>of</a:t>
            </a:r>
            <a:r>
              <a:rPr lang="en-US" sz="3200" spc="80" dirty="0">
                <a:latin typeface="Arial"/>
                <a:cs typeface="Arial"/>
              </a:rPr>
              <a:t> </a:t>
            </a:r>
            <a:r>
              <a:rPr lang="en-US" sz="3200" dirty="0">
                <a:latin typeface="Arial"/>
                <a:cs typeface="Arial"/>
              </a:rPr>
              <a:t>conception.</a:t>
            </a:r>
          </a:p>
          <a:p>
            <a:pPr marL="0" indent="0" algn="just">
              <a:buNone/>
            </a:pPr>
            <a:r>
              <a:rPr lang="en-US" sz="3600" dirty="0">
                <a:latin typeface="Arial"/>
                <a:cs typeface="Arial"/>
              </a:rPr>
              <a:t>4) I will </a:t>
            </a:r>
            <a:r>
              <a:rPr lang="en-US" sz="3600" spc="-10" dirty="0">
                <a:latin typeface="Arial"/>
                <a:cs typeface="Arial"/>
              </a:rPr>
              <a:t>not </a:t>
            </a:r>
            <a:r>
              <a:rPr lang="en-US" sz="3600" spc="-5" dirty="0">
                <a:latin typeface="Arial"/>
                <a:cs typeface="Arial"/>
              </a:rPr>
              <a:t>permit considerations </a:t>
            </a:r>
            <a:r>
              <a:rPr lang="en-US" sz="3600" dirty="0">
                <a:latin typeface="Arial"/>
                <a:cs typeface="Arial"/>
              </a:rPr>
              <a:t>of </a:t>
            </a:r>
            <a:r>
              <a:rPr lang="en-US" sz="3600" spc="-5" dirty="0">
                <a:latin typeface="Arial"/>
                <a:cs typeface="Arial"/>
              </a:rPr>
              <a:t>religion,    </a:t>
            </a:r>
          </a:p>
          <a:p>
            <a:pPr marL="0" indent="0" algn="just">
              <a:buNone/>
            </a:pPr>
            <a:r>
              <a:rPr lang="en-US" sz="3600" spc="-5" dirty="0">
                <a:latin typeface="Arial"/>
                <a:cs typeface="Arial"/>
              </a:rPr>
              <a:t>    nationality, </a:t>
            </a:r>
            <a:r>
              <a:rPr lang="en-US" sz="3600" dirty="0">
                <a:latin typeface="Arial"/>
                <a:cs typeface="Arial"/>
              </a:rPr>
              <a:t>race, </a:t>
            </a:r>
            <a:r>
              <a:rPr lang="en-US" sz="3600" spc="-5" dirty="0">
                <a:latin typeface="Arial"/>
                <a:cs typeface="Arial"/>
              </a:rPr>
              <a:t>party politics </a:t>
            </a:r>
            <a:r>
              <a:rPr lang="en-US" sz="3600" dirty="0">
                <a:latin typeface="Arial"/>
                <a:cs typeface="Arial"/>
              </a:rPr>
              <a:t>or </a:t>
            </a:r>
            <a:r>
              <a:rPr lang="en-US" sz="3600" spc="-5" dirty="0">
                <a:latin typeface="Arial"/>
                <a:cs typeface="Arial"/>
              </a:rPr>
              <a:t>social  </a:t>
            </a:r>
            <a:r>
              <a:rPr lang="en-US" sz="3600" dirty="0">
                <a:latin typeface="Arial"/>
                <a:cs typeface="Arial"/>
              </a:rPr>
              <a:t>standing    </a:t>
            </a:r>
          </a:p>
          <a:p>
            <a:pPr marL="0" indent="0" algn="just">
              <a:buNone/>
            </a:pPr>
            <a:r>
              <a:rPr lang="en-US" sz="3600" dirty="0">
                <a:latin typeface="Arial"/>
                <a:cs typeface="Arial"/>
              </a:rPr>
              <a:t>    to </a:t>
            </a:r>
            <a:r>
              <a:rPr lang="en-US" sz="3600" spc="-5" dirty="0">
                <a:latin typeface="Arial"/>
                <a:cs typeface="Arial"/>
              </a:rPr>
              <a:t>intervene between </a:t>
            </a:r>
            <a:r>
              <a:rPr lang="en-US" sz="3600" spc="-15" dirty="0">
                <a:latin typeface="Arial"/>
                <a:cs typeface="Arial"/>
              </a:rPr>
              <a:t>my </a:t>
            </a:r>
            <a:r>
              <a:rPr lang="en-US" sz="3600" dirty="0">
                <a:latin typeface="Arial"/>
                <a:cs typeface="Arial"/>
              </a:rPr>
              <a:t>duty and </a:t>
            </a:r>
            <a:r>
              <a:rPr lang="en-US" sz="3600" spc="5" dirty="0">
                <a:latin typeface="Arial"/>
                <a:cs typeface="Arial"/>
              </a:rPr>
              <a:t>my</a:t>
            </a:r>
            <a:r>
              <a:rPr lang="en-US" sz="3600" spc="10" dirty="0">
                <a:latin typeface="Arial"/>
                <a:cs typeface="Arial"/>
              </a:rPr>
              <a:t> </a:t>
            </a:r>
            <a:r>
              <a:rPr lang="en-US" sz="3600" dirty="0">
                <a:latin typeface="Arial"/>
                <a:cs typeface="Arial"/>
              </a:rPr>
              <a:t>patient.</a:t>
            </a:r>
          </a:p>
          <a:p>
            <a:pPr marL="0" indent="0" algn="just">
              <a:buNone/>
            </a:pPr>
            <a:r>
              <a:rPr lang="en-US" sz="3600" spc="-5" dirty="0">
                <a:latin typeface="Arial"/>
                <a:cs typeface="Arial"/>
              </a:rPr>
              <a:t>5) I will practice </a:t>
            </a:r>
            <a:r>
              <a:rPr lang="en-US" sz="3600" spc="-20" dirty="0">
                <a:latin typeface="Arial"/>
                <a:cs typeface="Arial"/>
              </a:rPr>
              <a:t>my </a:t>
            </a:r>
            <a:r>
              <a:rPr lang="en-US" sz="3600" dirty="0">
                <a:latin typeface="Arial"/>
                <a:cs typeface="Arial"/>
              </a:rPr>
              <a:t>profession with </a:t>
            </a:r>
            <a:r>
              <a:rPr lang="en-US" sz="3600" spc="-5" dirty="0">
                <a:latin typeface="Arial"/>
                <a:cs typeface="Arial"/>
              </a:rPr>
              <a:t>conscience </a:t>
            </a:r>
          </a:p>
          <a:p>
            <a:pPr marL="0" indent="0" algn="just">
              <a:buNone/>
            </a:pPr>
            <a:r>
              <a:rPr lang="en-US" sz="3600" spc="-5" dirty="0">
                <a:latin typeface="Arial"/>
                <a:cs typeface="Arial"/>
              </a:rPr>
              <a:t>    and</a:t>
            </a:r>
            <a:r>
              <a:rPr lang="en-US" sz="3600" spc="85" dirty="0">
                <a:latin typeface="Arial"/>
                <a:cs typeface="Arial"/>
              </a:rPr>
              <a:t> </a:t>
            </a:r>
            <a:r>
              <a:rPr lang="en-US" sz="3600" dirty="0">
                <a:latin typeface="Arial"/>
                <a:cs typeface="Arial"/>
              </a:rPr>
              <a:t>dignity.</a:t>
            </a:r>
          </a:p>
        </p:txBody>
      </p:sp>
      <p:sp>
        <p:nvSpPr>
          <p:cNvPr id="4" name="Date Placeholder 3"/>
          <p:cNvSpPr>
            <a:spLocks noGrp="1"/>
          </p:cNvSpPr>
          <p:nvPr>
            <p:ph type="dt" sz="half" idx="10"/>
          </p:nvPr>
        </p:nvSpPr>
        <p:spPr/>
        <p:txBody>
          <a:bodyPr/>
          <a:lstStyle/>
          <a:p>
            <a:fld id="{24934B46-FA15-4EBC-BBF2-E739D025D5B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118</a:t>
            </a:fld>
            <a:endParaRPr lang="en-IN" dirty="0"/>
          </a:p>
        </p:txBody>
      </p:sp>
    </p:spTree>
    <p:extLst>
      <p:ext uri="{BB962C8B-B14F-4D97-AF65-F5344CB8AC3E}">
        <p14:creationId xmlns:p14="http://schemas.microsoft.com/office/powerpoint/2010/main" val="231703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FF19E-1FE1-49FF-A223-1AB4228A8D86}"/>
              </a:ext>
            </a:extLst>
          </p:cNvPr>
          <p:cNvSpPr>
            <a:spLocks noGrp="1"/>
          </p:cNvSpPr>
          <p:nvPr>
            <p:ph idx="1"/>
          </p:nvPr>
        </p:nvSpPr>
        <p:spPr>
          <a:xfrm>
            <a:off x="437323" y="172278"/>
            <a:ext cx="11257965" cy="6004685"/>
          </a:xfrm>
        </p:spPr>
        <p:txBody>
          <a:bodyPr>
            <a:normAutofit fontScale="85000" lnSpcReduction="10000"/>
          </a:bodyPr>
          <a:lstStyle/>
          <a:p>
            <a:pPr marL="514350" indent="-514350" algn="just">
              <a:buAutoNum type="arabicParenR" startAt="6"/>
            </a:pPr>
            <a:r>
              <a:rPr lang="en-US" sz="3900" dirty="0">
                <a:latin typeface="Arial"/>
                <a:cs typeface="Arial"/>
              </a:rPr>
              <a:t>  </a:t>
            </a:r>
            <a:r>
              <a:rPr lang="en-US" sz="4000" dirty="0">
                <a:latin typeface="Arial"/>
                <a:cs typeface="Arial"/>
              </a:rPr>
              <a:t>The </a:t>
            </a:r>
            <a:r>
              <a:rPr lang="en-US" sz="4000" spc="-5" dirty="0">
                <a:latin typeface="Arial"/>
                <a:cs typeface="Arial"/>
              </a:rPr>
              <a:t>health </a:t>
            </a:r>
            <a:r>
              <a:rPr lang="en-US" sz="4000" dirty="0">
                <a:latin typeface="Arial"/>
                <a:cs typeface="Arial"/>
              </a:rPr>
              <a:t>of </a:t>
            </a:r>
            <a:r>
              <a:rPr lang="en-US" sz="4000" spc="-15" dirty="0">
                <a:latin typeface="Arial"/>
                <a:cs typeface="Arial"/>
              </a:rPr>
              <a:t>my </a:t>
            </a:r>
            <a:r>
              <a:rPr lang="en-US" sz="4000" dirty="0">
                <a:latin typeface="Arial"/>
                <a:cs typeface="Arial"/>
              </a:rPr>
              <a:t>patient will be </a:t>
            </a:r>
            <a:r>
              <a:rPr lang="en-US" sz="4000" spc="-15" dirty="0">
                <a:latin typeface="Arial"/>
                <a:cs typeface="Arial"/>
              </a:rPr>
              <a:t>my </a:t>
            </a:r>
            <a:r>
              <a:rPr lang="en-US" sz="4000" spc="5" dirty="0">
                <a:latin typeface="Arial"/>
                <a:cs typeface="Arial"/>
              </a:rPr>
              <a:t>first</a:t>
            </a:r>
            <a:r>
              <a:rPr lang="en-US" sz="4000" spc="35" dirty="0">
                <a:latin typeface="Arial"/>
                <a:cs typeface="Arial"/>
              </a:rPr>
              <a:t> </a:t>
            </a:r>
            <a:r>
              <a:rPr lang="en-US" sz="4000" spc="-5" dirty="0">
                <a:latin typeface="Arial"/>
                <a:cs typeface="Arial"/>
              </a:rPr>
              <a:t>consideration.</a:t>
            </a:r>
          </a:p>
          <a:p>
            <a:pPr marL="514350" indent="-514350" algn="just">
              <a:buAutoNum type="arabicParenR" startAt="6"/>
            </a:pPr>
            <a:r>
              <a:rPr lang="en-US" sz="4000" dirty="0">
                <a:latin typeface="Arial"/>
                <a:cs typeface="Arial"/>
              </a:rPr>
              <a:t>  I </a:t>
            </a:r>
            <a:r>
              <a:rPr lang="en-US" sz="4000" spc="-5" dirty="0">
                <a:latin typeface="Arial"/>
                <a:cs typeface="Arial"/>
              </a:rPr>
              <a:t>will respect the secrets </a:t>
            </a:r>
            <a:r>
              <a:rPr lang="en-US" sz="4000" dirty="0">
                <a:latin typeface="Arial"/>
                <a:cs typeface="Arial"/>
              </a:rPr>
              <a:t>which </a:t>
            </a:r>
            <a:r>
              <a:rPr lang="en-US" sz="4000" spc="-5" dirty="0">
                <a:latin typeface="Arial"/>
                <a:cs typeface="Arial"/>
              </a:rPr>
              <a:t>are confined </a:t>
            </a:r>
            <a:r>
              <a:rPr lang="en-US" sz="4000" spc="10" dirty="0">
                <a:latin typeface="Arial"/>
                <a:cs typeface="Arial"/>
              </a:rPr>
              <a:t>in</a:t>
            </a:r>
            <a:r>
              <a:rPr lang="en-US" sz="4000" spc="60" dirty="0">
                <a:latin typeface="Arial"/>
                <a:cs typeface="Arial"/>
              </a:rPr>
              <a:t> </a:t>
            </a:r>
            <a:r>
              <a:rPr lang="en-US" sz="4000" spc="-15" dirty="0">
                <a:latin typeface="Arial"/>
                <a:cs typeface="Arial"/>
              </a:rPr>
              <a:t>me.</a:t>
            </a:r>
            <a:endParaRPr lang="en-IN" sz="4000" dirty="0"/>
          </a:p>
          <a:p>
            <a:pPr marL="0" indent="0" algn="just">
              <a:buNone/>
            </a:pPr>
            <a:r>
              <a:rPr lang="en-US" sz="3900" dirty="0">
                <a:latin typeface="Arial"/>
                <a:cs typeface="Arial"/>
              </a:rPr>
              <a:t>8)   I </a:t>
            </a:r>
            <a:r>
              <a:rPr lang="en-US" sz="3900" spc="-5" dirty="0">
                <a:latin typeface="Arial"/>
                <a:cs typeface="Arial"/>
              </a:rPr>
              <a:t>will </a:t>
            </a:r>
            <a:r>
              <a:rPr lang="en-US" sz="3900" dirty="0">
                <a:latin typeface="Arial"/>
                <a:cs typeface="Arial"/>
              </a:rPr>
              <a:t>give </a:t>
            </a:r>
            <a:r>
              <a:rPr lang="en-US" sz="3900" spc="-10" dirty="0">
                <a:latin typeface="Arial"/>
                <a:cs typeface="Arial"/>
              </a:rPr>
              <a:t>to </a:t>
            </a:r>
            <a:r>
              <a:rPr lang="en-US" sz="3900" spc="-20" dirty="0">
                <a:latin typeface="Arial"/>
                <a:cs typeface="Arial"/>
              </a:rPr>
              <a:t>my </a:t>
            </a:r>
            <a:r>
              <a:rPr lang="en-US" sz="3900" dirty="0">
                <a:latin typeface="Arial"/>
                <a:cs typeface="Arial"/>
              </a:rPr>
              <a:t>teachers the respect and </a:t>
            </a:r>
            <a:r>
              <a:rPr lang="en-US" sz="3900" spc="-5" dirty="0">
                <a:latin typeface="Arial"/>
                <a:cs typeface="Arial"/>
              </a:rPr>
              <a:t>gratitude    </a:t>
            </a:r>
          </a:p>
          <a:p>
            <a:pPr marL="0" indent="0" algn="just">
              <a:buNone/>
            </a:pPr>
            <a:r>
              <a:rPr lang="en-US" sz="3900" spc="-5" dirty="0">
                <a:latin typeface="Arial"/>
                <a:cs typeface="Arial"/>
              </a:rPr>
              <a:t>      </a:t>
            </a:r>
            <a:r>
              <a:rPr lang="en-US" sz="3900" dirty="0">
                <a:latin typeface="Arial"/>
                <a:cs typeface="Arial"/>
              </a:rPr>
              <a:t>which </a:t>
            </a:r>
            <a:r>
              <a:rPr lang="en-US" sz="3900" spc="10" dirty="0">
                <a:latin typeface="Arial"/>
                <a:cs typeface="Arial"/>
              </a:rPr>
              <a:t>is </a:t>
            </a:r>
            <a:r>
              <a:rPr lang="en-US" sz="3900" spc="-5" dirty="0">
                <a:latin typeface="Arial"/>
                <a:cs typeface="Arial"/>
              </a:rPr>
              <a:t>their</a:t>
            </a:r>
            <a:r>
              <a:rPr lang="en-US" sz="3900" spc="20" dirty="0">
                <a:latin typeface="Arial"/>
                <a:cs typeface="Arial"/>
              </a:rPr>
              <a:t> </a:t>
            </a:r>
            <a:r>
              <a:rPr lang="en-US" sz="3900" spc="-5" dirty="0">
                <a:latin typeface="Arial"/>
                <a:cs typeface="Arial"/>
              </a:rPr>
              <a:t>due. </a:t>
            </a:r>
          </a:p>
          <a:p>
            <a:pPr marL="742950" indent="-742950" algn="just">
              <a:buAutoNum type="arabicParenR" startAt="9"/>
            </a:pPr>
            <a:r>
              <a:rPr lang="en-US" sz="3900" spc="-5" dirty="0">
                <a:latin typeface="Arial"/>
                <a:cs typeface="Arial"/>
              </a:rPr>
              <a:t>I will maintain </a:t>
            </a:r>
            <a:r>
              <a:rPr lang="en-US" sz="3900" dirty="0">
                <a:latin typeface="Arial"/>
                <a:cs typeface="Arial"/>
              </a:rPr>
              <a:t>by all </a:t>
            </a:r>
            <a:r>
              <a:rPr lang="en-US" sz="3900" spc="-10" dirty="0">
                <a:latin typeface="Arial"/>
                <a:cs typeface="Arial"/>
              </a:rPr>
              <a:t>means </a:t>
            </a:r>
            <a:r>
              <a:rPr lang="en-US" sz="3900" spc="10" dirty="0">
                <a:latin typeface="Arial"/>
                <a:cs typeface="Arial"/>
              </a:rPr>
              <a:t>in </a:t>
            </a:r>
            <a:r>
              <a:rPr lang="en-US" sz="3900" spc="-25" dirty="0">
                <a:latin typeface="Arial"/>
                <a:cs typeface="Arial"/>
              </a:rPr>
              <a:t>my </a:t>
            </a:r>
            <a:r>
              <a:rPr lang="en-US" sz="3900" spc="-5" dirty="0">
                <a:latin typeface="Arial"/>
                <a:cs typeface="Arial"/>
              </a:rPr>
              <a:t>power, </a:t>
            </a:r>
            <a:r>
              <a:rPr lang="en-US" sz="3900" dirty="0">
                <a:latin typeface="Arial"/>
                <a:cs typeface="Arial"/>
              </a:rPr>
              <a:t>the </a:t>
            </a:r>
            <a:r>
              <a:rPr lang="en-US" sz="3900" spc="-5" dirty="0" err="1">
                <a:latin typeface="Arial"/>
                <a:cs typeface="Arial"/>
              </a:rPr>
              <a:t>honour</a:t>
            </a:r>
            <a:r>
              <a:rPr lang="en-US" sz="3900" spc="-5" dirty="0">
                <a:latin typeface="Arial"/>
                <a:cs typeface="Arial"/>
              </a:rPr>
              <a:t> </a:t>
            </a:r>
          </a:p>
          <a:p>
            <a:pPr marL="0" indent="0" algn="just">
              <a:buNone/>
            </a:pPr>
            <a:r>
              <a:rPr lang="en-US" sz="3900" spc="-5" dirty="0">
                <a:latin typeface="Arial"/>
                <a:cs typeface="Arial"/>
              </a:rPr>
              <a:t>      </a:t>
            </a:r>
            <a:r>
              <a:rPr lang="en-US" sz="3900" dirty="0">
                <a:latin typeface="Arial"/>
                <a:cs typeface="Arial"/>
              </a:rPr>
              <a:t>and </a:t>
            </a:r>
            <a:r>
              <a:rPr lang="en-US" sz="3900" spc="-5" dirty="0">
                <a:latin typeface="Arial"/>
                <a:cs typeface="Arial"/>
              </a:rPr>
              <a:t>noble traditions </a:t>
            </a:r>
            <a:r>
              <a:rPr lang="en-US" sz="3900" dirty="0">
                <a:latin typeface="Arial"/>
                <a:cs typeface="Arial"/>
              </a:rPr>
              <a:t>of  </a:t>
            </a:r>
            <a:r>
              <a:rPr lang="en-US" sz="3900" spc="-5" dirty="0">
                <a:latin typeface="Arial"/>
                <a:cs typeface="Arial"/>
              </a:rPr>
              <a:t>medical</a:t>
            </a:r>
            <a:r>
              <a:rPr lang="en-US" sz="3900" spc="20" dirty="0">
                <a:latin typeface="Arial"/>
                <a:cs typeface="Arial"/>
              </a:rPr>
              <a:t> </a:t>
            </a:r>
            <a:r>
              <a:rPr lang="en-US" sz="3900" spc="-5" dirty="0">
                <a:latin typeface="Arial"/>
                <a:cs typeface="Arial"/>
              </a:rPr>
              <a:t>profession.</a:t>
            </a:r>
            <a:endParaRPr lang="en-US" sz="3900" dirty="0">
              <a:latin typeface="Arial"/>
              <a:cs typeface="Arial"/>
            </a:endParaRPr>
          </a:p>
          <a:p>
            <a:pPr marL="0" indent="0" algn="just">
              <a:buNone/>
            </a:pPr>
            <a:r>
              <a:rPr lang="en-US" sz="3900" dirty="0">
                <a:latin typeface="Arial"/>
                <a:cs typeface="Arial"/>
              </a:rPr>
              <a:t>10) I </a:t>
            </a:r>
            <a:r>
              <a:rPr lang="en-US" sz="3900" spc="-5" dirty="0">
                <a:latin typeface="Arial"/>
                <a:cs typeface="Arial"/>
              </a:rPr>
              <a:t>will treat </a:t>
            </a:r>
            <a:r>
              <a:rPr lang="en-US" sz="3900" spc="-15" dirty="0">
                <a:latin typeface="Arial"/>
                <a:cs typeface="Arial"/>
              </a:rPr>
              <a:t>my </a:t>
            </a:r>
            <a:r>
              <a:rPr lang="en-US" sz="3900" dirty="0">
                <a:latin typeface="Arial"/>
                <a:cs typeface="Arial"/>
              </a:rPr>
              <a:t>colleagues </a:t>
            </a:r>
            <a:r>
              <a:rPr lang="en-US" sz="3900" spc="-5" dirty="0">
                <a:latin typeface="Arial"/>
                <a:cs typeface="Arial"/>
              </a:rPr>
              <a:t>with all respect and</a:t>
            </a:r>
            <a:r>
              <a:rPr lang="en-US" sz="3900" spc="45" dirty="0">
                <a:latin typeface="Arial"/>
                <a:cs typeface="Arial"/>
              </a:rPr>
              <a:t> </a:t>
            </a:r>
            <a:r>
              <a:rPr lang="en-US" sz="3900" dirty="0">
                <a:latin typeface="Arial"/>
                <a:cs typeface="Arial"/>
              </a:rPr>
              <a:t>dignity.</a:t>
            </a:r>
          </a:p>
          <a:p>
            <a:pPr algn="just">
              <a:lnSpc>
                <a:spcPct val="100000"/>
              </a:lnSpc>
              <a:spcBef>
                <a:spcPts val="40"/>
              </a:spcBef>
              <a:buNone/>
            </a:pPr>
            <a:r>
              <a:rPr lang="en-US" sz="3900" dirty="0">
                <a:latin typeface="Arial"/>
                <a:cs typeface="Arial"/>
              </a:rPr>
              <a:t>11) </a:t>
            </a:r>
            <a:r>
              <a:rPr lang="en-US" sz="3800" dirty="0">
                <a:latin typeface="Arial"/>
                <a:cs typeface="Arial"/>
              </a:rPr>
              <a:t>I shall abide by the </a:t>
            </a:r>
            <a:r>
              <a:rPr lang="en-US" sz="3800" spc="-5" dirty="0">
                <a:latin typeface="Arial"/>
                <a:cs typeface="Arial"/>
              </a:rPr>
              <a:t>code </a:t>
            </a:r>
            <a:r>
              <a:rPr lang="en-US" sz="3800" dirty="0">
                <a:latin typeface="Arial"/>
                <a:cs typeface="Arial"/>
              </a:rPr>
              <a:t>of </a:t>
            </a:r>
            <a:r>
              <a:rPr lang="en-US" sz="3800" spc="-5" dirty="0">
                <a:latin typeface="Arial"/>
                <a:cs typeface="Arial"/>
              </a:rPr>
              <a:t>medical </a:t>
            </a:r>
            <a:r>
              <a:rPr lang="en-US" sz="3800" dirty="0">
                <a:latin typeface="Arial"/>
                <a:cs typeface="Arial"/>
              </a:rPr>
              <a:t>ethics as </a:t>
            </a:r>
            <a:r>
              <a:rPr lang="en-US" sz="3800" spc="-5" dirty="0">
                <a:latin typeface="Arial"/>
                <a:cs typeface="Arial"/>
              </a:rPr>
              <a:t>enunciated </a:t>
            </a:r>
            <a:r>
              <a:rPr lang="en-US" sz="3800" spc="10" dirty="0">
                <a:latin typeface="Arial"/>
                <a:cs typeface="Arial"/>
              </a:rPr>
              <a:t>in </a:t>
            </a:r>
            <a:r>
              <a:rPr lang="en-US" sz="3800" dirty="0">
                <a:latin typeface="Arial"/>
                <a:cs typeface="Arial"/>
              </a:rPr>
              <a:t>the Indian </a:t>
            </a:r>
            <a:r>
              <a:rPr lang="en-US" sz="3800" spc="-10" dirty="0">
                <a:latin typeface="Arial"/>
                <a:cs typeface="Arial"/>
              </a:rPr>
              <a:t>Medical Co</a:t>
            </a:r>
            <a:r>
              <a:rPr lang="en-US" sz="3800" dirty="0">
                <a:latin typeface="Arial"/>
                <a:cs typeface="Arial"/>
              </a:rPr>
              <a:t>uncil</a:t>
            </a:r>
            <a:r>
              <a:rPr lang="en-US" sz="3800" spc="-5" dirty="0">
                <a:latin typeface="Arial"/>
                <a:cs typeface="Arial"/>
              </a:rPr>
              <a:t>(Professional Conduct, Etiquette </a:t>
            </a:r>
            <a:r>
              <a:rPr lang="en-US" sz="3800" dirty="0">
                <a:latin typeface="Arial"/>
                <a:cs typeface="Arial"/>
              </a:rPr>
              <a:t>and Ethics) </a:t>
            </a:r>
            <a:r>
              <a:rPr lang="en-US" sz="3800" spc="-5" dirty="0">
                <a:latin typeface="Arial"/>
                <a:cs typeface="Arial"/>
              </a:rPr>
              <a:t>Regulations</a:t>
            </a:r>
            <a:r>
              <a:rPr lang="en-US" sz="3800" spc="30" dirty="0">
                <a:latin typeface="Arial"/>
                <a:cs typeface="Arial"/>
              </a:rPr>
              <a:t> </a:t>
            </a:r>
            <a:r>
              <a:rPr lang="en-US" sz="3800" dirty="0">
                <a:latin typeface="Arial"/>
                <a:cs typeface="Arial"/>
              </a:rPr>
              <a:t>2002</a:t>
            </a:r>
            <a:r>
              <a:rPr lang="en-US" sz="3300" dirty="0">
                <a:latin typeface="Arial"/>
                <a:cs typeface="Arial"/>
              </a:rPr>
              <a:t>.</a:t>
            </a:r>
          </a:p>
          <a:p>
            <a:pPr marL="469900" marR="5080" indent="0">
              <a:lnSpc>
                <a:spcPts val="1370"/>
              </a:lnSpc>
              <a:spcBef>
                <a:spcPts val="5"/>
              </a:spcBef>
              <a:buNone/>
              <a:tabLst>
                <a:tab pos="926465" algn="l"/>
                <a:tab pos="927100" algn="l"/>
              </a:tabLst>
            </a:pPr>
            <a:endParaRPr lang="en-US" sz="3100" dirty="0">
              <a:latin typeface="Arial"/>
              <a:cs typeface="Arial"/>
            </a:endParaRPr>
          </a:p>
          <a:p>
            <a:pPr marL="469900" marR="5080" indent="0">
              <a:lnSpc>
                <a:spcPts val="1370"/>
              </a:lnSpc>
              <a:spcBef>
                <a:spcPts val="5"/>
              </a:spcBef>
              <a:buNone/>
              <a:tabLst>
                <a:tab pos="926465" algn="l"/>
                <a:tab pos="927100" algn="l"/>
              </a:tabLst>
            </a:pPr>
            <a:endParaRPr lang="en-US" sz="2800" dirty="0">
              <a:latin typeface="Arial"/>
              <a:cs typeface="Arial"/>
            </a:endParaRPr>
          </a:p>
          <a:p>
            <a:pPr marL="469900" marR="5080" indent="0">
              <a:lnSpc>
                <a:spcPts val="1370"/>
              </a:lnSpc>
              <a:spcBef>
                <a:spcPts val="5"/>
              </a:spcBef>
              <a:buNone/>
              <a:tabLst>
                <a:tab pos="926465" algn="l"/>
                <a:tab pos="927100" algn="l"/>
              </a:tabLst>
            </a:pPr>
            <a:endParaRPr lang="en-US" dirty="0">
              <a:latin typeface="Arial"/>
              <a:cs typeface="Arial"/>
            </a:endParaRPr>
          </a:p>
          <a:p>
            <a:pPr marL="469900" marR="5080" indent="0">
              <a:lnSpc>
                <a:spcPts val="1370"/>
              </a:lnSpc>
              <a:spcBef>
                <a:spcPts val="5"/>
              </a:spcBef>
              <a:buNone/>
              <a:tabLst>
                <a:tab pos="926465" algn="l"/>
                <a:tab pos="927100" algn="l"/>
              </a:tabLst>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A19E31D2-8264-47C8-A954-389AC0AA54D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119</a:t>
            </a:fld>
            <a:endParaRPr lang="en-IN" dirty="0"/>
          </a:p>
        </p:txBody>
      </p:sp>
    </p:spTree>
    <p:extLst>
      <p:ext uri="{BB962C8B-B14F-4D97-AF65-F5344CB8AC3E}">
        <p14:creationId xmlns:p14="http://schemas.microsoft.com/office/powerpoint/2010/main" val="1827341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223307-F24A-423C-9659-619355BD97C4}"/>
              </a:ext>
            </a:extLst>
          </p:cNvPr>
          <p:cNvSpPr>
            <a:spLocks noGrp="1"/>
          </p:cNvSpPr>
          <p:nvPr>
            <p:ph idx="1"/>
          </p:nvPr>
        </p:nvSpPr>
        <p:spPr>
          <a:xfrm>
            <a:off x="745435" y="914400"/>
            <a:ext cx="10515600" cy="5024023"/>
          </a:xfrm>
        </p:spPr>
        <p:txBody>
          <a:bodyPr>
            <a:normAutofit fontScale="77500" lnSpcReduction="20000"/>
          </a:bodyPr>
          <a:lstStyle/>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1" i="0" u="none" strike="noStrike" kern="1200" cap="none" spc="0" normalizeH="0" baseline="0" noProof="0" dirty="0">
                <a:ln>
                  <a:noFill/>
                </a:ln>
                <a:effectLst/>
                <a:uLnTx/>
                <a:uFillTx/>
                <a:latin typeface="Arial"/>
                <a:ea typeface="+mn-ea"/>
                <a:cs typeface="Arial"/>
              </a:rPr>
              <a:t>1.3.3</a:t>
            </a:r>
            <a:r>
              <a:rPr kumimoji="0" lang="en-US" sz="3600" b="0" i="0" u="none" strike="noStrike" kern="1200" cap="none" spc="0" normalizeH="0" baseline="0" noProof="0" dirty="0">
                <a:ln>
                  <a:noFill/>
                </a:ln>
                <a:effectLst/>
                <a:uLnTx/>
                <a:uFillTx/>
                <a:latin typeface="Arial"/>
                <a:ea typeface="+mn-ea"/>
                <a:cs typeface="Arial"/>
              </a:rPr>
              <a:t> A Registered </a:t>
            </a:r>
            <a:r>
              <a:rPr kumimoji="0" lang="en-US" sz="3600" b="0" i="0" u="none" strike="noStrike" kern="1200" cap="none" spc="-5" normalizeH="0" baseline="0" noProof="0" dirty="0">
                <a:ln>
                  <a:noFill/>
                </a:ln>
                <a:effectLst/>
                <a:uLnTx/>
                <a:uFillTx/>
                <a:latin typeface="Arial"/>
                <a:ea typeface="+mn-ea"/>
                <a:cs typeface="Arial"/>
              </a:rPr>
              <a:t>medical practitioner shall </a:t>
            </a:r>
            <a:r>
              <a:rPr kumimoji="0" lang="en-US" sz="3600" b="0" i="0" u="none" strike="noStrike" kern="1200" cap="none" spc="0" normalizeH="0" baseline="0" noProof="0" dirty="0">
                <a:ln>
                  <a:noFill/>
                </a:ln>
                <a:effectLst/>
                <a:uLnTx/>
                <a:uFillTx/>
                <a:latin typeface="Arial"/>
                <a:ea typeface="+mn-ea"/>
                <a:cs typeface="Arial"/>
              </a:rPr>
              <a:t>maintain a </a:t>
            </a:r>
            <a:r>
              <a:rPr kumimoji="0" lang="en-US" sz="3600" b="0" i="0" u="none" strike="noStrike" kern="1200" cap="none" spc="-5" normalizeH="0" baseline="0" noProof="0" dirty="0">
                <a:ln>
                  <a:noFill/>
                </a:ln>
                <a:effectLst/>
                <a:uLnTx/>
                <a:uFillTx/>
                <a:latin typeface="Arial"/>
                <a:ea typeface="+mn-ea"/>
                <a:cs typeface="Arial"/>
              </a:rPr>
              <a:t>Register </a:t>
            </a:r>
            <a:r>
              <a:rPr kumimoji="0" lang="en-US" sz="3600" b="0" i="0" u="none" strike="noStrike" kern="1200" cap="none" spc="0" normalizeH="0" baseline="0" noProof="0" dirty="0">
                <a:ln>
                  <a:noFill/>
                </a:ln>
                <a:effectLst/>
                <a:uLnTx/>
                <a:uFillTx/>
                <a:latin typeface="Arial"/>
                <a:ea typeface="+mn-ea"/>
                <a:cs typeface="Arial"/>
              </a:rPr>
              <a:t>of </a:t>
            </a:r>
            <a:r>
              <a:rPr kumimoji="0" lang="en-US" sz="3600" b="0" i="0" u="none" strike="noStrike" kern="1200" cap="none" spc="-10" normalizeH="0" baseline="0" noProof="0" dirty="0">
                <a:ln>
                  <a:noFill/>
                </a:ln>
                <a:effectLst/>
                <a:uLnTx/>
                <a:uFillTx/>
                <a:latin typeface="Arial"/>
                <a:ea typeface="+mn-ea"/>
                <a:cs typeface="Arial"/>
              </a:rPr>
              <a:t>Medical </a:t>
            </a:r>
            <a:r>
              <a:rPr kumimoji="0" lang="en-US" sz="3600" b="0" i="0" u="none" strike="noStrike" kern="1200" cap="none" spc="-5" normalizeH="0" baseline="0" noProof="0" dirty="0">
                <a:ln>
                  <a:noFill/>
                </a:ln>
                <a:effectLst/>
                <a:uLnTx/>
                <a:uFillTx/>
                <a:latin typeface="Arial"/>
                <a:ea typeface="+mn-ea"/>
                <a:cs typeface="Arial"/>
              </a:rPr>
              <a:t>Certificates </a:t>
            </a:r>
            <a:r>
              <a:rPr kumimoji="0" lang="en-US" sz="3600" b="0" i="0" u="none" strike="noStrike" kern="1200" cap="none" spc="0" normalizeH="0" baseline="0" noProof="0" dirty="0">
                <a:ln>
                  <a:noFill/>
                </a:ln>
                <a:effectLst/>
                <a:uLnTx/>
                <a:uFillTx/>
                <a:latin typeface="Arial"/>
                <a:ea typeface="+mn-ea"/>
                <a:cs typeface="Arial"/>
              </a:rPr>
              <a:t>giving  full </a:t>
            </a:r>
            <a:r>
              <a:rPr kumimoji="0" lang="en-US" sz="3600" b="0" i="0" u="none" strike="noStrike" kern="1200" cap="none" spc="-5" normalizeH="0" baseline="0" noProof="0" dirty="0">
                <a:ln>
                  <a:noFill/>
                </a:ln>
                <a:effectLst/>
                <a:uLnTx/>
                <a:uFillTx/>
                <a:latin typeface="Arial"/>
                <a:ea typeface="+mn-ea"/>
                <a:cs typeface="Arial"/>
              </a:rPr>
              <a:t>details </a:t>
            </a:r>
            <a:r>
              <a:rPr kumimoji="0" lang="en-US" sz="3600" b="0" i="0" u="none" strike="noStrike" kern="1200" cap="none" spc="0" normalizeH="0" baseline="0" noProof="0" dirty="0">
                <a:ln>
                  <a:noFill/>
                </a:ln>
                <a:effectLst/>
                <a:uLnTx/>
                <a:uFillTx/>
                <a:latin typeface="Arial"/>
                <a:ea typeface="+mn-ea"/>
                <a:cs typeface="Arial"/>
              </a:rPr>
              <a:t>of </a:t>
            </a:r>
            <a:r>
              <a:rPr kumimoji="0" lang="en-US" sz="3600" b="0" i="0" u="none" strike="noStrike" kern="1200" cap="none" spc="-5" normalizeH="0" baseline="0" noProof="0" dirty="0">
                <a:ln>
                  <a:noFill/>
                </a:ln>
                <a:effectLst/>
                <a:uLnTx/>
                <a:uFillTx/>
                <a:latin typeface="Arial"/>
                <a:ea typeface="+mn-ea"/>
                <a:cs typeface="Arial"/>
              </a:rPr>
              <a:t>certificates issued. </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endParaRPr kumimoji="0" lang="en-US" sz="3600" b="0" i="0" u="none" strike="noStrike" kern="1200" cap="none" spc="-5" normalizeH="0" baseline="0" noProof="0" dirty="0">
              <a:ln>
                <a:noFill/>
              </a:ln>
              <a:effectLst/>
              <a:uLnTx/>
              <a:uFillTx/>
              <a:latin typeface="Arial"/>
              <a:ea typeface="+mn-ea"/>
              <a:cs typeface="Arial"/>
            </a:endParaRP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5" normalizeH="0" baseline="0" noProof="0" dirty="0">
                <a:ln>
                  <a:noFill/>
                </a:ln>
                <a:effectLst/>
                <a:uLnTx/>
                <a:uFillTx/>
                <a:latin typeface="Arial"/>
                <a:ea typeface="+mn-ea"/>
                <a:cs typeface="Arial"/>
              </a:rPr>
              <a:t>When </a:t>
            </a:r>
            <a:r>
              <a:rPr kumimoji="0" lang="en-US" sz="3600" b="0" i="0" u="none" strike="noStrike" kern="1200" cap="none" spc="-5" normalizeH="0" baseline="0" noProof="0" dirty="0">
                <a:ln>
                  <a:noFill/>
                </a:ln>
                <a:effectLst/>
                <a:uLnTx/>
                <a:uFillTx/>
                <a:latin typeface="Arial"/>
                <a:ea typeface="+mn-ea"/>
                <a:cs typeface="Arial"/>
              </a:rPr>
              <a:t>issuing </a:t>
            </a:r>
            <a:r>
              <a:rPr kumimoji="0" lang="en-US" sz="3600" b="0" i="0" u="none" strike="noStrike" kern="1200" cap="none" spc="0" normalizeH="0" baseline="0" noProof="0" dirty="0">
                <a:ln>
                  <a:noFill/>
                </a:ln>
                <a:effectLst/>
                <a:uLnTx/>
                <a:uFillTx/>
                <a:latin typeface="Arial"/>
                <a:ea typeface="+mn-ea"/>
                <a:cs typeface="Arial"/>
              </a:rPr>
              <a:t>a </a:t>
            </a:r>
            <a:r>
              <a:rPr kumimoji="0" lang="en-US" sz="3600" b="0" i="0" u="none" strike="noStrike" kern="1200" cap="none" spc="-5" normalizeH="0" baseline="0" noProof="0" dirty="0">
                <a:ln>
                  <a:noFill/>
                </a:ln>
                <a:effectLst/>
                <a:uLnTx/>
                <a:uFillTx/>
                <a:latin typeface="Arial"/>
                <a:ea typeface="+mn-ea"/>
                <a:cs typeface="Arial"/>
              </a:rPr>
              <a:t>medical certificate </a:t>
            </a:r>
            <a:r>
              <a:rPr kumimoji="0" lang="en-US" sz="3600" b="0" i="0" u="none" strike="noStrike" kern="1200" cap="none" spc="0" normalizeH="0" baseline="0" noProof="0" dirty="0">
                <a:ln>
                  <a:noFill/>
                </a:ln>
                <a:effectLst/>
                <a:uLnTx/>
                <a:uFillTx/>
                <a:latin typeface="Arial"/>
                <a:ea typeface="+mn-ea"/>
                <a:cs typeface="Arial"/>
              </a:rPr>
              <a:t>he / </a:t>
            </a:r>
            <a:r>
              <a:rPr kumimoji="0" lang="en-US" sz="3600" b="0" i="0" u="none" strike="noStrike" kern="1200" cap="none" spc="-10" normalizeH="0" baseline="0" noProof="0" dirty="0">
                <a:ln>
                  <a:noFill/>
                </a:ln>
                <a:effectLst/>
                <a:uLnTx/>
                <a:uFillTx/>
                <a:latin typeface="Arial"/>
                <a:ea typeface="+mn-ea"/>
                <a:cs typeface="Arial"/>
              </a:rPr>
              <a:t>she </a:t>
            </a:r>
            <a:r>
              <a:rPr kumimoji="0" lang="en-US" sz="3600" b="0" i="0" u="none" strike="noStrike" kern="1200" cap="none" spc="-5" normalizeH="0" baseline="0" noProof="0" dirty="0">
                <a:ln>
                  <a:noFill/>
                </a:ln>
                <a:effectLst/>
                <a:uLnTx/>
                <a:uFillTx/>
                <a:latin typeface="Arial"/>
                <a:ea typeface="+mn-ea"/>
                <a:cs typeface="Arial"/>
              </a:rPr>
              <a:t>shall always </a:t>
            </a:r>
            <a:r>
              <a:rPr kumimoji="0" lang="en-US" sz="3600" b="0" i="0" u="none" strike="noStrike" kern="1200" cap="none" spc="0" normalizeH="0" baseline="0" noProof="0" dirty="0">
                <a:ln>
                  <a:noFill/>
                </a:ln>
                <a:effectLst/>
                <a:uLnTx/>
                <a:uFillTx/>
                <a:latin typeface="Arial"/>
                <a:ea typeface="+mn-ea"/>
                <a:cs typeface="Arial"/>
              </a:rPr>
              <a:t>enter  the identification </a:t>
            </a:r>
            <a:r>
              <a:rPr kumimoji="0" lang="en-US" sz="3600" b="0" i="0" u="none" strike="noStrike" kern="1200" cap="none" spc="-10" normalizeH="0" baseline="0" noProof="0" dirty="0">
                <a:ln>
                  <a:noFill/>
                </a:ln>
                <a:effectLst/>
                <a:uLnTx/>
                <a:uFillTx/>
                <a:latin typeface="Arial"/>
                <a:ea typeface="+mn-ea"/>
                <a:cs typeface="Arial"/>
              </a:rPr>
              <a:t>marks </a:t>
            </a:r>
            <a:r>
              <a:rPr kumimoji="0" lang="en-US" sz="3600" b="0" i="0" u="none" strike="noStrike" kern="1200" cap="none" spc="0" normalizeH="0" baseline="0" noProof="0" dirty="0">
                <a:ln>
                  <a:noFill/>
                </a:ln>
                <a:effectLst/>
                <a:uLnTx/>
                <a:uFillTx/>
                <a:latin typeface="Arial"/>
                <a:ea typeface="+mn-ea"/>
                <a:cs typeface="Arial"/>
              </a:rPr>
              <a:t>of the patient and </a:t>
            </a:r>
            <a:r>
              <a:rPr kumimoji="0" lang="en-US" sz="3600" b="0" i="0" u="none" strike="noStrike" kern="1200" cap="none" spc="-5" normalizeH="0" baseline="0" noProof="0" dirty="0">
                <a:ln>
                  <a:noFill/>
                </a:ln>
                <a:effectLst/>
                <a:uLnTx/>
                <a:uFillTx/>
                <a:latin typeface="Arial"/>
                <a:ea typeface="+mn-ea"/>
                <a:cs typeface="Arial"/>
              </a:rPr>
              <a:t>keep </a:t>
            </a:r>
            <a:r>
              <a:rPr kumimoji="0" lang="en-US" sz="3600" b="0" i="0" u="none" strike="noStrike" kern="1200" cap="none" spc="0" normalizeH="0" baseline="0" noProof="0" dirty="0">
                <a:ln>
                  <a:noFill/>
                </a:ln>
                <a:effectLst/>
                <a:uLnTx/>
                <a:uFillTx/>
                <a:latin typeface="Arial"/>
                <a:ea typeface="+mn-ea"/>
                <a:cs typeface="Arial"/>
              </a:rPr>
              <a:t>a copy of the certificate.</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0" normalizeH="0" baseline="0" noProof="0" dirty="0">
                <a:ln>
                  <a:noFill/>
                </a:ln>
                <a:effectLst/>
                <a:uLnTx/>
                <a:uFillTx/>
                <a:latin typeface="Arial"/>
                <a:ea typeface="+mn-ea"/>
                <a:cs typeface="Arial"/>
              </a:rPr>
              <a:t> </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0" normalizeH="0" baseline="0" noProof="0" dirty="0">
                <a:ln>
                  <a:noFill/>
                </a:ln>
                <a:effectLst/>
                <a:uLnTx/>
                <a:uFillTx/>
                <a:latin typeface="Arial"/>
                <a:ea typeface="+mn-ea"/>
                <a:cs typeface="Arial"/>
              </a:rPr>
              <a:t>He / </a:t>
            </a:r>
            <a:r>
              <a:rPr kumimoji="0" lang="en-US" sz="3600" b="0" i="0" u="none" strike="noStrike" kern="1200" cap="none" spc="-5" normalizeH="0" baseline="0" noProof="0" dirty="0">
                <a:ln>
                  <a:noFill/>
                </a:ln>
                <a:effectLst/>
                <a:uLnTx/>
                <a:uFillTx/>
                <a:latin typeface="Arial"/>
                <a:ea typeface="+mn-ea"/>
                <a:cs typeface="Arial"/>
              </a:rPr>
              <a:t>She shall </a:t>
            </a:r>
            <a:r>
              <a:rPr kumimoji="0" lang="en-US" sz="3600" b="0" i="0" u="none" strike="noStrike" kern="1200" cap="none" spc="0" normalizeH="0" baseline="0" noProof="0" dirty="0">
                <a:ln>
                  <a:noFill/>
                </a:ln>
                <a:effectLst/>
                <a:uLnTx/>
                <a:uFillTx/>
                <a:latin typeface="Arial"/>
                <a:ea typeface="+mn-ea"/>
                <a:cs typeface="Arial"/>
              </a:rPr>
              <a:t>not </a:t>
            </a:r>
            <a:r>
              <a:rPr kumimoji="0" lang="en-US" sz="3600" b="0" i="0" u="none" strike="noStrike" kern="1200" cap="none" spc="-5" normalizeH="0" baseline="0" noProof="0" dirty="0">
                <a:ln>
                  <a:noFill/>
                </a:ln>
                <a:effectLst/>
                <a:uLnTx/>
                <a:uFillTx/>
                <a:latin typeface="Arial"/>
                <a:ea typeface="+mn-ea"/>
                <a:cs typeface="Arial"/>
              </a:rPr>
              <a:t>omit  </a:t>
            </a:r>
            <a:r>
              <a:rPr kumimoji="0" lang="en-US" sz="3600" b="0" i="0" u="none" strike="noStrike" kern="1200" cap="none" spc="0" normalizeH="0" baseline="0" noProof="0" dirty="0">
                <a:ln>
                  <a:noFill/>
                </a:ln>
                <a:effectLst/>
                <a:uLnTx/>
                <a:uFillTx/>
                <a:latin typeface="Arial"/>
                <a:ea typeface="+mn-ea"/>
                <a:cs typeface="Arial"/>
              </a:rPr>
              <a:t>to </a:t>
            </a:r>
            <a:r>
              <a:rPr kumimoji="0" lang="en-US" sz="3600" b="0" i="0" u="none" strike="noStrike" kern="1200" cap="none" spc="-5" normalizeH="0" baseline="0" noProof="0" dirty="0">
                <a:ln>
                  <a:noFill/>
                </a:ln>
                <a:effectLst/>
                <a:uLnTx/>
                <a:uFillTx/>
                <a:latin typeface="Arial"/>
                <a:ea typeface="+mn-ea"/>
                <a:cs typeface="Arial"/>
              </a:rPr>
              <a:t>record </a:t>
            </a:r>
            <a:r>
              <a:rPr kumimoji="0" lang="en-US" sz="3600" b="0" i="0" u="none" strike="noStrike" kern="1200" cap="none" spc="-10" normalizeH="0" baseline="0" noProof="0" dirty="0">
                <a:ln>
                  <a:noFill/>
                </a:ln>
                <a:effectLst/>
                <a:uLnTx/>
                <a:uFillTx/>
                <a:latin typeface="Arial"/>
                <a:ea typeface="+mn-ea"/>
                <a:cs typeface="Arial"/>
              </a:rPr>
              <a:t>the </a:t>
            </a:r>
            <a:r>
              <a:rPr kumimoji="0" lang="en-US" sz="3600" b="0" i="0" u="none" strike="noStrike" kern="1200" cap="none" spc="-5" normalizeH="0" baseline="0" noProof="0" dirty="0">
                <a:ln>
                  <a:noFill/>
                </a:ln>
                <a:effectLst/>
                <a:uLnTx/>
                <a:uFillTx/>
                <a:latin typeface="Arial"/>
                <a:ea typeface="+mn-ea"/>
                <a:cs typeface="Arial"/>
              </a:rPr>
              <a:t>signature and/or </a:t>
            </a:r>
            <a:r>
              <a:rPr kumimoji="0" lang="en-US" sz="3600" b="0" i="0" u="none" strike="noStrike" kern="1200" cap="none" spc="-10" normalizeH="0" baseline="0" noProof="0" dirty="0">
                <a:ln>
                  <a:noFill/>
                </a:ln>
                <a:effectLst/>
                <a:uLnTx/>
                <a:uFillTx/>
                <a:latin typeface="Arial"/>
                <a:ea typeface="+mn-ea"/>
                <a:cs typeface="Arial"/>
              </a:rPr>
              <a:t>thumb mark, </a:t>
            </a:r>
            <a:r>
              <a:rPr kumimoji="0" lang="en-US" sz="3600" b="0" i="0" u="none" strike="noStrike" kern="1200" cap="none" spc="-5" normalizeH="0" baseline="0" noProof="0" dirty="0">
                <a:ln>
                  <a:noFill/>
                </a:ln>
                <a:effectLst/>
                <a:uLnTx/>
                <a:uFillTx/>
                <a:latin typeface="Arial"/>
                <a:ea typeface="+mn-ea"/>
                <a:cs typeface="Arial"/>
              </a:rPr>
              <a:t>address </a:t>
            </a:r>
            <a:r>
              <a:rPr kumimoji="0" lang="en-US" sz="3600" b="0" i="0" u="none" strike="noStrike" kern="1200" cap="none" spc="0" normalizeH="0" baseline="0" noProof="0" dirty="0">
                <a:ln>
                  <a:noFill/>
                </a:ln>
                <a:effectLst/>
                <a:uLnTx/>
                <a:uFillTx/>
                <a:latin typeface="Arial"/>
                <a:ea typeface="+mn-ea"/>
                <a:cs typeface="Arial"/>
              </a:rPr>
              <a:t>and </a:t>
            </a:r>
            <a:r>
              <a:rPr kumimoji="0" lang="en-US" sz="3600" b="0" i="0" u="none" strike="noStrike" kern="1200" cap="none" spc="-10" normalizeH="0" baseline="0" noProof="0" dirty="0">
                <a:ln>
                  <a:noFill/>
                </a:ln>
                <a:effectLst/>
                <a:uLnTx/>
                <a:uFillTx/>
                <a:latin typeface="Arial"/>
                <a:ea typeface="+mn-ea"/>
                <a:cs typeface="Arial"/>
              </a:rPr>
              <a:t>at </a:t>
            </a:r>
            <a:r>
              <a:rPr kumimoji="0" lang="en-US" sz="3600" b="0" i="0" u="none" strike="noStrike" kern="1200" cap="none" spc="0" normalizeH="0" baseline="0" noProof="0" dirty="0">
                <a:ln>
                  <a:noFill/>
                </a:ln>
                <a:effectLst/>
                <a:uLnTx/>
                <a:uFillTx/>
                <a:latin typeface="Arial"/>
                <a:ea typeface="+mn-ea"/>
                <a:cs typeface="Arial"/>
              </a:rPr>
              <a:t>least one identification </a:t>
            </a:r>
            <a:r>
              <a:rPr kumimoji="0" lang="en-US" sz="3600" b="0" i="0" u="none" strike="noStrike" kern="1200" cap="none" spc="-10" normalizeH="0" baseline="0" noProof="0" dirty="0">
                <a:ln>
                  <a:noFill/>
                </a:ln>
                <a:effectLst/>
                <a:uLnTx/>
                <a:uFillTx/>
                <a:latin typeface="Arial"/>
                <a:ea typeface="+mn-ea"/>
                <a:cs typeface="Arial"/>
              </a:rPr>
              <a:t>mark of </a:t>
            </a:r>
            <a:r>
              <a:rPr kumimoji="0" lang="en-US" sz="3600" b="0" i="0" u="none" strike="noStrike" kern="1200" cap="none" spc="0" normalizeH="0" baseline="0" noProof="0" dirty="0">
                <a:ln>
                  <a:noFill/>
                </a:ln>
                <a:effectLst/>
                <a:uLnTx/>
                <a:uFillTx/>
                <a:latin typeface="Arial"/>
                <a:ea typeface="+mn-ea"/>
                <a:cs typeface="Arial"/>
              </a:rPr>
              <a:t>the  patient on </a:t>
            </a:r>
            <a:r>
              <a:rPr kumimoji="0" lang="en-US" sz="3600" b="0" i="0" u="none" strike="noStrike" kern="1200" cap="none" spc="-10" normalizeH="0" baseline="0" noProof="0" dirty="0">
                <a:ln>
                  <a:noFill/>
                </a:ln>
                <a:effectLst/>
                <a:uLnTx/>
                <a:uFillTx/>
                <a:latin typeface="Arial"/>
                <a:ea typeface="+mn-ea"/>
                <a:cs typeface="Arial"/>
              </a:rPr>
              <a:t>the </a:t>
            </a:r>
            <a:r>
              <a:rPr kumimoji="0" lang="en-US" sz="3600" b="0" i="0" u="none" strike="noStrike" kern="1200" cap="none" spc="-5" normalizeH="0" baseline="0" noProof="0" dirty="0">
                <a:ln>
                  <a:noFill/>
                </a:ln>
                <a:effectLst/>
                <a:uLnTx/>
                <a:uFillTx/>
                <a:latin typeface="Arial"/>
                <a:ea typeface="+mn-ea"/>
                <a:cs typeface="Arial"/>
              </a:rPr>
              <a:t>medical certificates </a:t>
            </a:r>
            <a:r>
              <a:rPr kumimoji="0" lang="en-US" sz="3600" b="0" i="0" u="none" strike="noStrike" kern="1200" cap="none" spc="-10" normalizeH="0" baseline="0" noProof="0" dirty="0">
                <a:ln>
                  <a:noFill/>
                </a:ln>
                <a:effectLst/>
                <a:uLnTx/>
                <a:uFillTx/>
                <a:latin typeface="Arial"/>
                <a:ea typeface="+mn-ea"/>
                <a:cs typeface="Arial"/>
              </a:rPr>
              <a:t>or </a:t>
            </a:r>
            <a:r>
              <a:rPr kumimoji="0" lang="en-US" sz="3600" b="0" i="0" u="none" strike="noStrike" kern="1200" cap="none" spc="-5" normalizeH="0" baseline="0" noProof="0" dirty="0">
                <a:ln>
                  <a:noFill/>
                </a:ln>
                <a:effectLst/>
                <a:uLnTx/>
                <a:uFillTx/>
                <a:latin typeface="Arial"/>
                <a:ea typeface="+mn-ea"/>
                <a:cs typeface="Arial"/>
              </a:rPr>
              <a:t>report.</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5" normalizeH="0" baseline="0" noProof="0" dirty="0">
                <a:ln>
                  <a:noFill/>
                </a:ln>
                <a:effectLst/>
                <a:uLnTx/>
                <a:uFillTx/>
                <a:latin typeface="Arial"/>
                <a:ea typeface="+mn-ea"/>
                <a:cs typeface="Arial"/>
              </a:rPr>
              <a:t> </a:t>
            </a:r>
          </a:p>
          <a:p>
            <a:pPr marL="0" marR="5715" indent="0" algn="just">
              <a:lnSpc>
                <a:spcPct val="96000"/>
              </a:lnSpc>
              <a:spcBef>
                <a:spcPts val="5"/>
              </a:spcBef>
              <a:buNone/>
              <a:tabLst>
                <a:tab pos="412115" algn="l"/>
              </a:tabLst>
              <a:defRPr/>
            </a:pPr>
            <a:r>
              <a:rPr lang="en-US" sz="2400" b="1" dirty="0">
                <a:latin typeface="Arial"/>
                <a:cs typeface="Arial"/>
              </a:rPr>
              <a:t>1.3.4</a:t>
            </a:r>
            <a:r>
              <a:rPr lang="en-US" sz="2400" dirty="0">
                <a:latin typeface="Arial"/>
                <a:cs typeface="Arial"/>
              </a:rPr>
              <a:t> </a:t>
            </a:r>
            <a:r>
              <a:rPr lang="en-US" sz="3300" b="1" dirty="0">
                <a:latin typeface="Arial"/>
                <a:cs typeface="Arial"/>
              </a:rPr>
              <a:t>Efforts </a:t>
            </a:r>
            <a:r>
              <a:rPr lang="en-US" sz="3300" b="1" spc="-5" dirty="0">
                <a:latin typeface="Arial"/>
                <a:cs typeface="Arial"/>
              </a:rPr>
              <a:t>shall </a:t>
            </a:r>
            <a:r>
              <a:rPr lang="en-US" sz="3300" b="1" dirty="0">
                <a:latin typeface="Arial"/>
                <a:cs typeface="Arial"/>
              </a:rPr>
              <a:t>be </a:t>
            </a:r>
            <a:r>
              <a:rPr lang="en-US" sz="3300" b="1" spc="-10" dirty="0">
                <a:latin typeface="Arial"/>
                <a:cs typeface="Arial"/>
              </a:rPr>
              <a:t>made </a:t>
            </a:r>
            <a:r>
              <a:rPr lang="en-US" sz="3300" b="1" dirty="0">
                <a:latin typeface="Arial"/>
                <a:cs typeface="Arial"/>
              </a:rPr>
              <a:t>to computerize </a:t>
            </a:r>
            <a:r>
              <a:rPr lang="en-US" sz="3300" b="1" spc="-5" dirty="0">
                <a:latin typeface="Arial"/>
                <a:cs typeface="Arial"/>
              </a:rPr>
              <a:t>medical records </a:t>
            </a:r>
            <a:r>
              <a:rPr lang="en-US" sz="3300" b="1" dirty="0">
                <a:latin typeface="Arial"/>
                <a:cs typeface="Arial"/>
              </a:rPr>
              <a:t>for quick</a:t>
            </a:r>
            <a:r>
              <a:rPr lang="en-US" sz="3300" b="1" spc="20" dirty="0">
                <a:latin typeface="Arial"/>
                <a:cs typeface="Arial"/>
              </a:rPr>
              <a:t> </a:t>
            </a:r>
            <a:r>
              <a:rPr lang="en-US" sz="3300" b="1" spc="-5" dirty="0">
                <a:latin typeface="Arial"/>
                <a:cs typeface="Arial"/>
              </a:rPr>
              <a:t>retrieval</a:t>
            </a:r>
            <a:r>
              <a:rPr lang="en-US" sz="2400" spc="-5" dirty="0">
                <a:latin typeface="Arial"/>
                <a:cs typeface="Arial"/>
              </a:rPr>
              <a:t>.</a:t>
            </a:r>
            <a:endParaRPr lang="en-US" sz="2400" dirty="0">
              <a:latin typeface="Arial"/>
              <a:cs typeface="Arial"/>
            </a:endParaRP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endParaRPr kumimoji="0" lang="en-US" sz="2400" b="0" i="0" u="none" strike="noStrike" kern="1200" cap="none" spc="0" normalizeH="0" baseline="0" noProof="0" dirty="0">
              <a:ln>
                <a:noFill/>
              </a:ln>
              <a:effectLst/>
              <a:uLnTx/>
              <a:uFillTx/>
              <a:latin typeface="Arial"/>
              <a:ea typeface="+mn-ea"/>
              <a:cs typeface="Arial"/>
            </a:endParaRPr>
          </a:p>
          <a:p>
            <a:pPr marL="0" marR="5715" lvl="0" indent="-901700" algn="just" defTabSz="914400" rtl="0" eaLnBrk="1" fontAlgn="auto" latinLnBrk="0" hangingPunct="1">
              <a:lnSpc>
                <a:spcPct val="96000"/>
              </a:lnSpc>
              <a:spcBef>
                <a:spcPts val="5"/>
              </a:spcBef>
              <a:spcAft>
                <a:spcPts val="0"/>
              </a:spcAft>
              <a:buClrTx/>
              <a:buSzTx/>
              <a:buFont typeface="Arial"/>
              <a:buAutoNum type="arabicPeriod" startAt="3"/>
              <a:tabLst>
                <a:tab pos="412115" algn="l"/>
              </a:tabLst>
              <a:defRPr/>
            </a:pPr>
            <a:endParaRPr lang="en-US" sz="2400" dirty="0">
              <a:latin typeface="Arial"/>
              <a:cs typeface="Arial"/>
            </a:endParaRPr>
          </a:p>
          <a:p>
            <a:pPr marL="0" marR="5715" lvl="0" indent="0" algn="just">
              <a:lnSpc>
                <a:spcPct val="96000"/>
              </a:lnSpc>
              <a:spcBef>
                <a:spcPts val="5"/>
              </a:spcBef>
              <a:buNone/>
              <a:tabLst>
                <a:tab pos="412115" algn="l"/>
              </a:tabLst>
              <a:defRPr/>
            </a:pPr>
            <a:endParaRPr kumimoji="0" lang="en-US" sz="2400" b="0" i="0" u="none" strike="noStrike" kern="1200" cap="none" spc="0" normalizeH="0" baseline="0" noProof="0" dirty="0">
              <a:ln>
                <a:noFill/>
              </a:ln>
              <a:effectLst/>
              <a:uLnTx/>
              <a:uFillTx/>
              <a:latin typeface="Arial"/>
              <a:ea typeface="+mn-ea"/>
              <a:cs typeface="Arial"/>
            </a:endParaRPr>
          </a:p>
          <a:p>
            <a:endParaRPr lang="en-IN" dirty="0"/>
          </a:p>
        </p:txBody>
      </p:sp>
      <p:sp>
        <p:nvSpPr>
          <p:cNvPr id="4" name="Date Placeholder 3"/>
          <p:cNvSpPr>
            <a:spLocks noGrp="1"/>
          </p:cNvSpPr>
          <p:nvPr>
            <p:ph type="dt" sz="half" idx="10"/>
          </p:nvPr>
        </p:nvSpPr>
        <p:spPr/>
        <p:txBody>
          <a:bodyPr/>
          <a:lstStyle/>
          <a:p>
            <a:fld id="{373AC9CD-6F0C-416C-8165-126D396DF57F}"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a:t>
            </a:fld>
            <a:endParaRPr lang="en-IN" dirty="0"/>
          </a:p>
        </p:txBody>
      </p:sp>
    </p:spTree>
    <p:extLst>
      <p:ext uri="{BB962C8B-B14F-4D97-AF65-F5344CB8AC3E}">
        <p14:creationId xmlns:p14="http://schemas.microsoft.com/office/powerpoint/2010/main" val="65159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7BD6-89C5-4147-A07D-AAE7D7D8C30A}"/>
              </a:ext>
            </a:extLst>
          </p:cNvPr>
          <p:cNvSpPr>
            <a:spLocks noGrp="1"/>
          </p:cNvSpPr>
          <p:nvPr>
            <p:ph type="title"/>
          </p:nvPr>
        </p:nvSpPr>
        <p:spPr>
          <a:xfrm>
            <a:off x="3586162" y="0"/>
            <a:ext cx="5057775" cy="1078174"/>
          </a:xfrm>
        </p:spPr>
        <p:txBody>
          <a:bodyPr>
            <a:normAutofit fontScale="90000"/>
          </a:bodyPr>
          <a:lstStyle/>
          <a:p>
            <a:pPr algn="just"/>
            <a:r>
              <a:rPr lang="en-IN" sz="4400" b="1" spc="-30" dirty="0">
                <a:uFill>
                  <a:solidFill>
                    <a:srgbClr val="000000"/>
                  </a:solidFill>
                </a:uFill>
                <a:latin typeface="Arial"/>
                <a:cs typeface="Arial"/>
              </a:rPr>
              <a:t>                     </a:t>
            </a:r>
            <a:r>
              <a:rPr lang="en-IN" sz="4400" b="1" u="sng" spc="-30" dirty="0">
                <a:uFill>
                  <a:solidFill>
                    <a:srgbClr val="000000"/>
                  </a:solidFill>
                </a:uFill>
                <a:latin typeface="Arial"/>
                <a:cs typeface="Arial"/>
              </a:rPr>
              <a:t>A</a:t>
            </a:r>
            <a:r>
              <a:rPr lang="en-IN" sz="4400" b="1" u="sng" spc="15" dirty="0">
                <a:uFill>
                  <a:solidFill>
                    <a:srgbClr val="000000"/>
                  </a:solidFill>
                </a:uFill>
                <a:latin typeface="Arial"/>
                <a:cs typeface="Arial"/>
              </a:rPr>
              <a:t>P</a:t>
            </a:r>
            <a:r>
              <a:rPr lang="en-IN" sz="4400" b="1" u="sng" spc="-10" dirty="0">
                <a:uFill>
                  <a:solidFill>
                    <a:srgbClr val="000000"/>
                  </a:solidFill>
                </a:uFill>
                <a:latin typeface="Arial"/>
                <a:cs typeface="Arial"/>
              </a:rPr>
              <a:t>PE</a:t>
            </a:r>
            <a:r>
              <a:rPr lang="en-IN" sz="4400" b="1" u="sng" spc="-5" dirty="0">
                <a:uFill>
                  <a:solidFill>
                    <a:srgbClr val="000000"/>
                  </a:solidFill>
                </a:uFill>
                <a:latin typeface="Arial"/>
                <a:cs typeface="Arial"/>
              </a:rPr>
              <a:t>N</a:t>
            </a:r>
            <a:r>
              <a:rPr lang="en-IN" sz="4400" b="1" u="sng" spc="15" dirty="0">
                <a:uFill>
                  <a:solidFill>
                    <a:srgbClr val="000000"/>
                  </a:solidFill>
                </a:uFill>
                <a:latin typeface="Arial"/>
                <a:cs typeface="Arial"/>
              </a:rPr>
              <a:t>D</a:t>
            </a:r>
            <a:r>
              <a:rPr lang="en-IN" sz="4400" b="1" u="sng" dirty="0">
                <a:uFill>
                  <a:solidFill>
                    <a:srgbClr val="000000"/>
                  </a:solidFill>
                </a:uFill>
                <a:latin typeface="Arial"/>
                <a:cs typeface="Arial"/>
              </a:rPr>
              <a:t>I</a:t>
            </a:r>
            <a:r>
              <a:rPr lang="en-IN" sz="4400" b="1" u="sng" spc="-10" dirty="0">
                <a:uFill>
                  <a:solidFill>
                    <a:srgbClr val="000000"/>
                  </a:solidFill>
                </a:uFill>
                <a:latin typeface="Arial"/>
                <a:cs typeface="Arial"/>
              </a:rPr>
              <a:t>X</a:t>
            </a:r>
            <a:r>
              <a:rPr lang="en-IN" sz="4400" b="1" u="sng" spc="5" dirty="0">
                <a:uFill>
                  <a:solidFill>
                    <a:srgbClr val="000000"/>
                  </a:solidFill>
                </a:uFill>
                <a:latin typeface="Arial"/>
                <a:cs typeface="Arial"/>
              </a:rPr>
              <a:t>-</a:t>
            </a:r>
            <a:r>
              <a:rPr lang="en-IN" sz="4400" b="1" u="sng" dirty="0">
                <a:uFill>
                  <a:solidFill>
                    <a:srgbClr val="000000"/>
                  </a:solidFill>
                </a:uFill>
                <a:latin typeface="Arial"/>
                <a:cs typeface="Arial"/>
              </a:rPr>
              <a:t>3</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956D8321-D9A1-422C-93C3-ADCA83CEF9BB}"/>
              </a:ext>
            </a:extLst>
          </p:cNvPr>
          <p:cNvSpPr>
            <a:spLocks noGrp="1"/>
          </p:cNvSpPr>
          <p:nvPr>
            <p:ph idx="1"/>
          </p:nvPr>
        </p:nvSpPr>
        <p:spPr>
          <a:xfrm>
            <a:off x="272955" y="1078174"/>
            <a:ext cx="11080845" cy="5098789"/>
          </a:xfrm>
        </p:spPr>
        <p:txBody>
          <a:bodyPr/>
          <a:lstStyle/>
          <a:p>
            <a:pPr marL="0" indent="0">
              <a:lnSpc>
                <a:spcPts val="1415"/>
              </a:lnSpc>
              <a:buNone/>
            </a:pPr>
            <a:r>
              <a:rPr lang="en-US" sz="2800" b="1" spc="-10" dirty="0">
                <a:uFill>
                  <a:solidFill>
                    <a:srgbClr val="000000"/>
                  </a:solidFill>
                </a:uFill>
                <a:latin typeface="Arial"/>
                <a:cs typeface="Arial"/>
              </a:rPr>
              <a:t>                         FORMAT </a:t>
            </a:r>
            <a:r>
              <a:rPr lang="en-US" sz="2800" b="1" dirty="0">
                <a:uFill>
                  <a:solidFill>
                    <a:srgbClr val="000000"/>
                  </a:solidFill>
                </a:uFill>
                <a:latin typeface="Arial"/>
                <a:cs typeface="Arial"/>
              </a:rPr>
              <a:t>FOR </a:t>
            </a:r>
            <a:r>
              <a:rPr lang="en-US" sz="2800" b="1" spc="-10" dirty="0">
                <a:uFill>
                  <a:solidFill>
                    <a:srgbClr val="000000"/>
                  </a:solidFill>
                </a:uFill>
                <a:latin typeface="Arial"/>
                <a:cs typeface="Arial"/>
              </a:rPr>
              <a:t>MEDICAL</a:t>
            </a:r>
            <a:r>
              <a:rPr lang="en-US" sz="2800" b="1" spc="45" dirty="0">
                <a:uFill>
                  <a:solidFill>
                    <a:srgbClr val="000000"/>
                  </a:solidFill>
                </a:uFill>
                <a:latin typeface="Arial"/>
                <a:cs typeface="Arial"/>
              </a:rPr>
              <a:t> </a:t>
            </a:r>
            <a:r>
              <a:rPr lang="en-US" sz="2800" b="1" spc="-10" dirty="0">
                <a:uFill>
                  <a:solidFill>
                    <a:srgbClr val="000000"/>
                  </a:solidFill>
                </a:uFill>
                <a:latin typeface="Arial"/>
                <a:cs typeface="Arial"/>
              </a:rPr>
              <a:t>RECORD</a:t>
            </a:r>
            <a:endParaRPr lang="en-US" sz="2800" dirty="0">
              <a:latin typeface="Arial"/>
              <a:cs typeface="Arial"/>
            </a:endParaRPr>
          </a:p>
          <a:p>
            <a:pPr marL="241300" indent="0">
              <a:lnSpc>
                <a:spcPts val="1415"/>
              </a:lnSpc>
              <a:buNone/>
            </a:pPr>
            <a:r>
              <a:rPr lang="en-US" sz="2800" dirty="0">
                <a:latin typeface="Arial"/>
                <a:cs typeface="Arial"/>
              </a:rPr>
              <a:t>                             (see </a:t>
            </a:r>
            <a:r>
              <a:rPr lang="en-US" sz="2800" spc="-5" dirty="0">
                <a:latin typeface="Arial"/>
                <a:cs typeface="Arial"/>
              </a:rPr>
              <a:t>regulation</a:t>
            </a:r>
            <a:r>
              <a:rPr lang="en-US" sz="2800" spc="-20" dirty="0">
                <a:latin typeface="Arial"/>
                <a:cs typeface="Arial"/>
              </a:rPr>
              <a:t> </a:t>
            </a:r>
            <a:r>
              <a:rPr lang="en-US" sz="2800" dirty="0">
                <a:latin typeface="Arial"/>
                <a:cs typeface="Arial"/>
              </a:rPr>
              <a:t>3.1)</a:t>
            </a:r>
          </a:p>
          <a:p>
            <a:pPr marL="469900">
              <a:lnSpc>
                <a:spcPts val="1415"/>
              </a:lnSpc>
              <a:buNone/>
            </a:pPr>
            <a:endParaRPr lang="en-IN" sz="3600" spc="-5" dirty="0">
              <a:latin typeface="Arial"/>
              <a:cs typeface="Arial"/>
            </a:endParaRPr>
          </a:p>
          <a:p>
            <a:pPr marL="469900" algn="just">
              <a:lnSpc>
                <a:spcPts val="1415"/>
              </a:lnSpc>
              <a:buNone/>
            </a:pPr>
            <a:r>
              <a:rPr lang="en-IN" sz="3600" spc="-5" dirty="0">
                <a:latin typeface="Arial"/>
                <a:cs typeface="Arial"/>
              </a:rPr>
              <a:t> Name </a:t>
            </a:r>
            <a:r>
              <a:rPr lang="en-IN" sz="3600" dirty="0">
                <a:latin typeface="Arial"/>
                <a:cs typeface="Arial"/>
              </a:rPr>
              <a:t>of the</a:t>
            </a:r>
            <a:r>
              <a:rPr lang="en-IN" sz="3600" spc="-70" dirty="0">
                <a:latin typeface="Arial"/>
                <a:cs typeface="Arial"/>
              </a:rPr>
              <a:t> </a:t>
            </a:r>
            <a:r>
              <a:rPr lang="en-IN" sz="3600" dirty="0">
                <a:latin typeface="Arial"/>
                <a:cs typeface="Arial"/>
              </a:rPr>
              <a:t>patient</a:t>
            </a:r>
          </a:p>
          <a:p>
            <a:pPr marL="469900">
              <a:lnSpc>
                <a:spcPts val="1415"/>
              </a:lnSpc>
            </a:pPr>
            <a:endParaRPr lang="en-US" dirty="0">
              <a:latin typeface="Arial"/>
              <a:cs typeface="Arial"/>
            </a:endParaRPr>
          </a:p>
          <a:p>
            <a:pPr marL="241300" indent="0">
              <a:lnSpc>
                <a:spcPts val="1415"/>
              </a:lnSpc>
              <a:buNone/>
            </a:pPr>
            <a:endParaRPr lang="en-IN" dirty="0"/>
          </a:p>
        </p:txBody>
      </p:sp>
      <p:sp>
        <p:nvSpPr>
          <p:cNvPr id="5" name="object 5">
            <a:extLst>
              <a:ext uri="{FF2B5EF4-FFF2-40B4-BE49-F238E27FC236}">
                <a16:creationId xmlns:a16="http://schemas.microsoft.com/office/drawing/2014/main" id="{C71417FD-AA8A-4293-BA48-1ED95AB67572}"/>
              </a:ext>
            </a:extLst>
          </p:cNvPr>
          <p:cNvSpPr txBox="1"/>
          <p:nvPr/>
        </p:nvSpPr>
        <p:spPr>
          <a:xfrm>
            <a:off x="563372" y="2283757"/>
            <a:ext cx="1238534" cy="1010533"/>
          </a:xfrm>
          <a:prstGeom prst="rect">
            <a:avLst/>
          </a:prstGeom>
        </p:spPr>
        <p:txBody>
          <a:bodyPr vert="horz" wrap="square" lIns="0" tIns="12700" rIns="0" bIns="0" rtlCol="0">
            <a:spAutoFit/>
          </a:bodyPr>
          <a:lstStyle/>
          <a:p>
            <a:pPr marL="12700">
              <a:lnSpc>
                <a:spcPct val="100000"/>
              </a:lnSpc>
              <a:spcBef>
                <a:spcPts val="100"/>
              </a:spcBef>
            </a:pPr>
            <a:endParaRPr lang="en-US" sz="3200" spc="-10" dirty="0">
              <a:latin typeface="Arial"/>
              <a:cs typeface="Arial"/>
            </a:endParaRPr>
          </a:p>
          <a:p>
            <a:pPr marL="12700" algn="just">
              <a:lnSpc>
                <a:spcPct val="100000"/>
              </a:lnSpc>
              <a:spcBef>
                <a:spcPts val="100"/>
              </a:spcBef>
            </a:pPr>
            <a:r>
              <a:rPr lang="en-US" sz="3200" spc="-10" dirty="0">
                <a:latin typeface="Arial"/>
                <a:cs typeface="Arial"/>
              </a:rPr>
              <a:t>  </a:t>
            </a:r>
            <a:r>
              <a:rPr sz="3200" spc="-10">
                <a:latin typeface="Arial"/>
                <a:cs typeface="Arial"/>
              </a:rPr>
              <a:t>A</a:t>
            </a:r>
            <a:r>
              <a:rPr sz="3200">
                <a:latin typeface="Arial"/>
                <a:cs typeface="Arial"/>
              </a:rPr>
              <a:t>ge</a:t>
            </a:r>
            <a:endParaRPr sz="3200" dirty="0">
              <a:latin typeface="Arial"/>
              <a:cs typeface="Arial"/>
            </a:endParaRPr>
          </a:p>
        </p:txBody>
      </p:sp>
      <p:sp>
        <p:nvSpPr>
          <p:cNvPr id="6" name="object 7">
            <a:extLst>
              <a:ext uri="{FF2B5EF4-FFF2-40B4-BE49-F238E27FC236}">
                <a16:creationId xmlns:a16="http://schemas.microsoft.com/office/drawing/2014/main" id="{D38B7510-51A5-4593-A28A-00D8A50708F8}"/>
              </a:ext>
            </a:extLst>
          </p:cNvPr>
          <p:cNvSpPr txBox="1"/>
          <p:nvPr/>
        </p:nvSpPr>
        <p:spPr>
          <a:xfrm>
            <a:off x="484094" y="2380130"/>
            <a:ext cx="1949823" cy="2021066"/>
          </a:xfrm>
          <a:prstGeom prst="rect">
            <a:avLst/>
          </a:prstGeom>
        </p:spPr>
        <p:txBody>
          <a:bodyPr vert="horz" wrap="square" lIns="0" tIns="12700" rIns="0" bIns="0" rtlCol="0">
            <a:spAutoFit/>
          </a:bodyPr>
          <a:lstStyle/>
          <a:p>
            <a:pPr marL="12700">
              <a:lnSpc>
                <a:spcPct val="100000"/>
              </a:lnSpc>
              <a:spcBef>
                <a:spcPts val="100"/>
              </a:spcBef>
            </a:pPr>
            <a:endParaRPr lang="en-US" sz="3200" spc="-10" dirty="0">
              <a:latin typeface="Arial"/>
              <a:cs typeface="Arial"/>
            </a:endParaRPr>
          </a:p>
          <a:p>
            <a:pPr marL="12700">
              <a:lnSpc>
                <a:spcPct val="100000"/>
              </a:lnSpc>
              <a:spcBef>
                <a:spcPts val="100"/>
              </a:spcBef>
            </a:pPr>
            <a:endParaRPr lang="en-US" sz="3200" spc="-10" dirty="0">
              <a:latin typeface="Arial"/>
              <a:cs typeface="Arial"/>
            </a:endParaRPr>
          </a:p>
          <a:p>
            <a:pPr marL="12700">
              <a:lnSpc>
                <a:spcPct val="100000"/>
              </a:lnSpc>
              <a:spcBef>
                <a:spcPts val="100"/>
              </a:spcBef>
            </a:pPr>
            <a:endParaRPr lang="en-US" sz="3200" spc="-10" dirty="0">
              <a:latin typeface="Arial"/>
              <a:cs typeface="Arial"/>
            </a:endParaRPr>
          </a:p>
          <a:p>
            <a:pPr marL="12700" algn="just">
              <a:lnSpc>
                <a:spcPct val="100000"/>
              </a:lnSpc>
              <a:spcBef>
                <a:spcPts val="100"/>
              </a:spcBef>
            </a:pPr>
            <a:r>
              <a:rPr lang="en-US" sz="3200" spc="-10" dirty="0">
                <a:latin typeface="Arial"/>
                <a:cs typeface="Arial"/>
              </a:rPr>
              <a:t>  </a:t>
            </a:r>
            <a:r>
              <a:rPr sz="3200" spc="-10" dirty="0">
                <a:latin typeface="Arial"/>
                <a:cs typeface="Arial"/>
              </a:rPr>
              <a:t>S</a:t>
            </a:r>
            <a:r>
              <a:rPr sz="3200" dirty="0">
                <a:latin typeface="Arial"/>
                <a:cs typeface="Arial"/>
              </a:rPr>
              <a:t>ex</a:t>
            </a:r>
          </a:p>
        </p:txBody>
      </p:sp>
      <p:sp>
        <p:nvSpPr>
          <p:cNvPr id="8" name="TextBox 7">
            <a:extLst>
              <a:ext uri="{FF2B5EF4-FFF2-40B4-BE49-F238E27FC236}">
                <a16:creationId xmlns:a16="http://schemas.microsoft.com/office/drawing/2014/main" id="{070751B7-CAD5-4ED6-AE56-A024EB8B4A5F}"/>
              </a:ext>
            </a:extLst>
          </p:cNvPr>
          <p:cNvSpPr txBox="1"/>
          <p:nvPr/>
        </p:nvSpPr>
        <p:spPr>
          <a:xfrm>
            <a:off x="368490" y="3227274"/>
            <a:ext cx="2818463" cy="2895664"/>
          </a:xfrm>
          <a:prstGeom prst="rect">
            <a:avLst/>
          </a:prstGeom>
          <a:noFill/>
        </p:spPr>
        <p:txBody>
          <a:bodyPr wrap="square">
            <a:spAutoFit/>
          </a:bodyPr>
          <a:lstStyle/>
          <a:p>
            <a:pPr marL="12700">
              <a:lnSpc>
                <a:spcPct val="100000"/>
              </a:lnSpc>
              <a:spcBef>
                <a:spcPts val="100"/>
              </a:spcBef>
            </a:pPr>
            <a:endParaRPr lang="en-IN" sz="1800" spc="-10" dirty="0">
              <a:latin typeface="Arial"/>
              <a:cs typeface="Arial"/>
            </a:endParaRPr>
          </a:p>
          <a:p>
            <a:pPr marL="12700">
              <a:lnSpc>
                <a:spcPct val="100000"/>
              </a:lnSpc>
              <a:spcBef>
                <a:spcPts val="100"/>
              </a:spcBef>
            </a:pPr>
            <a:endParaRPr lang="en-IN" sz="4000" spc="-10" dirty="0">
              <a:latin typeface="Arial"/>
              <a:cs typeface="Arial"/>
            </a:endParaRPr>
          </a:p>
          <a:p>
            <a:pPr marL="12700">
              <a:lnSpc>
                <a:spcPct val="100000"/>
              </a:lnSpc>
              <a:spcBef>
                <a:spcPts val="100"/>
              </a:spcBef>
            </a:pPr>
            <a:endParaRPr lang="en-IN" sz="4000" spc="-10" dirty="0">
              <a:latin typeface="Arial"/>
              <a:cs typeface="Arial"/>
            </a:endParaRPr>
          </a:p>
          <a:p>
            <a:pPr marL="12700" algn="just">
              <a:lnSpc>
                <a:spcPct val="100000"/>
              </a:lnSpc>
              <a:spcBef>
                <a:spcPts val="100"/>
              </a:spcBef>
            </a:pPr>
            <a:r>
              <a:rPr lang="en-IN" sz="4000" spc="-10" dirty="0">
                <a:latin typeface="Arial"/>
                <a:cs typeface="Arial"/>
              </a:rPr>
              <a:t>  A</a:t>
            </a:r>
            <a:r>
              <a:rPr lang="en-IN" sz="4000" dirty="0">
                <a:latin typeface="Arial"/>
                <a:cs typeface="Arial"/>
              </a:rPr>
              <a:t>dd</a:t>
            </a:r>
            <a:r>
              <a:rPr lang="en-IN" sz="4000" spc="15" dirty="0">
                <a:latin typeface="Arial"/>
                <a:cs typeface="Arial"/>
              </a:rPr>
              <a:t>r</a:t>
            </a:r>
            <a:r>
              <a:rPr lang="en-IN" sz="4000" dirty="0">
                <a:latin typeface="Arial"/>
                <a:cs typeface="Arial"/>
              </a:rPr>
              <a:t>ess</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p:txBody>
      </p:sp>
      <p:sp>
        <p:nvSpPr>
          <p:cNvPr id="11" name="TextBox 10">
            <a:extLst>
              <a:ext uri="{FF2B5EF4-FFF2-40B4-BE49-F238E27FC236}">
                <a16:creationId xmlns:a16="http://schemas.microsoft.com/office/drawing/2014/main" id="{E1CBDA6B-A3DD-4BD5-A11F-BBD9BC895E93}"/>
              </a:ext>
            </a:extLst>
          </p:cNvPr>
          <p:cNvSpPr txBox="1"/>
          <p:nvPr/>
        </p:nvSpPr>
        <p:spPr>
          <a:xfrm>
            <a:off x="272955" y="3227274"/>
            <a:ext cx="3439236" cy="1269578"/>
          </a:xfrm>
          <a:prstGeom prst="rect">
            <a:avLst/>
          </a:prstGeom>
          <a:noFill/>
        </p:spPr>
        <p:txBody>
          <a:bodyPr wrap="square">
            <a:spAutoFit/>
          </a:bodyPr>
          <a:lstStyle/>
          <a:p>
            <a:pPr marL="12700">
              <a:lnSpc>
                <a:spcPct val="100000"/>
              </a:lnSpc>
              <a:spcBef>
                <a:spcPts val="100"/>
              </a:spcBef>
            </a:pPr>
            <a:endParaRPr lang="en-IN" sz="1800" dirty="0">
              <a:latin typeface="Arial"/>
              <a:cs typeface="Arial"/>
            </a:endParaRPr>
          </a:p>
          <a:p>
            <a:pPr marL="12700">
              <a:lnSpc>
                <a:spcPct val="100000"/>
              </a:lnSpc>
              <a:spcBef>
                <a:spcPts val="100"/>
              </a:spcBef>
            </a:pPr>
            <a:r>
              <a:rPr lang="en-IN" dirty="0">
                <a:latin typeface="Arial"/>
                <a:cs typeface="Arial"/>
              </a:rPr>
              <a:t>      </a:t>
            </a:r>
          </a:p>
          <a:p>
            <a:pPr marL="12700">
              <a:lnSpc>
                <a:spcPct val="100000"/>
              </a:lnSpc>
              <a:spcBef>
                <a:spcPts val="100"/>
              </a:spcBef>
            </a:pPr>
            <a:endParaRPr lang="en-IN" sz="1800" dirty="0">
              <a:latin typeface="Arial"/>
              <a:cs typeface="Arial"/>
            </a:endParaRPr>
          </a:p>
          <a:p>
            <a:pPr marL="12700">
              <a:lnSpc>
                <a:spcPct val="100000"/>
              </a:lnSpc>
              <a:spcBef>
                <a:spcPts val="100"/>
              </a:spcBef>
            </a:pPr>
            <a:r>
              <a:rPr lang="en-IN" sz="2000" dirty="0">
                <a:latin typeface="Arial"/>
                <a:cs typeface="Arial"/>
              </a:rPr>
              <a:t>  </a:t>
            </a:r>
          </a:p>
        </p:txBody>
      </p:sp>
      <p:sp>
        <p:nvSpPr>
          <p:cNvPr id="12" name="object 13">
            <a:extLst>
              <a:ext uri="{FF2B5EF4-FFF2-40B4-BE49-F238E27FC236}">
                <a16:creationId xmlns:a16="http://schemas.microsoft.com/office/drawing/2014/main" id="{DE7B7438-E54A-446A-86A4-635D954D5891}"/>
              </a:ext>
            </a:extLst>
          </p:cNvPr>
          <p:cNvSpPr txBox="1"/>
          <p:nvPr/>
        </p:nvSpPr>
        <p:spPr>
          <a:xfrm>
            <a:off x="368490" y="4360777"/>
            <a:ext cx="4449170" cy="1603003"/>
          </a:xfrm>
          <a:prstGeom prst="rect">
            <a:avLst/>
          </a:prstGeom>
        </p:spPr>
        <p:txBody>
          <a:bodyPr vert="horz" wrap="square" lIns="0" tIns="12700" rIns="0" bIns="0" rtlCol="0">
            <a:spAutoFit/>
          </a:bodyPr>
          <a:lstStyle/>
          <a:p>
            <a:pPr marL="12700">
              <a:lnSpc>
                <a:spcPct val="100000"/>
              </a:lnSpc>
              <a:spcBef>
                <a:spcPts val="100"/>
              </a:spcBef>
            </a:pPr>
            <a:endParaRPr lang="en-US" sz="2000" dirty="0">
              <a:latin typeface="Arial"/>
              <a:cs typeface="Arial"/>
            </a:endParaRPr>
          </a:p>
          <a:p>
            <a:pPr marL="12700">
              <a:lnSpc>
                <a:spcPct val="100000"/>
              </a:lnSpc>
              <a:spcBef>
                <a:spcPts val="100"/>
              </a:spcBef>
            </a:pPr>
            <a:r>
              <a:rPr lang="en-US" sz="2000" dirty="0">
                <a:latin typeface="Arial"/>
                <a:cs typeface="Arial"/>
              </a:rPr>
              <a:t> </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spcBef>
                <a:spcPts val="100"/>
              </a:spcBef>
            </a:pPr>
            <a:r>
              <a:rPr lang="en-US" sz="2000" spc="-5" dirty="0">
                <a:latin typeface="Arial"/>
                <a:cs typeface="Arial"/>
              </a:rPr>
              <a:t> </a:t>
            </a:r>
            <a:endParaRPr sz="2000" dirty="0">
              <a:latin typeface="Arial"/>
              <a:cs typeface="Arial"/>
            </a:endParaRPr>
          </a:p>
        </p:txBody>
      </p:sp>
      <p:sp>
        <p:nvSpPr>
          <p:cNvPr id="10" name="Date Placeholder 9"/>
          <p:cNvSpPr>
            <a:spLocks noGrp="1"/>
          </p:cNvSpPr>
          <p:nvPr>
            <p:ph type="dt" sz="half" idx="10"/>
          </p:nvPr>
        </p:nvSpPr>
        <p:spPr/>
        <p:txBody>
          <a:bodyPr/>
          <a:lstStyle/>
          <a:p>
            <a:fld id="{1D8C984F-A1C5-4E9A-B570-5CD5AE6BF027}" type="datetime1">
              <a:rPr lang="en-IN" smtClean="0"/>
              <a:pPr/>
              <a:t>21-10-2024</a:t>
            </a:fld>
            <a:endParaRPr lang="en-IN" dirty="0"/>
          </a:p>
        </p:txBody>
      </p:sp>
      <p:sp>
        <p:nvSpPr>
          <p:cNvPr id="13" name="Slide Number Placeholder 12"/>
          <p:cNvSpPr>
            <a:spLocks noGrp="1"/>
          </p:cNvSpPr>
          <p:nvPr>
            <p:ph type="sldNum" sz="quarter" idx="12"/>
          </p:nvPr>
        </p:nvSpPr>
        <p:spPr/>
        <p:txBody>
          <a:bodyPr/>
          <a:lstStyle/>
          <a:p>
            <a:fld id="{3B921471-9BBA-4F72-A72C-968241030BD0}" type="slidenum">
              <a:rPr lang="en-IN" smtClean="0"/>
              <a:pPr/>
              <a:t>120</a:t>
            </a:fld>
            <a:endParaRPr lang="en-IN" dirty="0"/>
          </a:p>
        </p:txBody>
      </p:sp>
    </p:spTree>
    <p:extLst>
      <p:ext uri="{BB962C8B-B14F-4D97-AF65-F5344CB8AC3E}">
        <p14:creationId xmlns:p14="http://schemas.microsoft.com/office/powerpoint/2010/main" val="358416100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7BD6-89C5-4147-A07D-AAE7D7D8C30A}"/>
              </a:ext>
            </a:extLst>
          </p:cNvPr>
          <p:cNvSpPr>
            <a:spLocks noGrp="1"/>
          </p:cNvSpPr>
          <p:nvPr>
            <p:ph type="title"/>
          </p:nvPr>
        </p:nvSpPr>
        <p:spPr>
          <a:xfrm>
            <a:off x="2182906" y="392020"/>
            <a:ext cx="10515600" cy="713048"/>
          </a:xfrm>
        </p:spPr>
        <p:txBody>
          <a:bodyPr>
            <a:normAutofit/>
          </a:bodyPr>
          <a:lstStyle/>
          <a:p>
            <a:r>
              <a:rPr lang="en-IN" sz="4400" b="1" spc="-30"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956D8321-D9A1-422C-93C3-ADCA83CEF9BB}"/>
              </a:ext>
            </a:extLst>
          </p:cNvPr>
          <p:cNvSpPr>
            <a:spLocks noGrp="1"/>
          </p:cNvSpPr>
          <p:nvPr>
            <p:ph idx="1"/>
          </p:nvPr>
        </p:nvSpPr>
        <p:spPr>
          <a:xfrm>
            <a:off x="272955" y="1078174"/>
            <a:ext cx="11080845" cy="5098789"/>
          </a:xfrm>
        </p:spPr>
        <p:txBody>
          <a:bodyPr/>
          <a:lstStyle/>
          <a:p>
            <a:pPr marL="0" indent="0">
              <a:lnSpc>
                <a:spcPts val="1415"/>
              </a:lnSpc>
              <a:buNone/>
            </a:pPr>
            <a:r>
              <a:rPr lang="en-US" sz="2800" b="1" spc="-10" dirty="0">
                <a:uFill>
                  <a:solidFill>
                    <a:srgbClr val="000000"/>
                  </a:solidFill>
                </a:uFill>
                <a:latin typeface="Arial"/>
                <a:cs typeface="Arial"/>
              </a:rPr>
              <a:t>                         </a:t>
            </a:r>
            <a:endParaRPr lang="en-US" dirty="0">
              <a:latin typeface="Arial"/>
              <a:cs typeface="Arial"/>
            </a:endParaRPr>
          </a:p>
          <a:p>
            <a:pPr marL="469900">
              <a:lnSpc>
                <a:spcPts val="1415"/>
              </a:lnSpc>
            </a:pPr>
            <a:endParaRPr lang="en-US" dirty="0">
              <a:latin typeface="Arial"/>
              <a:cs typeface="Arial"/>
            </a:endParaRPr>
          </a:p>
          <a:p>
            <a:pPr marL="469900">
              <a:lnSpc>
                <a:spcPts val="1415"/>
              </a:lnSpc>
            </a:pPr>
            <a:endParaRPr lang="en-US" dirty="0">
              <a:latin typeface="Arial"/>
              <a:cs typeface="Arial"/>
            </a:endParaRPr>
          </a:p>
          <a:p>
            <a:pPr marL="241300" indent="0">
              <a:lnSpc>
                <a:spcPts val="1415"/>
              </a:lnSpc>
              <a:buNone/>
            </a:pPr>
            <a:endParaRPr lang="en-US" dirty="0">
              <a:latin typeface="Arial"/>
              <a:cs typeface="Arial"/>
            </a:endParaRPr>
          </a:p>
          <a:p>
            <a:pPr marL="241300" indent="0">
              <a:lnSpc>
                <a:spcPts val="1415"/>
              </a:lnSpc>
              <a:buNone/>
            </a:pPr>
            <a:endParaRPr lang="en-US" dirty="0">
              <a:latin typeface="Arial"/>
              <a:cs typeface="Arial"/>
            </a:endParaRPr>
          </a:p>
          <a:p>
            <a:pPr marL="469900">
              <a:lnSpc>
                <a:spcPts val="1415"/>
              </a:lnSpc>
            </a:pPr>
            <a:endParaRPr lang="en-IN" dirty="0"/>
          </a:p>
        </p:txBody>
      </p:sp>
      <p:sp>
        <p:nvSpPr>
          <p:cNvPr id="8" name="TextBox 7">
            <a:extLst>
              <a:ext uri="{FF2B5EF4-FFF2-40B4-BE49-F238E27FC236}">
                <a16:creationId xmlns:a16="http://schemas.microsoft.com/office/drawing/2014/main" id="{070751B7-CAD5-4ED6-AE56-A024EB8B4A5F}"/>
              </a:ext>
            </a:extLst>
          </p:cNvPr>
          <p:cNvSpPr txBox="1"/>
          <p:nvPr/>
        </p:nvSpPr>
        <p:spPr>
          <a:xfrm>
            <a:off x="368490" y="3227274"/>
            <a:ext cx="1201003" cy="1010533"/>
          </a:xfrm>
          <a:prstGeom prst="rect">
            <a:avLst/>
          </a:prstGeom>
          <a:noFill/>
        </p:spPr>
        <p:txBody>
          <a:bodyPr wrap="square">
            <a:spAutoFit/>
          </a:bodyPr>
          <a:lstStyle/>
          <a:p>
            <a:pPr marL="12700">
              <a:lnSpc>
                <a:spcPct val="100000"/>
              </a:lnSpc>
              <a:spcBef>
                <a:spcPts val="100"/>
              </a:spcBef>
            </a:pPr>
            <a:endParaRPr lang="en-IN" sz="1800" spc="-1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p:txBody>
      </p:sp>
      <p:sp>
        <p:nvSpPr>
          <p:cNvPr id="11" name="TextBox 10">
            <a:extLst>
              <a:ext uri="{FF2B5EF4-FFF2-40B4-BE49-F238E27FC236}">
                <a16:creationId xmlns:a16="http://schemas.microsoft.com/office/drawing/2014/main" id="{E1CBDA6B-A3DD-4BD5-A11F-BBD9BC895E93}"/>
              </a:ext>
            </a:extLst>
          </p:cNvPr>
          <p:cNvSpPr txBox="1"/>
          <p:nvPr/>
        </p:nvSpPr>
        <p:spPr>
          <a:xfrm>
            <a:off x="272955" y="645460"/>
            <a:ext cx="3439236" cy="2157001"/>
          </a:xfrm>
          <a:prstGeom prst="rect">
            <a:avLst/>
          </a:prstGeom>
          <a:noFill/>
        </p:spPr>
        <p:txBody>
          <a:bodyPr wrap="square">
            <a:spAutoFit/>
          </a:bodyPr>
          <a:lstStyle/>
          <a:p>
            <a:pPr marL="12700">
              <a:lnSpc>
                <a:spcPct val="100000"/>
              </a:lnSpc>
              <a:spcBef>
                <a:spcPts val="100"/>
              </a:spcBef>
            </a:pPr>
            <a:endParaRPr lang="en-IN" sz="1800" dirty="0">
              <a:latin typeface="Arial"/>
              <a:cs typeface="Arial"/>
            </a:endParaRPr>
          </a:p>
          <a:p>
            <a:pPr marL="12700">
              <a:lnSpc>
                <a:spcPct val="100000"/>
              </a:lnSpc>
              <a:spcBef>
                <a:spcPts val="100"/>
              </a:spcBef>
            </a:pPr>
            <a:r>
              <a:rPr lang="en-IN" dirty="0">
                <a:latin typeface="Arial"/>
                <a:cs typeface="Arial"/>
              </a:rPr>
              <a:t>      </a:t>
            </a:r>
          </a:p>
          <a:p>
            <a:pPr marL="12700">
              <a:lnSpc>
                <a:spcPct val="100000"/>
              </a:lnSpc>
              <a:spcBef>
                <a:spcPts val="100"/>
              </a:spcBef>
            </a:pPr>
            <a:endParaRPr lang="en-IN" sz="1800" dirty="0">
              <a:latin typeface="Arial"/>
              <a:cs typeface="Arial"/>
            </a:endParaRPr>
          </a:p>
          <a:p>
            <a:pPr marL="12700" algn="just">
              <a:lnSpc>
                <a:spcPct val="100000"/>
              </a:lnSpc>
              <a:spcBef>
                <a:spcPts val="100"/>
              </a:spcBef>
            </a:pPr>
            <a:r>
              <a:rPr lang="en-IN" sz="2000" dirty="0">
                <a:latin typeface="Arial"/>
                <a:cs typeface="Arial"/>
              </a:rPr>
              <a:t>  </a:t>
            </a:r>
            <a:r>
              <a:rPr lang="en-IN" sz="3600" dirty="0">
                <a:latin typeface="Arial"/>
                <a:cs typeface="Arial"/>
              </a:rPr>
              <a:t>Occupa</a:t>
            </a:r>
            <a:r>
              <a:rPr lang="en-IN" sz="3600" spc="-10" dirty="0">
                <a:latin typeface="Arial"/>
                <a:cs typeface="Arial"/>
              </a:rPr>
              <a:t>t</a:t>
            </a:r>
            <a:r>
              <a:rPr lang="en-IN" sz="3600" spc="20" dirty="0">
                <a:latin typeface="Arial"/>
                <a:cs typeface="Arial"/>
              </a:rPr>
              <a:t>i</a:t>
            </a:r>
            <a:r>
              <a:rPr lang="en-IN" sz="3600" dirty="0">
                <a:latin typeface="Arial"/>
                <a:cs typeface="Arial"/>
              </a:rPr>
              <a:t>on</a:t>
            </a:r>
          </a:p>
          <a:p>
            <a:pPr marL="12700">
              <a:lnSpc>
                <a:spcPct val="100000"/>
              </a:lnSpc>
              <a:spcBef>
                <a:spcPts val="100"/>
              </a:spcBef>
            </a:pPr>
            <a:endParaRPr lang="en-IN" sz="2000" dirty="0">
              <a:latin typeface="Arial"/>
              <a:cs typeface="Arial"/>
            </a:endParaRPr>
          </a:p>
          <a:p>
            <a:pPr marL="12700">
              <a:lnSpc>
                <a:spcPct val="100000"/>
              </a:lnSpc>
              <a:spcBef>
                <a:spcPts val="100"/>
              </a:spcBef>
            </a:pPr>
            <a:r>
              <a:rPr lang="en-IN" sz="2000" dirty="0">
                <a:latin typeface="Arial"/>
                <a:cs typeface="Arial"/>
              </a:rPr>
              <a:t> </a:t>
            </a:r>
          </a:p>
        </p:txBody>
      </p:sp>
      <p:sp>
        <p:nvSpPr>
          <p:cNvPr id="12" name="object 13">
            <a:extLst>
              <a:ext uri="{FF2B5EF4-FFF2-40B4-BE49-F238E27FC236}">
                <a16:creationId xmlns:a16="http://schemas.microsoft.com/office/drawing/2014/main" id="{DE7B7438-E54A-446A-86A4-635D954D5891}"/>
              </a:ext>
            </a:extLst>
          </p:cNvPr>
          <p:cNvSpPr txBox="1"/>
          <p:nvPr/>
        </p:nvSpPr>
        <p:spPr>
          <a:xfrm>
            <a:off x="368489" y="3281083"/>
            <a:ext cx="8667935" cy="3057247"/>
          </a:xfrm>
          <a:prstGeom prst="rect">
            <a:avLst/>
          </a:prstGeom>
        </p:spPr>
        <p:txBody>
          <a:bodyPr vert="horz" wrap="square" lIns="0" tIns="12700" rIns="0" bIns="0" rtlCol="0">
            <a:spAutoFit/>
          </a:bodyPr>
          <a:lstStyle/>
          <a:p>
            <a:pPr marL="12700">
              <a:lnSpc>
                <a:spcPct val="100000"/>
              </a:lnSpc>
              <a:spcBef>
                <a:spcPts val="100"/>
              </a:spcBef>
            </a:pPr>
            <a:endParaRPr lang="en-US" sz="2000" dirty="0">
              <a:latin typeface="Arial"/>
              <a:cs typeface="Arial"/>
            </a:endParaRPr>
          </a:p>
          <a:p>
            <a:pPr marL="12700" algn="just">
              <a:lnSpc>
                <a:spcPct val="100000"/>
              </a:lnSpc>
              <a:spcBef>
                <a:spcPts val="100"/>
              </a:spcBef>
            </a:pPr>
            <a:r>
              <a:rPr sz="3600">
                <a:latin typeface="Arial"/>
                <a:cs typeface="Arial"/>
              </a:rPr>
              <a:t>Date </a:t>
            </a:r>
            <a:r>
              <a:rPr sz="3600" dirty="0">
                <a:latin typeface="Arial"/>
                <a:cs typeface="Arial"/>
              </a:rPr>
              <a:t>of 1st</a:t>
            </a:r>
            <a:r>
              <a:rPr sz="3600" spc="-75" dirty="0">
                <a:latin typeface="Arial"/>
                <a:cs typeface="Arial"/>
              </a:rPr>
              <a:t> </a:t>
            </a:r>
            <a:r>
              <a:rPr sz="3600" dirty="0">
                <a:latin typeface="Arial"/>
                <a:cs typeface="Arial"/>
              </a:rPr>
              <a:t>visit</a:t>
            </a:r>
            <a:endParaRPr lang="en-US" sz="36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spcBef>
                <a:spcPts val="100"/>
              </a:spcBef>
            </a:pPr>
            <a:r>
              <a:rPr lang="en-US" sz="2000" spc="-5" dirty="0">
                <a:latin typeface="Arial"/>
                <a:cs typeface="Arial"/>
              </a:rPr>
              <a:t> </a:t>
            </a:r>
          </a:p>
          <a:p>
            <a:pPr marL="12700">
              <a:spcBef>
                <a:spcPts val="100"/>
              </a:spcBef>
            </a:pPr>
            <a:endParaRPr lang="en-US" sz="2000" spc="-5" dirty="0">
              <a:latin typeface="Arial"/>
              <a:cs typeface="Arial"/>
            </a:endParaRPr>
          </a:p>
          <a:p>
            <a:pPr marL="12700" algn="just">
              <a:spcBef>
                <a:spcPts val="100"/>
              </a:spcBef>
            </a:pPr>
            <a:r>
              <a:rPr lang="en-US" sz="3600" spc="-5" dirty="0">
                <a:latin typeface="Arial"/>
                <a:cs typeface="Arial"/>
              </a:rPr>
              <a:t>Clinical note (summary) </a:t>
            </a:r>
            <a:r>
              <a:rPr lang="en-US" sz="3600" dirty="0">
                <a:latin typeface="Arial"/>
                <a:cs typeface="Arial"/>
              </a:rPr>
              <a:t>of the</a:t>
            </a:r>
            <a:r>
              <a:rPr lang="en-US" sz="3600" spc="-5" dirty="0">
                <a:latin typeface="Arial"/>
                <a:cs typeface="Arial"/>
              </a:rPr>
              <a:t> </a:t>
            </a:r>
            <a:r>
              <a:rPr lang="en-US" sz="3600" dirty="0">
                <a:latin typeface="Arial"/>
                <a:cs typeface="Arial"/>
              </a:rPr>
              <a:t>case</a:t>
            </a:r>
          </a:p>
          <a:p>
            <a:pPr marL="12700">
              <a:lnSpc>
                <a:spcPct val="100000"/>
              </a:lnSpc>
              <a:spcBef>
                <a:spcPts val="100"/>
              </a:spcBef>
            </a:pPr>
            <a:endParaRPr sz="2000" dirty="0">
              <a:latin typeface="Arial"/>
              <a:cs typeface="Arial"/>
            </a:endParaRPr>
          </a:p>
        </p:txBody>
      </p:sp>
      <p:sp>
        <p:nvSpPr>
          <p:cNvPr id="10" name="Date Placeholder 9"/>
          <p:cNvSpPr>
            <a:spLocks noGrp="1"/>
          </p:cNvSpPr>
          <p:nvPr>
            <p:ph type="dt" sz="half" idx="10"/>
          </p:nvPr>
        </p:nvSpPr>
        <p:spPr/>
        <p:txBody>
          <a:bodyPr/>
          <a:lstStyle/>
          <a:p>
            <a:fld id="{1D8C984F-A1C5-4E9A-B570-5CD5AE6BF027}" type="datetime1">
              <a:rPr lang="en-IN" smtClean="0"/>
              <a:pPr/>
              <a:t>21-10-2024</a:t>
            </a:fld>
            <a:endParaRPr lang="en-IN" dirty="0"/>
          </a:p>
        </p:txBody>
      </p:sp>
      <p:sp>
        <p:nvSpPr>
          <p:cNvPr id="13" name="Slide Number Placeholder 12"/>
          <p:cNvSpPr>
            <a:spLocks noGrp="1"/>
          </p:cNvSpPr>
          <p:nvPr>
            <p:ph type="sldNum" sz="quarter" idx="12"/>
          </p:nvPr>
        </p:nvSpPr>
        <p:spPr/>
        <p:txBody>
          <a:bodyPr/>
          <a:lstStyle/>
          <a:p>
            <a:fld id="{3B921471-9BBA-4F72-A72C-968241030BD0}" type="slidenum">
              <a:rPr lang="en-IN" smtClean="0"/>
              <a:pPr/>
              <a:t>121</a:t>
            </a:fld>
            <a:endParaRPr lang="en-IN" dirty="0"/>
          </a:p>
        </p:txBody>
      </p:sp>
    </p:spTree>
    <p:extLst>
      <p:ext uri="{BB962C8B-B14F-4D97-AF65-F5344CB8AC3E}">
        <p14:creationId xmlns:p14="http://schemas.microsoft.com/office/powerpoint/2010/main" val="358416100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9">
            <a:extLst>
              <a:ext uri="{FF2B5EF4-FFF2-40B4-BE49-F238E27FC236}">
                <a16:creationId xmlns:a16="http://schemas.microsoft.com/office/drawing/2014/main" id="{A7B0C418-40A1-4F38-B8AD-E0EE3264BB8B}"/>
              </a:ext>
            </a:extLst>
          </p:cNvPr>
          <p:cNvSpPr txBox="1">
            <a:spLocks noGrp="1"/>
          </p:cNvSpPr>
          <p:nvPr>
            <p:ph idx="1"/>
          </p:nvPr>
        </p:nvSpPr>
        <p:spPr>
          <a:xfrm>
            <a:off x="438262" y="200553"/>
            <a:ext cx="9776791" cy="7296869"/>
          </a:xfrm>
          <a:prstGeom prst="rect">
            <a:avLst/>
          </a:prstGeom>
        </p:spPr>
        <p:txBody>
          <a:bodyPr vert="horz" wrap="square" lIns="0" tIns="12700" rIns="0" bIns="0" rtlCol="0">
            <a:spAutoFit/>
          </a:bodyPr>
          <a:lstStyle/>
          <a:p>
            <a:pPr algn="just">
              <a:lnSpc>
                <a:spcPct val="100000"/>
              </a:lnSpc>
              <a:spcBef>
                <a:spcPts val="100"/>
              </a:spcBef>
            </a:pPr>
            <a:r>
              <a:rPr sz="4000" dirty="0">
                <a:latin typeface="Arial"/>
                <a:cs typeface="Arial"/>
              </a:rPr>
              <a:t>Investigations advised with</a:t>
            </a:r>
            <a:r>
              <a:rPr sz="4000" spc="-75" dirty="0">
                <a:latin typeface="Arial"/>
                <a:cs typeface="Arial"/>
              </a:rPr>
              <a:t> </a:t>
            </a:r>
            <a:r>
              <a:rPr sz="4000" spc="-5" dirty="0">
                <a:latin typeface="Arial"/>
                <a:cs typeface="Arial"/>
              </a:rPr>
              <a:t>reports</a:t>
            </a:r>
            <a:r>
              <a:rPr lang="en-US" sz="4000" spc="-5" dirty="0">
                <a:latin typeface="Arial"/>
                <a:cs typeface="Arial"/>
              </a:rPr>
              <a:t>      :</a:t>
            </a:r>
          </a:p>
          <a:p>
            <a:pPr marL="12700">
              <a:lnSpc>
                <a:spcPct val="100000"/>
              </a:lnSpc>
              <a:spcBef>
                <a:spcPts val="100"/>
              </a:spcBef>
            </a:pPr>
            <a:endParaRPr lang="en-IN" sz="2000" spc="-5" dirty="0">
              <a:latin typeface="Arial"/>
              <a:cs typeface="Arial"/>
            </a:endParaRPr>
          </a:p>
          <a:p>
            <a:pPr marL="12700">
              <a:lnSpc>
                <a:spcPct val="100000"/>
              </a:lnSpc>
              <a:spcBef>
                <a:spcPts val="100"/>
              </a:spcBef>
            </a:pPr>
            <a:endParaRPr lang="en-IN" sz="2000" spc="-5" dirty="0">
              <a:latin typeface="Arial"/>
              <a:cs typeface="Arial"/>
            </a:endParaRPr>
          </a:p>
          <a:p>
            <a:pPr marL="12700">
              <a:lnSpc>
                <a:spcPct val="100000"/>
              </a:lnSpc>
              <a:spcBef>
                <a:spcPts val="100"/>
              </a:spcBef>
            </a:pPr>
            <a:endParaRPr lang="en-IN" sz="4000" dirty="0">
              <a:latin typeface="Arial"/>
              <a:cs typeface="Arial"/>
            </a:endParaRPr>
          </a:p>
          <a:p>
            <a:pPr marL="12700">
              <a:lnSpc>
                <a:spcPct val="100000"/>
              </a:lnSpc>
              <a:spcBef>
                <a:spcPts val="100"/>
              </a:spcBef>
            </a:pPr>
            <a:endParaRPr lang="en-IN" sz="4000" dirty="0">
              <a:latin typeface="Arial"/>
              <a:cs typeface="Arial"/>
            </a:endParaRPr>
          </a:p>
          <a:p>
            <a:pPr marL="12700" algn="just">
              <a:lnSpc>
                <a:spcPct val="100000"/>
              </a:lnSpc>
              <a:spcBef>
                <a:spcPts val="100"/>
              </a:spcBef>
            </a:pPr>
            <a:r>
              <a:rPr lang="en-IN" sz="4000" dirty="0">
                <a:latin typeface="Arial"/>
                <a:cs typeface="Arial"/>
              </a:rPr>
              <a:t>Diagnosis </a:t>
            </a:r>
            <a:r>
              <a:rPr lang="en-IN" sz="4000" spc="-5" dirty="0">
                <a:latin typeface="Arial"/>
                <a:cs typeface="Arial"/>
              </a:rPr>
              <a:t>after</a:t>
            </a:r>
            <a:r>
              <a:rPr lang="en-IN" sz="4000" spc="-85" dirty="0">
                <a:latin typeface="Arial"/>
                <a:cs typeface="Arial"/>
              </a:rPr>
              <a:t> </a:t>
            </a:r>
            <a:r>
              <a:rPr lang="en-IN" sz="4000" dirty="0">
                <a:latin typeface="Arial"/>
                <a:cs typeface="Arial"/>
              </a:rPr>
              <a:t>investigation         :</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4000" spc="-10" dirty="0">
              <a:latin typeface="Arial"/>
              <a:cs typeface="Arial"/>
            </a:endParaRPr>
          </a:p>
          <a:p>
            <a:pPr marL="12700" algn="just">
              <a:lnSpc>
                <a:spcPct val="100000"/>
              </a:lnSpc>
              <a:spcBef>
                <a:spcPts val="100"/>
              </a:spcBef>
            </a:pPr>
            <a:r>
              <a:rPr lang="en-IN" sz="4000" spc="-10" dirty="0">
                <a:latin typeface="Arial"/>
                <a:cs typeface="Arial"/>
              </a:rPr>
              <a:t>A</a:t>
            </a:r>
            <a:r>
              <a:rPr lang="en-IN" sz="4000" dirty="0">
                <a:latin typeface="Arial"/>
                <a:cs typeface="Arial"/>
              </a:rPr>
              <a:t>dv</a:t>
            </a:r>
            <a:r>
              <a:rPr lang="en-IN" sz="4000" spc="20" dirty="0">
                <a:latin typeface="Arial"/>
                <a:cs typeface="Arial"/>
              </a:rPr>
              <a:t>i</a:t>
            </a:r>
            <a:r>
              <a:rPr lang="en-IN" sz="4000" dirty="0">
                <a:latin typeface="Arial"/>
                <a:cs typeface="Arial"/>
              </a:rPr>
              <a:t>ce</a:t>
            </a:r>
            <a:r>
              <a:rPr lang="en-IN" sz="2000" dirty="0">
                <a:latin typeface="Arial"/>
                <a:cs typeface="Arial"/>
              </a:rPr>
              <a:t>           :</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0" indent="0">
              <a:lnSpc>
                <a:spcPct val="100000"/>
              </a:lnSpc>
              <a:spcBef>
                <a:spcPts val="100"/>
              </a:spcBef>
              <a:buNone/>
            </a:pPr>
            <a:endParaRPr lang="en-IN" sz="2000" dirty="0">
              <a:latin typeface="Arial"/>
              <a:cs typeface="Arial"/>
            </a:endParaRPr>
          </a:p>
          <a:p>
            <a:pPr marL="12700">
              <a:lnSpc>
                <a:spcPct val="100000"/>
              </a:lnSpc>
              <a:spcBef>
                <a:spcPts val="100"/>
              </a:spcBef>
            </a:pPr>
            <a:endParaRPr sz="2000" dirty="0">
              <a:latin typeface="Arial"/>
              <a:cs typeface="Arial"/>
            </a:endParaRPr>
          </a:p>
        </p:txBody>
      </p:sp>
      <p:sp>
        <p:nvSpPr>
          <p:cNvPr id="3" name="Date Placeholder 2"/>
          <p:cNvSpPr>
            <a:spLocks noGrp="1"/>
          </p:cNvSpPr>
          <p:nvPr>
            <p:ph type="dt" sz="half" idx="10"/>
          </p:nvPr>
        </p:nvSpPr>
        <p:spPr/>
        <p:txBody>
          <a:bodyPr/>
          <a:lstStyle/>
          <a:p>
            <a:fld id="{1D9FC373-6FE6-4E38-8A18-B7D0C0E7892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122</a:t>
            </a:fld>
            <a:endParaRPr lang="en-IN" dirty="0"/>
          </a:p>
        </p:txBody>
      </p:sp>
    </p:spTree>
    <p:extLst>
      <p:ext uri="{BB962C8B-B14F-4D97-AF65-F5344CB8AC3E}">
        <p14:creationId xmlns:p14="http://schemas.microsoft.com/office/powerpoint/2010/main" val="221111559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9">
            <a:extLst>
              <a:ext uri="{FF2B5EF4-FFF2-40B4-BE49-F238E27FC236}">
                <a16:creationId xmlns:a16="http://schemas.microsoft.com/office/drawing/2014/main" id="{A7B0C418-40A1-4F38-B8AD-E0EE3264BB8B}"/>
              </a:ext>
            </a:extLst>
          </p:cNvPr>
          <p:cNvSpPr txBox="1">
            <a:spLocks noGrp="1"/>
          </p:cNvSpPr>
          <p:nvPr>
            <p:ph idx="1"/>
          </p:nvPr>
        </p:nvSpPr>
        <p:spPr>
          <a:xfrm>
            <a:off x="438262" y="200553"/>
            <a:ext cx="11519276" cy="6645409"/>
          </a:xfrm>
          <a:prstGeom prst="rect">
            <a:avLst/>
          </a:prstGeom>
        </p:spPr>
        <p:txBody>
          <a:bodyPr vert="horz" wrap="square" lIns="0" tIns="12700" rIns="0" bIns="0" rtlCol="0">
            <a:spAutoFit/>
          </a:bodyPr>
          <a:lstStyle/>
          <a:p>
            <a:pPr marL="0" indent="0">
              <a:lnSpc>
                <a:spcPct val="100000"/>
              </a:lnSpc>
              <a:spcBef>
                <a:spcPts val="100"/>
              </a:spcBef>
              <a:buNone/>
            </a:pPr>
            <a:endParaRPr lang="en-IN" sz="2000" dirty="0">
              <a:latin typeface="Arial"/>
              <a:cs typeface="Arial"/>
            </a:endParaRPr>
          </a:p>
          <a:p>
            <a:pPr marL="12700" algn="just">
              <a:lnSpc>
                <a:spcPct val="100000"/>
              </a:lnSpc>
              <a:spcBef>
                <a:spcPts val="100"/>
              </a:spcBef>
            </a:pPr>
            <a:r>
              <a:rPr lang="en-IN" sz="4000" dirty="0">
                <a:uFill>
                  <a:solidFill>
                    <a:srgbClr val="000000"/>
                  </a:solidFill>
                </a:uFill>
                <a:latin typeface="Arial"/>
                <a:cs typeface="Arial"/>
              </a:rPr>
              <a:t>Follow</a:t>
            </a:r>
            <a:r>
              <a:rPr lang="en-IN" sz="4000" spc="-95" dirty="0">
                <a:uFill>
                  <a:solidFill>
                    <a:srgbClr val="000000"/>
                  </a:solidFill>
                </a:uFill>
                <a:latin typeface="Arial"/>
                <a:cs typeface="Arial"/>
              </a:rPr>
              <a:t> </a:t>
            </a:r>
            <a:r>
              <a:rPr lang="en-IN" sz="4000" dirty="0">
                <a:uFill>
                  <a:solidFill>
                    <a:srgbClr val="000000"/>
                  </a:solidFill>
                </a:uFill>
                <a:latin typeface="Arial"/>
                <a:cs typeface="Arial"/>
              </a:rPr>
              <a:t>up      </a:t>
            </a:r>
            <a:r>
              <a:rPr lang="en-IN" sz="2000" dirty="0">
                <a:uFill>
                  <a:solidFill>
                    <a:srgbClr val="000000"/>
                  </a:solidFill>
                </a:uFill>
                <a:latin typeface="Arial"/>
                <a:cs typeface="Arial"/>
              </a:rPr>
              <a:t>:</a:t>
            </a:r>
          </a:p>
          <a:p>
            <a:pPr marL="12700">
              <a:lnSpc>
                <a:spcPct val="100000"/>
              </a:lnSpc>
              <a:spcBef>
                <a:spcPts val="100"/>
              </a:spcBef>
            </a:pPr>
            <a:endParaRPr lang="en-IN" sz="2000" u="sng" dirty="0">
              <a:uFill>
                <a:solidFill>
                  <a:srgbClr val="000000"/>
                </a:solidFill>
              </a:uFill>
              <a:latin typeface="Arial"/>
              <a:cs typeface="Arial"/>
            </a:endParaRPr>
          </a:p>
          <a:p>
            <a:pPr marL="12700">
              <a:lnSpc>
                <a:spcPct val="100000"/>
              </a:lnSpc>
              <a:spcBef>
                <a:spcPts val="100"/>
              </a:spcBef>
            </a:pPr>
            <a:endParaRPr lang="en-IN" sz="2000" u="sng" dirty="0">
              <a:uFill>
                <a:solidFill>
                  <a:srgbClr val="000000"/>
                </a:solidFill>
              </a:uFill>
              <a:latin typeface="Arial"/>
              <a:cs typeface="Arial"/>
            </a:endParaRPr>
          </a:p>
          <a:p>
            <a:pPr marL="12700" algn="just">
              <a:lnSpc>
                <a:spcPct val="100000"/>
              </a:lnSpc>
              <a:spcBef>
                <a:spcPts val="100"/>
              </a:spcBef>
            </a:pPr>
            <a:r>
              <a:rPr lang="en-IN" sz="4000" dirty="0">
                <a:latin typeface="Arial"/>
                <a:cs typeface="Arial"/>
              </a:rPr>
              <a:t>Date  </a:t>
            </a:r>
            <a:r>
              <a:rPr lang="en-IN" sz="2000" dirty="0">
                <a:latin typeface="Arial"/>
                <a:cs typeface="Arial"/>
              </a:rPr>
              <a:t>:</a:t>
            </a:r>
          </a:p>
          <a:p>
            <a:pPr marL="0" indent="0" algn="just">
              <a:lnSpc>
                <a:spcPct val="100000"/>
              </a:lnSpc>
              <a:spcBef>
                <a:spcPts val="100"/>
              </a:spcBef>
              <a:buNone/>
            </a:pPr>
            <a:r>
              <a:rPr lang="en-IN" sz="3600" dirty="0">
                <a:latin typeface="Arial"/>
                <a:cs typeface="Arial"/>
              </a:rPr>
              <a:t>                                                                                      </a:t>
            </a:r>
            <a:r>
              <a:rPr lang="en-IN" sz="3600" spc="-5" dirty="0">
                <a:latin typeface="Arial"/>
                <a:cs typeface="Arial"/>
              </a:rPr>
              <a:t>                                                                                                                                                   Observations:</a:t>
            </a:r>
            <a:endParaRPr lang="en-IN" sz="3600" dirty="0">
              <a:latin typeface="Arial"/>
              <a:cs typeface="Arial"/>
            </a:endParaRPr>
          </a:p>
          <a:p>
            <a:pPr marL="0" indent="0" algn="just">
              <a:lnSpc>
                <a:spcPct val="100000"/>
              </a:lnSpc>
              <a:spcBef>
                <a:spcPts val="100"/>
              </a:spcBef>
              <a:buNone/>
            </a:pPr>
            <a:r>
              <a:rPr lang="en-IN" sz="3600" dirty="0">
                <a:latin typeface="Arial"/>
                <a:cs typeface="Arial"/>
              </a:rPr>
              <a:t>                                                          </a:t>
            </a:r>
            <a:r>
              <a:rPr lang="en-IN" sz="4000" dirty="0">
                <a:latin typeface="Arial"/>
                <a:cs typeface="Arial"/>
              </a:rPr>
              <a:t>                                                                            Signature </a:t>
            </a:r>
            <a:r>
              <a:rPr lang="en-IN" sz="4000" spc="10" dirty="0">
                <a:latin typeface="Arial"/>
                <a:cs typeface="Arial"/>
              </a:rPr>
              <a:t>in </a:t>
            </a:r>
            <a:r>
              <a:rPr lang="en-IN" sz="4000" spc="-5" dirty="0">
                <a:latin typeface="Arial"/>
                <a:cs typeface="Arial"/>
              </a:rPr>
              <a:t>full</a:t>
            </a:r>
            <a:r>
              <a:rPr lang="en-IN" sz="4000" spc="-60" dirty="0">
                <a:latin typeface="Arial"/>
                <a:cs typeface="Arial"/>
              </a:rPr>
              <a:t>  ………….</a:t>
            </a:r>
            <a:r>
              <a:rPr lang="en-IN" sz="4000" spc="-5" dirty="0">
                <a:latin typeface="Arial"/>
                <a:cs typeface="Arial"/>
              </a:rPr>
              <a:t>…..                                                                                                 </a:t>
            </a:r>
            <a:endParaRPr lang="en-IN" sz="4000" dirty="0">
              <a:latin typeface="Arial"/>
              <a:cs typeface="Arial"/>
            </a:endParaRPr>
          </a:p>
          <a:p>
            <a:pPr marL="0" indent="0">
              <a:lnSpc>
                <a:spcPct val="100000"/>
              </a:lnSpc>
              <a:spcBef>
                <a:spcPts val="5"/>
              </a:spcBef>
              <a:buNone/>
            </a:pPr>
            <a:r>
              <a:rPr lang="en-IN" sz="2400" dirty="0">
                <a:latin typeface="Arial"/>
                <a:cs typeface="Arial"/>
              </a:rPr>
              <a:t>                                                                     </a:t>
            </a:r>
            <a:endParaRPr lang="en-IN" sz="1800" dirty="0">
              <a:latin typeface="Arial"/>
              <a:cs typeface="Arial"/>
            </a:endParaRPr>
          </a:p>
          <a:p>
            <a:pPr marL="0" indent="0" algn="just">
              <a:lnSpc>
                <a:spcPct val="100000"/>
              </a:lnSpc>
              <a:spcBef>
                <a:spcPts val="5"/>
              </a:spcBef>
              <a:buNone/>
            </a:pPr>
            <a:r>
              <a:rPr lang="en-IN" sz="2400" spc="-5" dirty="0">
                <a:latin typeface="Arial"/>
                <a:cs typeface="Arial"/>
              </a:rPr>
              <a:t>                                                 </a:t>
            </a:r>
            <a:r>
              <a:rPr lang="en-IN" sz="3600" spc="-5" dirty="0">
                <a:latin typeface="Arial"/>
                <a:cs typeface="Arial"/>
              </a:rPr>
              <a:t>Name </a:t>
            </a:r>
            <a:r>
              <a:rPr lang="en-IN" sz="3600" dirty="0">
                <a:latin typeface="Arial"/>
                <a:cs typeface="Arial"/>
              </a:rPr>
              <a:t>of Treating</a:t>
            </a:r>
            <a:r>
              <a:rPr lang="en-IN" sz="3600" spc="-5" dirty="0">
                <a:latin typeface="Arial"/>
                <a:cs typeface="Arial"/>
              </a:rPr>
              <a:t> Physician</a:t>
            </a:r>
            <a:endParaRPr lang="en-IN" sz="3600" dirty="0">
              <a:latin typeface="Arial"/>
              <a:cs typeface="Arial"/>
            </a:endParaRPr>
          </a:p>
          <a:p>
            <a:pPr marL="0" indent="0">
              <a:lnSpc>
                <a:spcPct val="100000"/>
              </a:lnSpc>
              <a:buNone/>
            </a:pPr>
            <a:r>
              <a:rPr lang="en-IN" sz="2400" dirty="0">
                <a:latin typeface="Arial"/>
                <a:cs typeface="Arial"/>
              </a:rPr>
              <a:t> </a:t>
            </a:r>
          </a:p>
          <a:p>
            <a:pPr marL="0" indent="0">
              <a:lnSpc>
                <a:spcPct val="100000"/>
              </a:lnSpc>
              <a:spcBef>
                <a:spcPts val="100"/>
              </a:spcBef>
              <a:buNone/>
            </a:pPr>
            <a:endParaRPr lang="en-IN" sz="2000" dirty="0">
              <a:latin typeface="Arial"/>
              <a:cs typeface="Arial"/>
            </a:endParaRPr>
          </a:p>
          <a:p>
            <a:pPr marL="12700">
              <a:lnSpc>
                <a:spcPct val="100000"/>
              </a:lnSpc>
              <a:spcBef>
                <a:spcPts val="100"/>
              </a:spcBef>
            </a:pPr>
            <a:endParaRPr sz="2000" dirty="0">
              <a:latin typeface="Arial"/>
              <a:cs typeface="Arial"/>
            </a:endParaRPr>
          </a:p>
        </p:txBody>
      </p:sp>
      <p:sp>
        <p:nvSpPr>
          <p:cNvPr id="3" name="Date Placeholder 2"/>
          <p:cNvSpPr>
            <a:spLocks noGrp="1"/>
          </p:cNvSpPr>
          <p:nvPr>
            <p:ph type="dt" sz="half" idx="10"/>
          </p:nvPr>
        </p:nvSpPr>
        <p:spPr/>
        <p:txBody>
          <a:bodyPr/>
          <a:lstStyle/>
          <a:p>
            <a:fld id="{1D9FC373-6FE6-4E38-8A18-B7D0C0E7892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123</a:t>
            </a:fld>
            <a:endParaRPr lang="en-IN" dirty="0"/>
          </a:p>
        </p:txBody>
      </p:sp>
    </p:spTree>
    <p:extLst>
      <p:ext uri="{BB962C8B-B14F-4D97-AF65-F5344CB8AC3E}">
        <p14:creationId xmlns:p14="http://schemas.microsoft.com/office/powerpoint/2010/main" val="221111559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8953-8E50-4073-86CC-DD91D04EB323}"/>
              </a:ext>
            </a:extLst>
          </p:cNvPr>
          <p:cNvSpPr>
            <a:spLocks noGrp="1"/>
          </p:cNvSpPr>
          <p:nvPr>
            <p:ph type="title"/>
          </p:nvPr>
        </p:nvSpPr>
        <p:spPr>
          <a:xfrm>
            <a:off x="4055165" y="500062"/>
            <a:ext cx="4068418" cy="82515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APPENDIX</a:t>
            </a:r>
            <a:r>
              <a:rPr lang="en-IN" sz="4400" b="1" u="sng" dirty="0">
                <a:uFill>
                  <a:solidFill>
                    <a:srgbClr val="000000"/>
                  </a:solidFill>
                </a:uFill>
                <a:latin typeface="Arial"/>
                <a:cs typeface="Arial"/>
              </a:rPr>
              <a:t>–4</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3164DBEB-C07F-45B1-97B6-4CE32F33FD3C}"/>
              </a:ext>
            </a:extLst>
          </p:cNvPr>
          <p:cNvSpPr>
            <a:spLocks noGrp="1"/>
          </p:cNvSpPr>
          <p:nvPr>
            <p:ph idx="1"/>
          </p:nvPr>
        </p:nvSpPr>
        <p:spPr>
          <a:xfrm>
            <a:off x="838200" y="1325217"/>
            <a:ext cx="10515600" cy="5287618"/>
          </a:xfrm>
        </p:spPr>
        <p:txBody>
          <a:bodyPr>
            <a:normAutofit fontScale="92500"/>
          </a:bodyPr>
          <a:lstStyle/>
          <a:p>
            <a:pPr algn="just"/>
            <a:r>
              <a:rPr lang="en-US" sz="3200" b="1" spc="-10" dirty="0">
                <a:latin typeface="Arial"/>
                <a:cs typeface="Arial"/>
              </a:rPr>
              <a:t>LIST </a:t>
            </a:r>
            <a:r>
              <a:rPr lang="en-US" sz="3200" b="1" dirty="0">
                <a:latin typeface="Arial"/>
                <a:cs typeface="Arial"/>
              </a:rPr>
              <a:t>OF </a:t>
            </a:r>
            <a:r>
              <a:rPr lang="en-US" sz="3200" b="1" spc="-5" dirty="0">
                <a:latin typeface="Arial"/>
                <a:cs typeface="Arial"/>
              </a:rPr>
              <a:t>CERTIFICATES, </a:t>
            </a:r>
            <a:r>
              <a:rPr lang="en-US" sz="3200" b="1" dirty="0">
                <a:latin typeface="Arial"/>
                <a:cs typeface="Arial"/>
              </a:rPr>
              <a:t>REPORTS, </a:t>
            </a:r>
            <a:r>
              <a:rPr lang="en-US" sz="3200" b="1" spc="-5" dirty="0">
                <a:latin typeface="Arial"/>
                <a:cs typeface="Arial"/>
              </a:rPr>
              <a:t>NOTIFICATIONS </a:t>
            </a:r>
            <a:r>
              <a:rPr lang="en-US" sz="3200" b="1" dirty="0">
                <a:latin typeface="Arial"/>
                <a:cs typeface="Arial"/>
              </a:rPr>
              <a:t>ETC. </a:t>
            </a:r>
            <a:r>
              <a:rPr lang="en-US" sz="3200" b="1" spc="-10" dirty="0">
                <a:latin typeface="Arial"/>
                <a:cs typeface="Arial"/>
              </a:rPr>
              <a:t>ISSUED </a:t>
            </a:r>
            <a:r>
              <a:rPr lang="en-US" sz="3200" b="1" spc="-5" dirty="0">
                <a:latin typeface="Arial"/>
                <a:cs typeface="Arial"/>
              </a:rPr>
              <a:t>BY </a:t>
            </a:r>
            <a:r>
              <a:rPr lang="en-US" sz="3200" b="1" dirty="0">
                <a:latin typeface="Arial"/>
                <a:cs typeface="Arial"/>
              </a:rPr>
              <a:t>DOCTORS FOR  </a:t>
            </a:r>
            <a:r>
              <a:rPr lang="en-US" sz="3200" b="1" spc="5" dirty="0">
                <a:latin typeface="Arial"/>
                <a:cs typeface="Arial"/>
              </a:rPr>
              <a:t>THE </a:t>
            </a:r>
            <a:r>
              <a:rPr lang="en-US" sz="3200" b="1" spc="-10" dirty="0">
                <a:latin typeface="Arial"/>
                <a:cs typeface="Arial"/>
              </a:rPr>
              <a:t>PURPOSES </a:t>
            </a:r>
            <a:r>
              <a:rPr lang="en-US" sz="3200" b="1" dirty="0">
                <a:latin typeface="Arial"/>
                <a:cs typeface="Arial"/>
              </a:rPr>
              <a:t>OF </a:t>
            </a:r>
            <a:r>
              <a:rPr lang="en-US" sz="3200" b="1" spc="-5" dirty="0">
                <a:latin typeface="Arial"/>
                <a:cs typeface="Arial"/>
              </a:rPr>
              <a:t>VARIOUS ACTS </a:t>
            </a:r>
            <a:r>
              <a:rPr lang="en-US" sz="3200" b="1" dirty="0">
                <a:latin typeface="Arial"/>
                <a:cs typeface="Arial"/>
              </a:rPr>
              <a:t>/ </a:t>
            </a:r>
            <a:r>
              <a:rPr lang="en-US" sz="3200" b="1" spc="-10" dirty="0">
                <a:latin typeface="Arial"/>
                <a:cs typeface="Arial"/>
              </a:rPr>
              <a:t>ADMINISTRATIVE</a:t>
            </a:r>
            <a:r>
              <a:rPr lang="en-US" sz="3200" b="1" dirty="0">
                <a:latin typeface="Arial"/>
                <a:cs typeface="Arial"/>
              </a:rPr>
              <a:t> REQUIREMENTS</a:t>
            </a:r>
          </a:p>
          <a:p>
            <a:endParaRPr lang="en-US" sz="2000" b="1" dirty="0">
              <a:latin typeface="Arial"/>
              <a:cs typeface="Arial"/>
            </a:endParaRPr>
          </a:p>
          <a:p>
            <a:pPr marL="457200" indent="-457200" algn="just">
              <a:buAutoNum type="alphaLcParenR"/>
            </a:pPr>
            <a:r>
              <a:rPr lang="en-US" sz="3600" dirty="0">
                <a:latin typeface="Arial"/>
                <a:cs typeface="Arial"/>
              </a:rPr>
              <a:t>Under the acts </a:t>
            </a:r>
            <a:r>
              <a:rPr lang="en-US" sz="3600" spc="-5" dirty="0">
                <a:latin typeface="Arial"/>
                <a:cs typeface="Arial"/>
              </a:rPr>
              <a:t>relating </a:t>
            </a:r>
            <a:r>
              <a:rPr lang="en-US" sz="3600" dirty="0">
                <a:latin typeface="Arial"/>
                <a:cs typeface="Arial"/>
              </a:rPr>
              <a:t>to </a:t>
            </a:r>
            <a:r>
              <a:rPr lang="en-US" sz="3600" u="sng" dirty="0">
                <a:latin typeface="Arial"/>
                <a:cs typeface="Arial"/>
              </a:rPr>
              <a:t>birth, death or </a:t>
            </a:r>
            <a:r>
              <a:rPr lang="en-US" sz="3600" u="sng" spc="-5" dirty="0">
                <a:latin typeface="Arial"/>
                <a:cs typeface="Arial"/>
              </a:rPr>
              <a:t>disposal </a:t>
            </a:r>
            <a:r>
              <a:rPr lang="en-US" sz="3600" u="sng" spc="-10" dirty="0">
                <a:latin typeface="Arial"/>
                <a:cs typeface="Arial"/>
              </a:rPr>
              <a:t>of </a:t>
            </a:r>
            <a:r>
              <a:rPr lang="en-US" sz="3600" u="sng" dirty="0">
                <a:latin typeface="Arial"/>
                <a:cs typeface="Arial"/>
              </a:rPr>
              <a:t>the</a:t>
            </a:r>
            <a:r>
              <a:rPr lang="en-US" sz="3600" u="sng" spc="20" dirty="0">
                <a:latin typeface="Arial"/>
                <a:cs typeface="Arial"/>
              </a:rPr>
              <a:t> </a:t>
            </a:r>
            <a:r>
              <a:rPr lang="en-US" sz="3600" u="sng" spc="-5" dirty="0">
                <a:latin typeface="Arial"/>
                <a:cs typeface="Arial"/>
              </a:rPr>
              <a:t>dead</a:t>
            </a:r>
            <a:r>
              <a:rPr lang="en-US" sz="2000" u="sng" spc="-5" dirty="0">
                <a:latin typeface="Arial"/>
                <a:cs typeface="Arial"/>
              </a:rPr>
              <a:t>.</a:t>
            </a:r>
          </a:p>
          <a:p>
            <a:pPr marL="457200" indent="-457200" algn="just">
              <a:buFont typeface="Arial" panose="020B0604020202020204" pitchFamily="34" charset="0"/>
              <a:buAutoNum type="alphaLcParenR"/>
            </a:pPr>
            <a:r>
              <a:rPr lang="en-US" sz="3600" dirty="0">
                <a:latin typeface="Arial"/>
                <a:cs typeface="Arial"/>
              </a:rPr>
              <a:t>Under the </a:t>
            </a:r>
            <a:r>
              <a:rPr lang="en-US" sz="3600" spc="-5" dirty="0">
                <a:latin typeface="Arial"/>
                <a:cs typeface="Arial"/>
              </a:rPr>
              <a:t>Acts relating </a:t>
            </a:r>
            <a:r>
              <a:rPr lang="en-US" sz="3600" dirty="0">
                <a:latin typeface="Arial"/>
                <a:cs typeface="Arial"/>
              </a:rPr>
              <a:t>to </a:t>
            </a:r>
            <a:r>
              <a:rPr lang="en-US" sz="3600" u="sng" dirty="0">
                <a:latin typeface="Arial"/>
                <a:cs typeface="Arial"/>
              </a:rPr>
              <a:t>Lunacy </a:t>
            </a:r>
            <a:r>
              <a:rPr lang="en-US" sz="3600" u="sng" spc="-10" dirty="0">
                <a:latin typeface="Arial"/>
                <a:cs typeface="Arial"/>
              </a:rPr>
              <a:t>and </a:t>
            </a:r>
            <a:r>
              <a:rPr lang="en-US" sz="3600" u="sng" spc="-5" dirty="0">
                <a:latin typeface="Arial"/>
                <a:cs typeface="Arial"/>
              </a:rPr>
              <a:t>Mental </a:t>
            </a:r>
            <a:r>
              <a:rPr lang="en-US" sz="3600" u="sng" dirty="0">
                <a:latin typeface="Arial"/>
                <a:cs typeface="Arial"/>
              </a:rPr>
              <a:t>Deficiency and </a:t>
            </a:r>
            <a:r>
              <a:rPr lang="en-US" sz="3600" u="sng" spc="-5" dirty="0">
                <a:latin typeface="Arial"/>
                <a:cs typeface="Arial"/>
              </a:rPr>
              <a:t>under </a:t>
            </a:r>
            <a:r>
              <a:rPr lang="en-US" sz="3600" u="sng" spc="-10" dirty="0">
                <a:latin typeface="Arial"/>
                <a:cs typeface="Arial"/>
              </a:rPr>
              <a:t>the </a:t>
            </a:r>
            <a:r>
              <a:rPr lang="en-US" sz="3600" u="sng" spc="-5" dirty="0">
                <a:latin typeface="Arial"/>
                <a:cs typeface="Arial"/>
              </a:rPr>
              <a:t>Mental illness Act  </a:t>
            </a:r>
            <a:r>
              <a:rPr lang="en-US" sz="3600" dirty="0">
                <a:latin typeface="Arial"/>
                <a:cs typeface="Arial"/>
              </a:rPr>
              <a:t>and the rules </a:t>
            </a:r>
            <a:r>
              <a:rPr lang="en-US" sz="3600" spc="-10" dirty="0">
                <a:latin typeface="Arial"/>
                <a:cs typeface="Arial"/>
              </a:rPr>
              <a:t>made</a:t>
            </a:r>
            <a:r>
              <a:rPr lang="en-US" sz="3600" spc="-5" dirty="0">
                <a:latin typeface="Arial"/>
                <a:cs typeface="Arial"/>
              </a:rPr>
              <a:t> </a:t>
            </a:r>
            <a:r>
              <a:rPr lang="en-US" sz="3600" dirty="0">
                <a:latin typeface="Arial"/>
                <a:cs typeface="Arial"/>
              </a:rPr>
              <a:t>thereunder.</a:t>
            </a:r>
          </a:p>
          <a:p>
            <a:pPr marL="457200" indent="-457200" algn="just">
              <a:buFont typeface="Arial" panose="020B0604020202020204" pitchFamily="34" charset="0"/>
              <a:buAutoNum type="alphaLcParenR"/>
            </a:pPr>
            <a:r>
              <a:rPr lang="en-US" sz="3600" dirty="0">
                <a:latin typeface="Arial"/>
                <a:cs typeface="Arial"/>
              </a:rPr>
              <a:t>Under the </a:t>
            </a:r>
            <a:r>
              <a:rPr lang="en-US" sz="3600" u="sng" spc="-5" dirty="0">
                <a:latin typeface="Arial"/>
                <a:cs typeface="Arial"/>
              </a:rPr>
              <a:t>Vaccination </a:t>
            </a:r>
            <a:r>
              <a:rPr lang="en-US" sz="3600" u="sng" dirty="0">
                <a:latin typeface="Arial"/>
                <a:cs typeface="Arial"/>
              </a:rPr>
              <a:t>Acts</a:t>
            </a:r>
            <a:r>
              <a:rPr lang="en-US" sz="3600" dirty="0">
                <a:latin typeface="Arial"/>
                <a:cs typeface="Arial"/>
              </a:rPr>
              <a:t> </a:t>
            </a:r>
            <a:r>
              <a:rPr lang="en-US" sz="3600" spc="-5" dirty="0">
                <a:latin typeface="Arial"/>
                <a:cs typeface="Arial"/>
              </a:rPr>
              <a:t>and </a:t>
            </a:r>
            <a:r>
              <a:rPr lang="en-US" sz="3600" dirty="0">
                <a:latin typeface="Arial"/>
                <a:cs typeface="Arial"/>
              </a:rPr>
              <a:t>the </a:t>
            </a:r>
            <a:r>
              <a:rPr lang="en-US" sz="3600" spc="-5" dirty="0">
                <a:latin typeface="Arial"/>
                <a:cs typeface="Arial"/>
              </a:rPr>
              <a:t>regulations </a:t>
            </a:r>
            <a:r>
              <a:rPr lang="en-US" sz="3600" spc="-15" dirty="0">
                <a:latin typeface="Arial"/>
                <a:cs typeface="Arial"/>
              </a:rPr>
              <a:t>made</a:t>
            </a:r>
            <a:r>
              <a:rPr lang="en-US" sz="3600" spc="65" dirty="0">
                <a:latin typeface="Arial"/>
                <a:cs typeface="Arial"/>
              </a:rPr>
              <a:t> </a:t>
            </a:r>
            <a:r>
              <a:rPr lang="en-US" sz="3600" dirty="0">
                <a:latin typeface="Arial"/>
                <a:cs typeface="Arial"/>
              </a:rPr>
              <a:t>thereunder.</a:t>
            </a:r>
          </a:p>
          <a:p>
            <a:pPr marL="457200" indent="-457200">
              <a:buFont typeface="Arial" panose="020B0604020202020204" pitchFamily="34" charset="0"/>
              <a:buAutoNum type="alphaLcParenR"/>
            </a:pPr>
            <a:endParaRPr lang="en-US" sz="2000" dirty="0">
              <a:latin typeface="Arial"/>
              <a:cs typeface="Arial"/>
            </a:endParaRPr>
          </a:p>
          <a:p>
            <a:pPr marL="457200" indent="-457200">
              <a:buAutoNum type="alphaLcParenR"/>
            </a:pPr>
            <a:endParaRPr lang="en-US" sz="2000" dirty="0">
              <a:latin typeface="Arial"/>
              <a:cs typeface="Arial"/>
            </a:endParaRPr>
          </a:p>
          <a:p>
            <a:endParaRPr lang="en-IN" dirty="0"/>
          </a:p>
        </p:txBody>
      </p:sp>
      <p:sp>
        <p:nvSpPr>
          <p:cNvPr id="4" name="Date Placeholder 3"/>
          <p:cNvSpPr>
            <a:spLocks noGrp="1"/>
          </p:cNvSpPr>
          <p:nvPr>
            <p:ph type="dt" sz="half" idx="10"/>
          </p:nvPr>
        </p:nvSpPr>
        <p:spPr/>
        <p:txBody>
          <a:bodyPr/>
          <a:lstStyle/>
          <a:p>
            <a:fld id="{FE7AE95C-CC18-45F2-9712-03D39B6E8BB2}"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124</a:t>
            </a:fld>
            <a:endParaRPr lang="en-IN" dirty="0"/>
          </a:p>
        </p:txBody>
      </p:sp>
    </p:spTree>
    <p:extLst>
      <p:ext uri="{BB962C8B-B14F-4D97-AF65-F5344CB8AC3E}">
        <p14:creationId xmlns:p14="http://schemas.microsoft.com/office/powerpoint/2010/main" val="238325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8953-8E50-4073-86CC-DD91D04EB323}"/>
              </a:ext>
            </a:extLst>
          </p:cNvPr>
          <p:cNvSpPr>
            <a:spLocks noGrp="1"/>
          </p:cNvSpPr>
          <p:nvPr>
            <p:ph type="title"/>
          </p:nvPr>
        </p:nvSpPr>
        <p:spPr>
          <a:xfrm>
            <a:off x="4055165" y="500062"/>
            <a:ext cx="4068418" cy="825155"/>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3164DBEB-C07F-45B1-97B6-4CE32F33FD3C}"/>
              </a:ext>
            </a:extLst>
          </p:cNvPr>
          <p:cNvSpPr>
            <a:spLocks noGrp="1"/>
          </p:cNvSpPr>
          <p:nvPr>
            <p:ph idx="1"/>
          </p:nvPr>
        </p:nvSpPr>
        <p:spPr>
          <a:xfrm>
            <a:off x="838200" y="1325217"/>
            <a:ext cx="10515600" cy="5287618"/>
          </a:xfrm>
        </p:spPr>
        <p:txBody>
          <a:bodyPr>
            <a:normAutofit/>
          </a:bodyPr>
          <a:lstStyle/>
          <a:p>
            <a:pPr marL="457200" indent="-457200" algn="just">
              <a:buNone/>
            </a:pPr>
            <a:r>
              <a:rPr lang="en-US" sz="3600" dirty="0">
                <a:latin typeface="Arial"/>
                <a:cs typeface="Arial"/>
              </a:rPr>
              <a:t>d) 	Under the </a:t>
            </a:r>
            <a:r>
              <a:rPr lang="en-US" sz="3600" u="sng" dirty="0">
                <a:latin typeface="Arial"/>
                <a:cs typeface="Arial"/>
              </a:rPr>
              <a:t>Factory </a:t>
            </a:r>
            <a:r>
              <a:rPr lang="en-US" sz="3600" u="sng" spc="-5" dirty="0">
                <a:latin typeface="Arial"/>
                <a:cs typeface="Arial"/>
              </a:rPr>
              <a:t>Acts</a:t>
            </a:r>
            <a:r>
              <a:rPr lang="en-US" sz="3600" spc="-5" dirty="0">
                <a:latin typeface="Arial"/>
                <a:cs typeface="Arial"/>
              </a:rPr>
              <a:t> </a:t>
            </a:r>
            <a:r>
              <a:rPr lang="en-US" sz="3600" dirty="0">
                <a:latin typeface="Arial"/>
                <a:cs typeface="Arial"/>
              </a:rPr>
              <a:t>and the </a:t>
            </a:r>
            <a:r>
              <a:rPr lang="en-US" sz="3600" spc="-5" dirty="0">
                <a:latin typeface="Arial"/>
                <a:cs typeface="Arial"/>
              </a:rPr>
              <a:t>regulations made</a:t>
            </a:r>
            <a:r>
              <a:rPr lang="en-US" sz="3600" spc="-30" dirty="0">
                <a:latin typeface="Arial"/>
                <a:cs typeface="Arial"/>
              </a:rPr>
              <a:t> </a:t>
            </a:r>
            <a:r>
              <a:rPr lang="en-US" sz="3600" dirty="0">
                <a:latin typeface="Arial"/>
                <a:cs typeface="Arial"/>
              </a:rPr>
              <a:t>thereunder</a:t>
            </a:r>
            <a:r>
              <a:rPr lang="en-US" sz="2000" dirty="0">
                <a:latin typeface="Arial"/>
                <a:cs typeface="Arial"/>
              </a:rPr>
              <a:t>.</a:t>
            </a:r>
          </a:p>
          <a:p>
            <a:pPr marL="457200" indent="-457200" algn="just">
              <a:buNone/>
            </a:pPr>
            <a:r>
              <a:rPr lang="en-IN" sz="3600" dirty="0">
                <a:latin typeface="Arial"/>
                <a:cs typeface="Arial"/>
              </a:rPr>
              <a:t>e)		Under the </a:t>
            </a:r>
            <a:r>
              <a:rPr lang="en-IN" sz="3600" u="sng" dirty="0">
                <a:latin typeface="Arial"/>
                <a:cs typeface="Arial"/>
              </a:rPr>
              <a:t>Education</a:t>
            </a:r>
            <a:r>
              <a:rPr lang="en-IN" sz="3600" u="sng" spc="-80" dirty="0">
                <a:latin typeface="Arial"/>
                <a:cs typeface="Arial"/>
              </a:rPr>
              <a:t> </a:t>
            </a:r>
            <a:r>
              <a:rPr lang="en-IN" sz="3600" u="sng" dirty="0">
                <a:latin typeface="Arial"/>
                <a:cs typeface="Arial"/>
              </a:rPr>
              <a:t>Acts</a:t>
            </a:r>
            <a:r>
              <a:rPr lang="en-IN" sz="2000" dirty="0">
                <a:latin typeface="Arial"/>
                <a:cs typeface="Arial"/>
              </a:rPr>
              <a:t>.</a:t>
            </a:r>
          </a:p>
          <a:p>
            <a:pPr marL="457200" indent="-457200" algn="just">
              <a:buNone/>
            </a:pPr>
            <a:r>
              <a:rPr lang="en-US" sz="3600" dirty="0">
                <a:latin typeface="Arial"/>
                <a:cs typeface="Arial"/>
              </a:rPr>
              <a:t>f)		Under the </a:t>
            </a:r>
            <a:r>
              <a:rPr lang="en-US" sz="3600" u="sng" dirty="0">
                <a:latin typeface="Arial"/>
                <a:cs typeface="Arial"/>
              </a:rPr>
              <a:t>Public Health </a:t>
            </a:r>
            <a:r>
              <a:rPr lang="en-US" sz="3600" u="sng" spc="-5" dirty="0">
                <a:latin typeface="Arial"/>
                <a:cs typeface="Arial"/>
              </a:rPr>
              <a:t>Acts </a:t>
            </a:r>
            <a:r>
              <a:rPr lang="en-US" sz="3600" spc="-5" dirty="0">
                <a:latin typeface="Arial"/>
                <a:cs typeface="Arial"/>
              </a:rPr>
              <a:t>and </a:t>
            </a:r>
            <a:r>
              <a:rPr lang="en-US" sz="3600" dirty="0">
                <a:latin typeface="Arial"/>
                <a:cs typeface="Arial"/>
              </a:rPr>
              <a:t>the </a:t>
            </a:r>
            <a:r>
              <a:rPr lang="en-US" sz="3600" spc="-5" dirty="0">
                <a:latin typeface="Arial"/>
                <a:cs typeface="Arial"/>
              </a:rPr>
              <a:t>orders </a:t>
            </a:r>
            <a:r>
              <a:rPr lang="en-US" sz="3600" spc="-15" dirty="0">
                <a:latin typeface="Arial"/>
                <a:cs typeface="Arial"/>
              </a:rPr>
              <a:t>made</a:t>
            </a:r>
            <a:r>
              <a:rPr lang="en-US" sz="3600" spc="-60" dirty="0">
                <a:latin typeface="Arial"/>
                <a:cs typeface="Arial"/>
              </a:rPr>
              <a:t> </a:t>
            </a:r>
            <a:r>
              <a:rPr lang="en-US" sz="3600" spc="5" dirty="0">
                <a:latin typeface="Arial"/>
                <a:cs typeface="Arial"/>
              </a:rPr>
              <a:t>there under.</a:t>
            </a:r>
          </a:p>
          <a:p>
            <a:pPr marL="457200" indent="-457200" algn="just">
              <a:buNone/>
            </a:pPr>
            <a:r>
              <a:rPr lang="en-US" sz="3600" dirty="0">
                <a:latin typeface="Arial"/>
                <a:cs typeface="Arial"/>
              </a:rPr>
              <a:t>g) 	Under the </a:t>
            </a:r>
            <a:r>
              <a:rPr lang="en-US" sz="3600" u="sng" spc="-5" dirty="0">
                <a:latin typeface="Arial"/>
                <a:cs typeface="Arial"/>
              </a:rPr>
              <a:t>Workmen’s </a:t>
            </a:r>
            <a:r>
              <a:rPr lang="en-US" sz="3600" u="sng" dirty="0">
                <a:latin typeface="Arial"/>
                <a:cs typeface="Arial"/>
              </a:rPr>
              <a:t>Compensation Act </a:t>
            </a:r>
            <a:r>
              <a:rPr lang="en-US" sz="3600" dirty="0">
                <a:latin typeface="Arial"/>
                <a:cs typeface="Arial"/>
              </a:rPr>
              <a:t>and Persons with </a:t>
            </a:r>
            <a:r>
              <a:rPr lang="en-US" sz="3600" u="sng" spc="-5" dirty="0">
                <a:latin typeface="Arial"/>
                <a:cs typeface="Arial"/>
              </a:rPr>
              <a:t>Disability</a:t>
            </a:r>
            <a:r>
              <a:rPr lang="en-US" sz="3600" u="sng" spc="-20" dirty="0">
                <a:latin typeface="Arial"/>
                <a:cs typeface="Arial"/>
              </a:rPr>
              <a:t> </a:t>
            </a:r>
            <a:r>
              <a:rPr lang="en-US" sz="3600" u="sng" spc="-5" dirty="0">
                <a:latin typeface="Arial"/>
                <a:cs typeface="Arial"/>
              </a:rPr>
              <a:t>Act</a:t>
            </a:r>
            <a:r>
              <a:rPr lang="en-US" sz="3600" spc="-5" dirty="0">
                <a:latin typeface="Arial"/>
                <a:cs typeface="Arial"/>
              </a:rPr>
              <a:t>.</a:t>
            </a:r>
            <a:endParaRPr lang="en-US" sz="3600" dirty="0">
              <a:latin typeface="Arial"/>
              <a:cs typeface="Arial"/>
            </a:endParaRPr>
          </a:p>
          <a:p>
            <a:pPr marL="457200" indent="-457200">
              <a:buAutoNum type="alphaLcParenR"/>
            </a:pPr>
            <a:endParaRPr lang="en-US" sz="2000" dirty="0">
              <a:latin typeface="Arial"/>
              <a:cs typeface="Arial"/>
            </a:endParaRPr>
          </a:p>
          <a:p>
            <a:endParaRPr lang="en-IN" dirty="0"/>
          </a:p>
        </p:txBody>
      </p:sp>
      <p:sp>
        <p:nvSpPr>
          <p:cNvPr id="4" name="Date Placeholder 3"/>
          <p:cNvSpPr>
            <a:spLocks noGrp="1"/>
          </p:cNvSpPr>
          <p:nvPr>
            <p:ph type="dt" sz="half" idx="10"/>
          </p:nvPr>
        </p:nvSpPr>
        <p:spPr/>
        <p:txBody>
          <a:bodyPr/>
          <a:lstStyle/>
          <a:p>
            <a:fld id="{FE7AE95C-CC18-45F2-9712-03D39B6E8BB2}"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125</a:t>
            </a:fld>
            <a:endParaRPr lang="en-IN" dirty="0"/>
          </a:p>
        </p:txBody>
      </p:sp>
    </p:spTree>
    <p:extLst>
      <p:ext uri="{BB962C8B-B14F-4D97-AF65-F5344CB8AC3E}">
        <p14:creationId xmlns:p14="http://schemas.microsoft.com/office/powerpoint/2010/main" val="238325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51647" y="531256"/>
            <a:ext cx="10515600" cy="5245076"/>
          </a:xfrm>
        </p:spPr>
        <p:txBody>
          <a:bodyPr>
            <a:normAutofit fontScale="70000" lnSpcReduction="20000"/>
          </a:bodyPr>
          <a:lstStyle/>
          <a:p>
            <a:pPr marL="457200" indent="-457200" algn="just">
              <a:buNone/>
            </a:pPr>
            <a:r>
              <a:rPr lang="en-US" sz="4200" dirty="0">
                <a:latin typeface="Arial"/>
                <a:cs typeface="Arial"/>
              </a:rPr>
              <a:t>h) 	Under </a:t>
            </a:r>
            <a:r>
              <a:rPr lang="en-US" sz="3900" dirty="0">
                <a:latin typeface="Arial"/>
                <a:cs typeface="Arial"/>
              </a:rPr>
              <a:t>the </a:t>
            </a:r>
            <a:r>
              <a:rPr lang="en-US" sz="3900" spc="-5" dirty="0">
                <a:latin typeface="Arial"/>
                <a:cs typeface="Arial"/>
              </a:rPr>
              <a:t>Acts </a:t>
            </a:r>
            <a:r>
              <a:rPr lang="en-US" sz="3900" dirty="0">
                <a:latin typeface="Arial"/>
                <a:cs typeface="Arial"/>
              </a:rPr>
              <a:t>and orders </a:t>
            </a:r>
            <a:r>
              <a:rPr lang="en-US" sz="3900" spc="-5" dirty="0">
                <a:latin typeface="Arial"/>
                <a:cs typeface="Arial"/>
              </a:rPr>
              <a:t>relating </a:t>
            </a:r>
            <a:r>
              <a:rPr lang="en-US" sz="3900" dirty="0">
                <a:latin typeface="Arial"/>
                <a:cs typeface="Arial"/>
              </a:rPr>
              <a:t>to </a:t>
            </a:r>
            <a:r>
              <a:rPr lang="en-US" sz="3900" spc="-5" dirty="0">
                <a:latin typeface="Arial"/>
                <a:cs typeface="Arial"/>
              </a:rPr>
              <a:t>the </a:t>
            </a:r>
            <a:r>
              <a:rPr lang="en-US" sz="3900" u="sng" spc="-5" dirty="0">
                <a:latin typeface="Arial"/>
                <a:cs typeface="Arial"/>
              </a:rPr>
              <a:t>notification </a:t>
            </a:r>
            <a:r>
              <a:rPr lang="en-US" sz="3900" u="sng" dirty="0">
                <a:latin typeface="Arial"/>
                <a:cs typeface="Arial"/>
              </a:rPr>
              <a:t>of infectious</a:t>
            </a:r>
            <a:r>
              <a:rPr lang="en-US" sz="3900" u="sng" spc="50" dirty="0">
                <a:latin typeface="Arial"/>
                <a:cs typeface="Arial"/>
              </a:rPr>
              <a:t> </a:t>
            </a:r>
            <a:r>
              <a:rPr lang="en-US" sz="3900" u="sng" spc="-5" dirty="0">
                <a:latin typeface="Arial"/>
                <a:cs typeface="Arial"/>
              </a:rPr>
              <a:t>diseases</a:t>
            </a:r>
            <a:r>
              <a:rPr lang="en-US" sz="3900" spc="-5" dirty="0">
                <a:latin typeface="Arial"/>
                <a:cs typeface="Arial"/>
              </a:rPr>
              <a:t>.</a:t>
            </a:r>
          </a:p>
          <a:p>
            <a:pPr marL="457200" indent="-457200">
              <a:buNone/>
            </a:pPr>
            <a:endParaRPr lang="en-US" sz="4200" dirty="0">
              <a:latin typeface="Arial"/>
              <a:cs typeface="Arial"/>
            </a:endParaRPr>
          </a:p>
          <a:p>
            <a:pPr marL="457200" indent="-457200" algn="just">
              <a:buNone/>
            </a:pPr>
            <a:r>
              <a:rPr lang="en-US" sz="4200" dirty="0">
                <a:latin typeface="Arial"/>
                <a:cs typeface="Arial"/>
              </a:rPr>
              <a:t>i) 		Under the </a:t>
            </a:r>
            <a:r>
              <a:rPr lang="en-US" sz="4200" u="sng" spc="-5" dirty="0">
                <a:latin typeface="Arial"/>
                <a:cs typeface="Arial"/>
              </a:rPr>
              <a:t>Employee’s State </a:t>
            </a:r>
            <a:r>
              <a:rPr lang="en-US" sz="4200" u="sng" dirty="0">
                <a:latin typeface="Arial"/>
                <a:cs typeface="Arial"/>
              </a:rPr>
              <a:t>Insurance</a:t>
            </a:r>
            <a:r>
              <a:rPr lang="en-US" sz="4200" u="sng" spc="-25" dirty="0">
                <a:latin typeface="Arial"/>
                <a:cs typeface="Arial"/>
              </a:rPr>
              <a:t> </a:t>
            </a:r>
            <a:r>
              <a:rPr lang="en-US" sz="4200" u="sng" dirty="0">
                <a:latin typeface="Arial"/>
                <a:cs typeface="Arial"/>
              </a:rPr>
              <a:t>Act</a:t>
            </a:r>
            <a:r>
              <a:rPr lang="en-US" sz="4200" dirty="0">
                <a:latin typeface="Arial"/>
                <a:cs typeface="Arial"/>
              </a:rPr>
              <a:t>.</a:t>
            </a:r>
            <a:endParaRPr lang="en-IN" sz="4200" dirty="0">
              <a:latin typeface="Arial"/>
              <a:cs typeface="Arial"/>
            </a:endParaRPr>
          </a:p>
          <a:p>
            <a:pPr marL="457200" indent="-457200">
              <a:buFont typeface="Arial" panose="020B0604020202020204" pitchFamily="34" charset="0"/>
              <a:buAutoNum type="alphaLcParenR"/>
            </a:pPr>
            <a:endParaRPr lang="en-US" sz="2000" dirty="0">
              <a:latin typeface="Arial"/>
              <a:cs typeface="Arial"/>
            </a:endParaRPr>
          </a:p>
          <a:p>
            <a:pPr marL="0" indent="0">
              <a:buNone/>
            </a:pPr>
            <a:endParaRPr lang="en-US" sz="2000" dirty="0">
              <a:latin typeface="Arial"/>
              <a:cs typeface="Arial"/>
            </a:endParaRPr>
          </a:p>
          <a:p>
            <a:pPr marL="0" indent="0" algn="just">
              <a:buNone/>
            </a:pPr>
            <a:r>
              <a:rPr lang="en-US" sz="4200" dirty="0">
                <a:latin typeface="Arial"/>
                <a:cs typeface="Arial"/>
              </a:rPr>
              <a:t>j) 	connection </a:t>
            </a:r>
            <a:r>
              <a:rPr lang="en-US" sz="4200" spc="-5" dirty="0">
                <a:latin typeface="Arial"/>
                <a:cs typeface="Arial"/>
              </a:rPr>
              <a:t>with </a:t>
            </a:r>
            <a:r>
              <a:rPr lang="en-US" sz="4200" u="sng" dirty="0">
                <a:latin typeface="Arial"/>
                <a:cs typeface="Arial"/>
              </a:rPr>
              <a:t>sick </a:t>
            </a:r>
            <a:r>
              <a:rPr lang="en-US" sz="4200" u="sng" spc="-5" dirty="0">
                <a:latin typeface="Arial"/>
                <a:cs typeface="Arial"/>
              </a:rPr>
              <a:t>benefit </a:t>
            </a:r>
            <a:r>
              <a:rPr lang="en-US" sz="4200" u="sng" dirty="0">
                <a:latin typeface="Arial"/>
                <a:cs typeface="Arial"/>
              </a:rPr>
              <a:t>insurance </a:t>
            </a:r>
            <a:r>
              <a:rPr lang="en-US" sz="4200" dirty="0">
                <a:latin typeface="Arial"/>
                <a:cs typeface="Arial"/>
              </a:rPr>
              <a:t>and </a:t>
            </a:r>
          </a:p>
          <a:p>
            <a:pPr marL="0" indent="0">
              <a:buNone/>
            </a:pPr>
            <a:r>
              <a:rPr lang="en-US" sz="4200" spc="-5" dirty="0">
                <a:latin typeface="Arial"/>
                <a:cs typeface="Arial"/>
              </a:rPr>
              <a:t>         friendly</a:t>
            </a:r>
            <a:r>
              <a:rPr lang="en-US" sz="4200" spc="-25" dirty="0">
                <a:latin typeface="Arial"/>
                <a:cs typeface="Arial"/>
              </a:rPr>
              <a:t> </a:t>
            </a:r>
            <a:r>
              <a:rPr lang="en-US" sz="4200" dirty="0">
                <a:latin typeface="Arial"/>
                <a:cs typeface="Arial"/>
              </a:rPr>
              <a:t>societies.</a:t>
            </a:r>
          </a:p>
          <a:p>
            <a:pPr marL="0" indent="0">
              <a:buNone/>
            </a:pPr>
            <a:endParaRPr lang="en-US" sz="4200" dirty="0">
              <a:latin typeface="Arial"/>
              <a:cs typeface="Arial"/>
            </a:endParaRPr>
          </a:p>
          <a:p>
            <a:pPr marL="0" indent="0" algn="just">
              <a:buNone/>
            </a:pPr>
            <a:r>
              <a:rPr lang="en-US" sz="4200" dirty="0">
                <a:latin typeface="Arial"/>
                <a:cs typeface="Arial"/>
              </a:rPr>
              <a:t>k) 	Under the </a:t>
            </a:r>
            <a:r>
              <a:rPr lang="en-US" sz="4200" u="sng" spc="-5" dirty="0">
                <a:latin typeface="Arial"/>
                <a:cs typeface="Arial"/>
              </a:rPr>
              <a:t>Merchant Shipping</a:t>
            </a:r>
            <a:r>
              <a:rPr lang="en-US" sz="4200" u="sng" spc="-10" dirty="0">
                <a:latin typeface="Arial"/>
                <a:cs typeface="Arial"/>
              </a:rPr>
              <a:t> </a:t>
            </a:r>
            <a:r>
              <a:rPr lang="en-US" sz="4200" u="sng" spc="-5" dirty="0">
                <a:latin typeface="Arial"/>
                <a:cs typeface="Arial"/>
              </a:rPr>
              <a:t>Act</a:t>
            </a:r>
            <a:r>
              <a:rPr lang="en-US" sz="4200" spc="-5" dirty="0">
                <a:latin typeface="Arial"/>
                <a:cs typeface="Arial"/>
              </a:rPr>
              <a:t>.</a:t>
            </a:r>
          </a:p>
          <a:p>
            <a:pPr marL="0" indent="0">
              <a:buNone/>
            </a:pPr>
            <a:endParaRPr lang="en-US" sz="4200" dirty="0">
              <a:latin typeface="Arial"/>
              <a:cs typeface="Arial"/>
            </a:endParaRP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r>
              <a:rPr lang="en-IN" sz="2000" spc="-5" dirty="0">
                <a:latin typeface="Arial"/>
                <a:cs typeface="Arial"/>
              </a:rPr>
              <a:t>                  </a:t>
            </a:r>
            <a:endParaRPr lang="en-US"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126</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38200" y="450574"/>
            <a:ext cx="10515600" cy="5726389"/>
          </a:xfrm>
        </p:spPr>
        <p:txBody>
          <a:bodyPr>
            <a:normAutofit fontScale="92500" lnSpcReduction="10000"/>
          </a:bodyPr>
          <a:lstStyle/>
          <a:p>
            <a:pPr marL="0" indent="0" algn="just">
              <a:buNone/>
            </a:pPr>
            <a:r>
              <a:rPr lang="en-US" sz="4000" dirty="0">
                <a:latin typeface="Arial"/>
                <a:cs typeface="Arial"/>
              </a:rPr>
              <a:t>l) 	For </a:t>
            </a:r>
            <a:r>
              <a:rPr lang="en-US" sz="4000" u="sng" spc="-5" dirty="0">
                <a:latin typeface="Arial"/>
                <a:cs typeface="Arial"/>
              </a:rPr>
              <a:t>procuring </a:t>
            </a:r>
            <a:r>
              <a:rPr lang="en-US" sz="4000" u="sng" dirty="0">
                <a:latin typeface="Arial"/>
                <a:cs typeface="Arial"/>
              </a:rPr>
              <a:t>/ issuing of</a:t>
            </a:r>
            <a:r>
              <a:rPr lang="en-US" sz="4000" u="sng" spc="-55" dirty="0">
                <a:latin typeface="Arial"/>
                <a:cs typeface="Arial"/>
              </a:rPr>
              <a:t> </a:t>
            </a:r>
            <a:r>
              <a:rPr lang="en-US" sz="4000" u="sng" dirty="0">
                <a:latin typeface="Arial"/>
                <a:cs typeface="Arial"/>
              </a:rPr>
              <a:t>passports</a:t>
            </a:r>
            <a:r>
              <a:rPr lang="en-US" sz="4000" dirty="0">
                <a:latin typeface="Arial"/>
                <a:cs typeface="Arial"/>
              </a:rPr>
              <a:t>.</a:t>
            </a:r>
          </a:p>
          <a:p>
            <a:pPr marL="0" indent="0">
              <a:buNone/>
            </a:pPr>
            <a:endParaRPr lang="en-US" sz="4000" dirty="0">
              <a:latin typeface="Arial"/>
              <a:cs typeface="Arial"/>
            </a:endParaRPr>
          </a:p>
          <a:p>
            <a:pPr marL="0" indent="0">
              <a:buNone/>
            </a:pPr>
            <a:endParaRPr lang="en-US" sz="4000" dirty="0">
              <a:latin typeface="Arial"/>
              <a:cs typeface="Arial"/>
            </a:endParaRPr>
          </a:p>
          <a:p>
            <a:pPr marL="742950" indent="-742950" algn="just">
              <a:buAutoNum type="alphaLcParenR" startAt="13"/>
            </a:pPr>
            <a:r>
              <a:rPr lang="en-US" sz="4000" dirty="0">
                <a:latin typeface="Arial"/>
                <a:cs typeface="Arial"/>
              </a:rPr>
              <a:t>For </a:t>
            </a:r>
            <a:r>
              <a:rPr lang="en-US" sz="4000" u="sng" dirty="0">
                <a:latin typeface="Arial"/>
                <a:cs typeface="Arial"/>
              </a:rPr>
              <a:t>excusing </a:t>
            </a:r>
            <a:r>
              <a:rPr lang="en-US" sz="4000" u="sng" spc="-5" dirty="0">
                <a:latin typeface="Arial"/>
                <a:cs typeface="Arial"/>
              </a:rPr>
              <a:t>attendance </a:t>
            </a:r>
            <a:r>
              <a:rPr lang="en-US" sz="4000" u="sng" spc="10" dirty="0">
                <a:latin typeface="Arial"/>
                <a:cs typeface="Arial"/>
              </a:rPr>
              <a:t>in </a:t>
            </a:r>
            <a:r>
              <a:rPr lang="en-US" sz="4000" u="sng" spc="-5" dirty="0">
                <a:latin typeface="Arial"/>
                <a:cs typeface="Arial"/>
              </a:rPr>
              <a:t>courts </a:t>
            </a:r>
            <a:r>
              <a:rPr lang="en-US" sz="4000" dirty="0">
                <a:latin typeface="Arial"/>
                <a:cs typeface="Arial"/>
              </a:rPr>
              <a:t>of </a:t>
            </a:r>
            <a:r>
              <a:rPr lang="en-US" sz="4000" spc="-5" dirty="0">
                <a:latin typeface="Arial"/>
                <a:cs typeface="Arial"/>
              </a:rPr>
              <a:t>Justice,      </a:t>
            </a:r>
          </a:p>
          <a:p>
            <a:pPr marL="0" indent="0" algn="just">
              <a:buNone/>
            </a:pPr>
            <a:r>
              <a:rPr lang="en-US" sz="4000" spc="-5" dirty="0">
                <a:latin typeface="Arial"/>
                <a:cs typeface="Arial"/>
              </a:rPr>
              <a:t>      </a:t>
            </a:r>
            <a:r>
              <a:rPr lang="en-US" sz="4000" spc="10" dirty="0">
                <a:latin typeface="Arial"/>
                <a:cs typeface="Arial"/>
              </a:rPr>
              <a:t>in </a:t>
            </a:r>
            <a:r>
              <a:rPr lang="en-US" sz="4000" spc="-5" dirty="0">
                <a:latin typeface="Arial"/>
                <a:cs typeface="Arial"/>
              </a:rPr>
              <a:t>public services, </a:t>
            </a:r>
            <a:r>
              <a:rPr lang="en-US" sz="4000" spc="10" dirty="0">
                <a:latin typeface="Arial"/>
                <a:cs typeface="Arial"/>
              </a:rPr>
              <a:t>in </a:t>
            </a:r>
            <a:r>
              <a:rPr lang="en-US" sz="4000" dirty="0">
                <a:latin typeface="Arial"/>
                <a:cs typeface="Arial"/>
              </a:rPr>
              <a:t>public offices or </a:t>
            </a:r>
            <a:r>
              <a:rPr lang="en-US" sz="4000" spc="10" dirty="0">
                <a:latin typeface="Arial"/>
                <a:cs typeface="Arial"/>
              </a:rPr>
              <a:t>in     </a:t>
            </a:r>
          </a:p>
          <a:p>
            <a:pPr marL="0" indent="0" algn="just">
              <a:buNone/>
            </a:pPr>
            <a:r>
              <a:rPr lang="en-US" sz="4000" spc="10" dirty="0">
                <a:latin typeface="Arial"/>
                <a:cs typeface="Arial"/>
              </a:rPr>
              <a:t>      </a:t>
            </a:r>
            <a:r>
              <a:rPr lang="en-US" sz="4000" dirty="0">
                <a:latin typeface="Arial"/>
                <a:cs typeface="Arial"/>
              </a:rPr>
              <a:t>ordinary</a:t>
            </a:r>
            <a:r>
              <a:rPr lang="en-US" sz="4000" spc="-30" dirty="0">
                <a:latin typeface="Arial"/>
                <a:cs typeface="Arial"/>
              </a:rPr>
              <a:t> </a:t>
            </a:r>
            <a:r>
              <a:rPr lang="en-US" sz="4000" spc="-5" dirty="0">
                <a:latin typeface="Arial"/>
                <a:cs typeface="Arial"/>
              </a:rPr>
              <a:t>employment.</a:t>
            </a:r>
          </a:p>
          <a:p>
            <a:pPr marL="0" indent="0">
              <a:buNone/>
            </a:pPr>
            <a:endParaRPr lang="en-US" sz="4000" spc="-5" dirty="0">
              <a:latin typeface="Arial"/>
              <a:cs typeface="Arial"/>
            </a:endParaRPr>
          </a:p>
          <a:p>
            <a:pPr marL="0" indent="0" algn="just">
              <a:buNone/>
            </a:pPr>
            <a:r>
              <a:rPr lang="en-US" sz="4000" spc="-5" dirty="0">
                <a:latin typeface="Arial"/>
                <a:cs typeface="Arial"/>
              </a:rPr>
              <a:t>n)</a:t>
            </a:r>
            <a:r>
              <a:rPr lang="en-US" sz="4000" dirty="0">
                <a:latin typeface="Arial"/>
                <a:cs typeface="Arial"/>
              </a:rPr>
              <a:t> 	In connection </a:t>
            </a:r>
            <a:r>
              <a:rPr lang="en-US" sz="4000" spc="-5" dirty="0">
                <a:latin typeface="Arial"/>
                <a:cs typeface="Arial"/>
              </a:rPr>
              <a:t>with </a:t>
            </a:r>
            <a:r>
              <a:rPr lang="en-US" sz="4000" u="sng" spc="-5" dirty="0">
                <a:latin typeface="Arial"/>
                <a:cs typeface="Arial"/>
              </a:rPr>
              <a:t>Civil </a:t>
            </a:r>
            <a:r>
              <a:rPr lang="en-US" sz="4000" u="sng" dirty="0">
                <a:latin typeface="Arial"/>
                <a:cs typeface="Arial"/>
              </a:rPr>
              <a:t>and </a:t>
            </a:r>
            <a:r>
              <a:rPr lang="en-US" sz="4000" u="sng" spc="-5" dirty="0">
                <a:latin typeface="Arial"/>
                <a:cs typeface="Arial"/>
              </a:rPr>
              <a:t>Military</a:t>
            </a:r>
            <a:r>
              <a:rPr lang="en-US" sz="4000" u="sng" spc="5" dirty="0">
                <a:latin typeface="Arial"/>
                <a:cs typeface="Arial"/>
              </a:rPr>
              <a:t> </a:t>
            </a:r>
            <a:r>
              <a:rPr lang="en-US" sz="4000" u="sng" spc="-5" dirty="0">
                <a:latin typeface="Arial"/>
                <a:cs typeface="Arial"/>
              </a:rPr>
              <a:t>matters</a:t>
            </a:r>
            <a:r>
              <a:rPr lang="en-US" sz="4000" spc="-5" dirty="0">
                <a:latin typeface="Arial"/>
                <a:cs typeface="Arial"/>
              </a:rPr>
              <a:t>.</a:t>
            </a: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r>
              <a:rPr lang="en-IN" sz="2000" spc="-5" dirty="0">
                <a:latin typeface="Arial"/>
                <a:cs typeface="Arial"/>
              </a:rPr>
              <a:t>                  </a:t>
            </a:r>
            <a:endParaRPr lang="en-US"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127</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38200" y="450574"/>
            <a:ext cx="10515600" cy="5726389"/>
          </a:xfrm>
        </p:spPr>
        <p:txBody>
          <a:bodyPr>
            <a:normAutofit/>
          </a:bodyPr>
          <a:lstStyle/>
          <a:p>
            <a:pPr marL="0" indent="0" algn="just">
              <a:buNone/>
            </a:pPr>
            <a:r>
              <a:rPr lang="en-US" sz="4000" spc="-5" dirty="0">
                <a:latin typeface="Arial"/>
                <a:cs typeface="Arial"/>
              </a:rPr>
              <a:t>o)</a:t>
            </a:r>
            <a:r>
              <a:rPr lang="en-US" sz="4000" dirty="0">
                <a:latin typeface="Arial"/>
                <a:cs typeface="Arial"/>
              </a:rPr>
              <a:t> 	In connection </a:t>
            </a:r>
            <a:r>
              <a:rPr lang="en-US" sz="4000" spc="-5" dirty="0">
                <a:latin typeface="Arial"/>
                <a:cs typeface="Arial"/>
              </a:rPr>
              <a:t>with matters under </a:t>
            </a:r>
            <a:r>
              <a:rPr lang="en-US" sz="4000" dirty="0">
                <a:latin typeface="Arial"/>
                <a:cs typeface="Arial"/>
              </a:rPr>
              <a:t>the </a:t>
            </a:r>
            <a:r>
              <a:rPr lang="en-US" sz="4000" spc="-5" dirty="0">
                <a:latin typeface="Arial"/>
                <a:cs typeface="Arial"/>
              </a:rPr>
              <a:t>control </a:t>
            </a:r>
            <a:r>
              <a:rPr lang="en-US" sz="4000" spc="-10" dirty="0">
                <a:latin typeface="Arial"/>
                <a:cs typeface="Arial"/>
              </a:rPr>
              <a:t>of </a:t>
            </a:r>
            <a:r>
              <a:rPr lang="en-US" sz="4000" u="sng" spc="-5" dirty="0">
                <a:latin typeface="Arial"/>
                <a:cs typeface="Arial"/>
              </a:rPr>
              <a:t>Department </a:t>
            </a:r>
            <a:r>
              <a:rPr lang="en-US" sz="4000" u="sng" dirty="0">
                <a:latin typeface="Arial"/>
                <a:cs typeface="Arial"/>
              </a:rPr>
              <a:t>of</a:t>
            </a:r>
            <a:r>
              <a:rPr lang="en-US" sz="4000" u="sng" spc="90" dirty="0">
                <a:latin typeface="Arial"/>
                <a:cs typeface="Arial"/>
              </a:rPr>
              <a:t> </a:t>
            </a:r>
            <a:r>
              <a:rPr lang="en-US" sz="4000" u="sng" dirty="0">
                <a:latin typeface="Arial"/>
                <a:cs typeface="Arial"/>
              </a:rPr>
              <a:t>Pensions</a:t>
            </a:r>
            <a:r>
              <a:rPr lang="en-US" sz="4000" dirty="0">
                <a:latin typeface="Arial"/>
                <a:cs typeface="Arial"/>
              </a:rPr>
              <a:t>.</a:t>
            </a:r>
          </a:p>
          <a:p>
            <a:pPr marL="0" indent="0" algn="just">
              <a:buNone/>
            </a:pPr>
            <a:endParaRPr lang="en-US" sz="4000" dirty="0">
              <a:latin typeface="Arial"/>
              <a:cs typeface="Arial"/>
            </a:endParaRPr>
          </a:p>
          <a:p>
            <a:pPr marL="0" indent="0" algn="just">
              <a:buNone/>
            </a:pPr>
            <a:r>
              <a:rPr lang="en-US" sz="4000" dirty="0">
                <a:latin typeface="Arial"/>
                <a:cs typeface="Arial"/>
              </a:rPr>
              <a:t>p) 	In connection </a:t>
            </a:r>
            <a:r>
              <a:rPr lang="en-US" sz="4000" spc="-5" dirty="0">
                <a:latin typeface="Arial"/>
                <a:cs typeface="Arial"/>
              </a:rPr>
              <a:t>with </a:t>
            </a:r>
            <a:r>
              <a:rPr lang="en-US" sz="4000" u="sng" spc="-5" dirty="0">
                <a:latin typeface="Arial"/>
                <a:cs typeface="Arial"/>
              </a:rPr>
              <a:t>quarantine</a:t>
            </a:r>
            <a:r>
              <a:rPr lang="en-US" sz="4000" u="sng" spc="-15" dirty="0">
                <a:latin typeface="Arial"/>
                <a:cs typeface="Arial"/>
              </a:rPr>
              <a:t> </a:t>
            </a:r>
            <a:r>
              <a:rPr lang="en-US" sz="4000" u="sng" spc="-5" dirty="0">
                <a:latin typeface="Arial"/>
                <a:cs typeface="Arial"/>
              </a:rPr>
              <a:t>rules</a:t>
            </a:r>
            <a:r>
              <a:rPr lang="en-US" sz="4000" spc="-5" dirty="0">
                <a:latin typeface="Arial"/>
                <a:cs typeface="Arial"/>
              </a:rPr>
              <a:t>.</a:t>
            </a:r>
          </a:p>
          <a:p>
            <a:pPr marL="0" indent="0" algn="just">
              <a:buNone/>
            </a:pPr>
            <a:endParaRPr lang="en-US" sz="4000" spc="-5" dirty="0">
              <a:latin typeface="Arial"/>
              <a:cs typeface="Arial"/>
            </a:endParaRPr>
          </a:p>
          <a:p>
            <a:pPr marL="0" indent="0" algn="just">
              <a:buNone/>
            </a:pPr>
            <a:r>
              <a:rPr lang="en-US" sz="4000" spc="-5" dirty="0">
                <a:latin typeface="Arial"/>
                <a:cs typeface="Arial"/>
              </a:rPr>
              <a:t>q) 	</a:t>
            </a:r>
            <a:r>
              <a:rPr lang="en-IN" sz="4000" dirty="0">
                <a:latin typeface="Arial"/>
                <a:cs typeface="Arial"/>
              </a:rPr>
              <a:t>For </a:t>
            </a:r>
            <a:r>
              <a:rPr lang="en-IN" sz="4000" u="sng" spc="-5" dirty="0">
                <a:latin typeface="Arial"/>
                <a:cs typeface="Arial"/>
              </a:rPr>
              <a:t>procuring driving</a:t>
            </a:r>
            <a:r>
              <a:rPr lang="en-IN" sz="4000" u="sng" spc="-30" dirty="0">
                <a:latin typeface="Arial"/>
                <a:cs typeface="Arial"/>
              </a:rPr>
              <a:t> </a:t>
            </a:r>
            <a:r>
              <a:rPr lang="en-IN" sz="4000" u="sng" dirty="0">
                <a:latin typeface="Arial"/>
                <a:cs typeface="Arial"/>
              </a:rPr>
              <a:t>licence</a:t>
            </a:r>
            <a:r>
              <a:rPr lang="en-IN" sz="4000" dirty="0">
                <a:latin typeface="Arial"/>
                <a:cs typeface="Arial"/>
              </a:rPr>
              <a:t>.</a:t>
            </a: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128</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8"/>
          <p:cNvSpPr>
            <a:spLocks noGrp="1"/>
          </p:cNvSpPr>
          <p:nvPr>
            <p:ph type="ftr" sz="quarter" idx="11"/>
          </p:nvPr>
        </p:nvSpPr>
        <p:spPr/>
        <p:txBody>
          <a:bodyPr/>
          <a:lstStyle/>
          <a:p>
            <a:r>
              <a:rPr lang="en-US"/>
              <a:t>QIS Institute of Technology::ONGOLE</a:t>
            </a:r>
            <a:endParaRPr lang="en-US" dirty="0"/>
          </a:p>
        </p:txBody>
      </p:sp>
      <p:sp>
        <p:nvSpPr>
          <p:cNvPr id="6" name="Slide Number Placeholder 5"/>
          <p:cNvSpPr>
            <a:spLocks noGrp="1"/>
          </p:cNvSpPr>
          <p:nvPr>
            <p:ph type="sldNum" sz="quarter" idx="12"/>
          </p:nvPr>
        </p:nvSpPr>
        <p:spPr/>
        <p:txBody>
          <a:bodyPr/>
          <a:lstStyle/>
          <a:p>
            <a:fld id="{174221D2-998E-42D8-A72C-B07A5F73D0FC}" type="slidenum">
              <a:rPr lang="en-US" smtClean="0"/>
              <a:pPr/>
              <a:t>129</a:t>
            </a:fld>
            <a:endParaRPr lang="en-US"/>
          </a:p>
        </p:txBody>
      </p:sp>
      <p:pic>
        <p:nvPicPr>
          <p:cNvPr id="5" name="Picture Placeholder 4" descr="Tulips.jpg"/>
          <p:cNvPicPr>
            <a:picLocks noGrp="1" noChangeAspect="1"/>
          </p:cNvPicPr>
          <p:nvPr>
            <p:ph type="pic" idx="1"/>
          </p:nvPr>
        </p:nvPicPr>
        <p:blipFill>
          <a:blip r:embed="rId2"/>
          <a:srcRect t="8444" b="8444"/>
          <a:stretch>
            <a:fillRect/>
          </a:stretch>
        </p:blipFill>
        <p:spPr/>
      </p:pic>
      <p:sp>
        <p:nvSpPr>
          <p:cNvPr id="7" name="Rectangle 6"/>
          <p:cNvSpPr/>
          <p:nvPr/>
        </p:nvSpPr>
        <p:spPr>
          <a:xfrm>
            <a:off x="2133600" y="4343400"/>
            <a:ext cx="7620000" cy="923330"/>
          </a:xfrm>
          <a:prstGeom prst="rect">
            <a:avLst/>
          </a:prstGeom>
          <a:noFill/>
        </p:spPr>
        <p:txBody>
          <a:bodyPr wrap="square" lIns="91440" tIns="45720" rIns="91440" bIns="45720">
            <a:spAutoFit/>
          </a:bodyPr>
          <a:lstStyle/>
          <a:p>
            <a:pPr algn="ctr"/>
            <a:r>
              <a:rPr lang="en-US" sz="5400" b="1" dirty="0">
                <a:ln w="17780" cmpd="sng">
                  <a:solidFill>
                    <a:srgbClr val="FFFFFF"/>
                  </a:solidFill>
                  <a:prstDash val="solid"/>
                  <a:miter lim="800000"/>
                </a:ln>
                <a:solidFill>
                  <a:schemeClr val="tx2">
                    <a:lumMod val="60000"/>
                    <a:lumOff val="40000"/>
                  </a:schemeClr>
                </a:solidFill>
                <a:effectLst>
                  <a:outerShdw blurRad="50800" algn="tl" rotWithShape="0">
                    <a:srgbClr val="000000"/>
                  </a:outerShdw>
                </a:effectLst>
              </a:rPr>
              <a:t>RAGGING: A MENACE</a:t>
            </a:r>
          </a:p>
        </p:txBody>
      </p:sp>
    </p:spTree>
    <p:extLst>
      <p:ext uri="{BB962C8B-B14F-4D97-AF65-F5344CB8AC3E}">
        <p14:creationId xmlns:p14="http://schemas.microsoft.com/office/powerpoint/2010/main" val="919475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CA973-556F-4406-B730-C74AE0377567}"/>
              </a:ext>
            </a:extLst>
          </p:cNvPr>
          <p:cNvSpPr>
            <a:spLocks noGrp="1"/>
          </p:cNvSpPr>
          <p:nvPr>
            <p:ph type="title"/>
          </p:nvPr>
        </p:nvSpPr>
        <p:spPr/>
        <p:txBody>
          <a:bodyPr>
            <a:normAutofit/>
          </a:bodyPr>
          <a:lstStyle/>
          <a:p>
            <a:pPr algn="just"/>
            <a:r>
              <a:rPr lang="en-IN" sz="4800" b="1" spc="-5" dirty="0">
                <a:uFill>
                  <a:solidFill>
                    <a:srgbClr val="000000"/>
                  </a:solidFill>
                </a:uFill>
                <a:latin typeface="Arial"/>
                <a:cs typeface="Arial"/>
              </a:rPr>
              <a:t>1.4 </a:t>
            </a:r>
            <a:r>
              <a:rPr lang="en-IN" sz="4800" b="1" u="sng" spc="-5" dirty="0">
                <a:uFill>
                  <a:solidFill>
                    <a:srgbClr val="000000"/>
                  </a:solidFill>
                </a:uFill>
                <a:latin typeface="Arial"/>
                <a:cs typeface="Arial"/>
              </a:rPr>
              <a:t>Display </a:t>
            </a:r>
            <a:r>
              <a:rPr lang="en-IN" sz="4800" b="1" u="sng" spc="5" dirty="0">
                <a:uFill>
                  <a:solidFill>
                    <a:srgbClr val="000000"/>
                  </a:solidFill>
                </a:uFill>
                <a:latin typeface="Arial"/>
                <a:cs typeface="Arial"/>
              </a:rPr>
              <a:t>of </a:t>
            </a:r>
            <a:r>
              <a:rPr lang="en-IN" sz="4800" b="1" u="sng" spc="-5" dirty="0">
                <a:uFill>
                  <a:solidFill>
                    <a:srgbClr val="000000"/>
                  </a:solidFill>
                </a:uFill>
                <a:latin typeface="Arial"/>
                <a:cs typeface="Arial"/>
              </a:rPr>
              <a:t>registration</a:t>
            </a:r>
            <a:r>
              <a:rPr lang="en-IN" sz="4800" b="1" u="sng" spc="-30" dirty="0">
                <a:uFill>
                  <a:solidFill>
                    <a:srgbClr val="000000"/>
                  </a:solidFill>
                </a:uFill>
                <a:latin typeface="Arial"/>
                <a:cs typeface="Arial"/>
              </a:rPr>
              <a:t> </a:t>
            </a:r>
            <a:r>
              <a:rPr lang="en-IN" sz="4800" b="1" u="sng" spc="-10" dirty="0">
                <a:uFill>
                  <a:solidFill>
                    <a:srgbClr val="000000"/>
                  </a:solidFill>
                </a:uFill>
                <a:latin typeface="Arial"/>
                <a:cs typeface="Arial"/>
              </a:rPr>
              <a:t>numbers</a:t>
            </a:r>
            <a:endParaRPr lang="en-IN" sz="4800" u="sng" dirty="0"/>
          </a:p>
        </p:txBody>
      </p:sp>
      <p:sp>
        <p:nvSpPr>
          <p:cNvPr id="3" name="Content Placeholder 2">
            <a:extLst>
              <a:ext uri="{FF2B5EF4-FFF2-40B4-BE49-F238E27FC236}">
                <a16:creationId xmlns:a16="http://schemas.microsoft.com/office/drawing/2014/main" id="{9C58C793-C0C7-4A9C-9F79-333748857C7A}"/>
              </a:ext>
            </a:extLst>
          </p:cNvPr>
          <p:cNvSpPr>
            <a:spLocks noGrp="1"/>
          </p:cNvSpPr>
          <p:nvPr>
            <p:ph idx="1"/>
          </p:nvPr>
        </p:nvSpPr>
        <p:spPr>
          <a:xfrm>
            <a:off x="838200" y="1825625"/>
            <a:ext cx="10515600" cy="4246563"/>
          </a:xfrm>
        </p:spPr>
        <p:txBody>
          <a:bodyPr/>
          <a:lstStyle/>
          <a:p>
            <a:pPr marL="0" indent="0" algn="just">
              <a:buNone/>
            </a:pPr>
            <a:r>
              <a:rPr lang="en-US" sz="4000" b="1" dirty="0">
                <a:latin typeface="Arial"/>
                <a:cs typeface="Arial"/>
              </a:rPr>
              <a:t>1.4.1 </a:t>
            </a:r>
            <a:r>
              <a:rPr lang="en-US" sz="4000" dirty="0">
                <a:latin typeface="Arial"/>
                <a:cs typeface="Arial"/>
              </a:rPr>
              <a:t>Every </a:t>
            </a:r>
            <a:r>
              <a:rPr lang="en-US" sz="4000" spc="-5" dirty="0">
                <a:latin typeface="Arial"/>
                <a:cs typeface="Arial"/>
              </a:rPr>
              <a:t>physician shall </a:t>
            </a:r>
            <a:r>
              <a:rPr lang="en-US" sz="4000" dirty="0">
                <a:latin typeface="Arial"/>
                <a:cs typeface="Arial"/>
              </a:rPr>
              <a:t>display </a:t>
            </a:r>
            <a:r>
              <a:rPr lang="en-US" sz="4000" spc="-10" dirty="0">
                <a:latin typeface="Arial"/>
                <a:cs typeface="Arial"/>
              </a:rPr>
              <a:t>the </a:t>
            </a:r>
            <a:r>
              <a:rPr lang="en-US" sz="4000" spc="-5" dirty="0">
                <a:latin typeface="Arial"/>
                <a:cs typeface="Arial"/>
              </a:rPr>
              <a:t>registration </a:t>
            </a:r>
            <a:r>
              <a:rPr lang="en-US" sz="4000" spc="-10" dirty="0">
                <a:latin typeface="Arial"/>
                <a:cs typeface="Arial"/>
              </a:rPr>
              <a:t>number </a:t>
            </a:r>
            <a:r>
              <a:rPr lang="en-US" sz="4000" spc="-5" dirty="0">
                <a:latin typeface="Arial"/>
                <a:cs typeface="Arial"/>
              </a:rPr>
              <a:t>accorded </a:t>
            </a:r>
            <a:r>
              <a:rPr lang="en-US" sz="4000" dirty="0">
                <a:latin typeface="Arial"/>
                <a:cs typeface="Arial"/>
              </a:rPr>
              <a:t>to </a:t>
            </a:r>
            <a:r>
              <a:rPr lang="en-US" sz="4000" spc="10" dirty="0">
                <a:latin typeface="Arial"/>
                <a:cs typeface="Arial"/>
              </a:rPr>
              <a:t>him </a:t>
            </a:r>
            <a:r>
              <a:rPr lang="en-US" sz="4000" dirty="0">
                <a:latin typeface="Arial"/>
                <a:cs typeface="Arial"/>
              </a:rPr>
              <a:t>by the </a:t>
            </a:r>
            <a:r>
              <a:rPr lang="en-US" sz="4000" spc="-5" dirty="0">
                <a:latin typeface="Arial"/>
                <a:cs typeface="Arial"/>
              </a:rPr>
              <a:t>State Medical  </a:t>
            </a:r>
            <a:r>
              <a:rPr lang="en-US" sz="4000" dirty="0">
                <a:latin typeface="Arial"/>
                <a:cs typeface="Arial"/>
              </a:rPr>
              <a:t>Council / </a:t>
            </a:r>
            <a:r>
              <a:rPr lang="en-US" sz="4000" spc="-10" dirty="0">
                <a:latin typeface="Arial"/>
                <a:cs typeface="Arial"/>
              </a:rPr>
              <a:t>Medical </a:t>
            </a:r>
            <a:r>
              <a:rPr lang="en-US" sz="4000" spc="-5" dirty="0">
                <a:latin typeface="Arial"/>
                <a:cs typeface="Arial"/>
              </a:rPr>
              <a:t>Council </a:t>
            </a:r>
            <a:r>
              <a:rPr lang="en-US" sz="4000" spc="-10" dirty="0">
                <a:latin typeface="Arial"/>
                <a:cs typeface="Arial"/>
              </a:rPr>
              <a:t>of </a:t>
            </a:r>
            <a:r>
              <a:rPr lang="en-US" sz="4000" dirty="0">
                <a:latin typeface="Arial"/>
                <a:cs typeface="Arial"/>
              </a:rPr>
              <a:t>India </a:t>
            </a:r>
            <a:r>
              <a:rPr lang="en-US" sz="4000" spc="10" dirty="0">
                <a:latin typeface="Arial"/>
                <a:cs typeface="Arial"/>
              </a:rPr>
              <a:t>in </a:t>
            </a:r>
            <a:r>
              <a:rPr lang="en-US" sz="4000" dirty="0">
                <a:latin typeface="Arial"/>
                <a:cs typeface="Arial"/>
              </a:rPr>
              <a:t>his </a:t>
            </a:r>
            <a:r>
              <a:rPr lang="en-US" sz="4000" spc="-5" dirty="0">
                <a:latin typeface="Arial"/>
                <a:cs typeface="Arial"/>
              </a:rPr>
              <a:t>clinic </a:t>
            </a:r>
            <a:r>
              <a:rPr lang="en-US" sz="4000" dirty="0">
                <a:latin typeface="Arial"/>
                <a:cs typeface="Arial"/>
              </a:rPr>
              <a:t>and </a:t>
            </a:r>
            <a:r>
              <a:rPr lang="en-US" sz="4000" spc="10" dirty="0">
                <a:latin typeface="Arial"/>
                <a:cs typeface="Arial"/>
              </a:rPr>
              <a:t>in </a:t>
            </a:r>
            <a:r>
              <a:rPr lang="en-US" sz="4000" dirty="0">
                <a:latin typeface="Arial"/>
                <a:cs typeface="Arial"/>
              </a:rPr>
              <a:t>all </a:t>
            </a:r>
            <a:r>
              <a:rPr lang="en-US" sz="4000" spc="5" dirty="0">
                <a:latin typeface="Arial"/>
                <a:cs typeface="Arial"/>
              </a:rPr>
              <a:t>his </a:t>
            </a:r>
            <a:r>
              <a:rPr lang="en-US" sz="4000" spc="-5" dirty="0">
                <a:latin typeface="Arial"/>
                <a:cs typeface="Arial"/>
              </a:rPr>
              <a:t>prescriptions, certificates, </a:t>
            </a:r>
            <a:r>
              <a:rPr lang="en-US" sz="4000" spc="-10" dirty="0">
                <a:solidFill>
                  <a:srgbClr val="FF0000"/>
                </a:solidFill>
                <a:latin typeface="Arial"/>
                <a:cs typeface="Arial"/>
              </a:rPr>
              <a:t>money  </a:t>
            </a:r>
            <a:r>
              <a:rPr lang="en-US" sz="4000" dirty="0">
                <a:solidFill>
                  <a:srgbClr val="FF0000"/>
                </a:solidFill>
                <a:latin typeface="Arial"/>
                <a:cs typeface="Arial"/>
              </a:rPr>
              <a:t>receipts </a:t>
            </a:r>
            <a:r>
              <a:rPr lang="en-US" sz="4000" spc="-5" dirty="0">
                <a:solidFill>
                  <a:srgbClr val="FF0000"/>
                </a:solidFill>
                <a:latin typeface="Arial"/>
                <a:cs typeface="Arial"/>
              </a:rPr>
              <a:t>given </a:t>
            </a:r>
            <a:r>
              <a:rPr lang="en-US" sz="4000" dirty="0">
                <a:solidFill>
                  <a:srgbClr val="FF0000"/>
                </a:solidFill>
                <a:latin typeface="Arial"/>
                <a:cs typeface="Arial"/>
              </a:rPr>
              <a:t>to </a:t>
            </a:r>
            <a:r>
              <a:rPr lang="en-US" sz="4000" spc="5" dirty="0">
                <a:solidFill>
                  <a:srgbClr val="FF0000"/>
                </a:solidFill>
                <a:latin typeface="Arial"/>
                <a:cs typeface="Arial"/>
              </a:rPr>
              <a:t>his</a:t>
            </a:r>
            <a:r>
              <a:rPr lang="en-US" sz="4000" dirty="0">
                <a:solidFill>
                  <a:srgbClr val="FF0000"/>
                </a:solidFill>
                <a:latin typeface="Arial"/>
                <a:cs typeface="Arial"/>
              </a:rPr>
              <a:t> </a:t>
            </a:r>
            <a:r>
              <a:rPr lang="en-US" sz="4000" spc="-5" dirty="0">
                <a:solidFill>
                  <a:srgbClr val="FF0000"/>
                </a:solidFill>
                <a:latin typeface="Arial"/>
                <a:cs typeface="Arial"/>
              </a:rPr>
              <a:t>patients.</a:t>
            </a:r>
          </a:p>
          <a:p>
            <a:pPr marL="0" indent="0">
              <a:buNone/>
            </a:pPr>
            <a:endParaRPr lang="en-US" spc="-5" dirty="0">
              <a:latin typeface="Arial"/>
              <a:cs typeface="Arial"/>
            </a:endParaRPr>
          </a:p>
          <a:p>
            <a:pPr marL="0" indent="0">
              <a:buNone/>
            </a:pPr>
            <a:endParaRPr lang="en-IN" b="1" dirty="0"/>
          </a:p>
        </p:txBody>
      </p:sp>
      <p:sp>
        <p:nvSpPr>
          <p:cNvPr id="4" name="Date Placeholder 3"/>
          <p:cNvSpPr>
            <a:spLocks noGrp="1"/>
          </p:cNvSpPr>
          <p:nvPr>
            <p:ph type="dt" sz="half" idx="10"/>
          </p:nvPr>
        </p:nvSpPr>
        <p:spPr/>
        <p:txBody>
          <a:bodyPr/>
          <a:lstStyle/>
          <a:p>
            <a:fld id="{46982A12-F6A5-4609-B019-FC9B5A6BB73A}"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13</a:t>
            </a:fld>
            <a:endParaRPr lang="en-IN" dirty="0"/>
          </a:p>
        </p:txBody>
      </p:sp>
    </p:spTree>
    <p:extLst>
      <p:ext uri="{BB962C8B-B14F-4D97-AF65-F5344CB8AC3E}">
        <p14:creationId xmlns:p14="http://schemas.microsoft.com/office/powerpoint/2010/main" val="29778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178420"/>
            <a:ext cx="8229600" cy="880946"/>
          </a:xfrm>
        </p:spPr>
        <p:txBody>
          <a:bodyPr/>
          <a:lstStyle/>
          <a:p>
            <a:pPr algn="ctr"/>
            <a:r>
              <a:rPr lang="en-US" dirty="0">
                <a:latin typeface="Copperplate Gothic Bold" pitchFamily="34" charset="0"/>
              </a:rPr>
              <a:t>What is Ragging?</a:t>
            </a:r>
          </a:p>
        </p:txBody>
      </p:sp>
      <p:sp>
        <p:nvSpPr>
          <p:cNvPr id="6" name="Content Placeholder 5"/>
          <p:cNvSpPr>
            <a:spLocks noGrp="1"/>
          </p:cNvSpPr>
          <p:nvPr>
            <p:ph idx="1"/>
          </p:nvPr>
        </p:nvSpPr>
        <p:spPr>
          <a:xfrm>
            <a:off x="713679" y="1260088"/>
            <a:ext cx="10783228" cy="5198624"/>
          </a:xfrm>
        </p:spPr>
        <p:txBody>
          <a:bodyPr>
            <a:normAutofit/>
          </a:bodyPr>
          <a:lstStyle/>
          <a:p>
            <a:pPr>
              <a:buNone/>
            </a:pPr>
            <a:r>
              <a:rPr lang="en-US" sz="1800" b="1" dirty="0"/>
              <a:t>The Supreme Court Of India has defined ragging as </a:t>
            </a:r>
            <a:r>
              <a:rPr lang="en-US" sz="1800" dirty="0"/>
              <a:t>–</a:t>
            </a:r>
          </a:p>
          <a:p>
            <a:pPr algn="just">
              <a:buNone/>
            </a:pPr>
            <a:br>
              <a:rPr lang="en-US" sz="1800" dirty="0"/>
            </a:br>
            <a:r>
              <a:rPr lang="en-US" sz="3600" i="1" dirty="0"/>
              <a:t>"</a:t>
            </a:r>
            <a:r>
              <a:rPr lang="en-US" sz="2000" dirty="0"/>
              <a:t>Ragging is any disorderly conduct, whether by words spoken or written, or by an act which has the effect of teasing, treating or handling with rudeness any student, indulging in rowdy or undisciplined activities which cause or are likely to cause annoyance, hardship or psychological harm or to raise fear or apprehension thereof in a fresher or a junior student and which has the effect of causing or generating a sense of shame</a:t>
            </a:r>
            <a:br>
              <a:rPr lang="en-US" sz="2000" dirty="0"/>
            </a:br>
            <a:r>
              <a:rPr lang="en-US" sz="2000" dirty="0"/>
              <a:t>or embarrassment so as to adversely affect the psyche of a fresher or a junior student.</a:t>
            </a:r>
            <a:r>
              <a:rPr lang="en-US" sz="4000" dirty="0"/>
              <a:t> </a:t>
            </a:r>
            <a:r>
              <a:rPr lang="en-US" sz="4000" i="1" dirty="0"/>
              <a:t>“</a:t>
            </a:r>
          </a:p>
          <a:p>
            <a:pPr algn="just"/>
            <a:endParaRPr lang="en-US" sz="2000" dirty="0"/>
          </a:p>
          <a:p>
            <a:pPr algn="just"/>
            <a:r>
              <a:rPr lang="en-US" sz="2000" dirty="0"/>
              <a:t>In  simpler terms, Ragging is a systematic human rights abuse practiced by the seniors on the freshers so as to exert their dominance over the juniors. </a:t>
            </a:r>
          </a:p>
        </p:txBody>
      </p:sp>
      <p:sp>
        <p:nvSpPr>
          <p:cNvPr id="7" name="Footer Placeholder 6"/>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130</a:t>
            </a:fld>
            <a:endParaRPr lang="en-US"/>
          </a:p>
        </p:txBody>
      </p:sp>
    </p:spTree>
    <p:extLst>
      <p:ext uri="{BB962C8B-B14F-4D97-AF65-F5344CB8AC3E}">
        <p14:creationId xmlns:p14="http://schemas.microsoft.com/office/powerpoint/2010/main" val="333093763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69795" y="0"/>
            <a:ext cx="10838985" cy="6628449"/>
          </a:xfrm>
        </p:spPr>
        <p:txBody>
          <a:bodyPr>
            <a:noAutofit/>
          </a:bodyPr>
          <a:lstStyle/>
          <a:p>
            <a:pPr>
              <a:buNone/>
            </a:pPr>
            <a:endParaRPr lang="en-US" dirty="0"/>
          </a:p>
          <a:p>
            <a:pPr>
              <a:buNone/>
            </a:pPr>
            <a:endParaRPr lang="en-US" dirty="0"/>
          </a:p>
          <a:p>
            <a:pPr>
              <a:buFont typeface="Wingdings" pitchFamily="2" charset="2"/>
              <a:buChar char="v"/>
            </a:pPr>
            <a:r>
              <a:rPr lang="en-US" dirty="0"/>
              <a:t>Can result in physical injury due to beating, hitting with the help of objects, or due to tasks performed against a person’s will.</a:t>
            </a:r>
          </a:p>
          <a:p>
            <a:pPr>
              <a:buFont typeface="Wingdings" pitchFamily="2" charset="2"/>
              <a:buChar char="v"/>
            </a:pPr>
            <a:r>
              <a:rPr lang="en-US" dirty="0"/>
              <a:t>Psychological fear due to intense fear.</a:t>
            </a:r>
          </a:p>
          <a:p>
            <a:pPr>
              <a:buFont typeface="Wingdings" pitchFamily="2" charset="2"/>
              <a:buChar char="v"/>
            </a:pPr>
            <a:r>
              <a:rPr lang="en-US" dirty="0"/>
              <a:t>It is an abuse of human rights.</a:t>
            </a:r>
          </a:p>
          <a:p>
            <a:pPr>
              <a:buFont typeface="Wingdings" pitchFamily="2" charset="2"/>
              <a:buChar char="v"/>
            </a:pPr>
            <a:r>
              <a:rPr lang="en-US" dirty="0"/>
              <a:t>Can lead to forceful initiation on alcohol and drugs.</a:t>
            </a:r>
          </a:p>
          <a:p>
            <a:pPr>
              <a:buFont typeface="Wingdings" pitchFamily="2" charset="2"/>
              <a:buChar char="v"/>
            </a:pPr>
            <a:r>
              <a:rPr lang="en-US" dirty="0"/>
              <a:t>Sometimes, people are so affected by ragging, that they tend to drop out of college.</a:t>
            </a:r>
          </a:p>
          <a:p>
            <a:pPr>
              <a:buFont typeface="Wingdings" pitchFamily="2" charset="2"/>
              <a:buChar char="v"/>
            </a:pPr>
            <a:r>
              <a:rPr lang="en-US" dirty="0"/>
              <a:t>It leads to mob mentality and mindset.</a:t>
            </a:r>
          </a:p>
          <a:p>
            <a:pPr>
              <a:buFont typeface="Wingdings" pitchFamily="2" charset="2"/>
              <a:buChar char="v"/>
            </a:pPr>
            <a:r>
              <a:rPr lang="en-US" dirty="0"/>
              <a:t>Can  also result in deaths.</a:t>
            </a:r>
          </a:p>
        </p:txBody>
      </p:sp>
      <p:sp>
        <p:nvSpPr>
          <p:cNvPr id="6" name="Footer Placeholder 5"/>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131</a:t>
            </a:fld>
            <a:endParaRPr lang="en-US"/>
          </a:p>
        </p:txBody>
      </p:sp>
    </p:spTree>
    <p:extLst>
      <p:ext uri="{BB962C8B-B14F-4D97-AF65-F5344CB8AC3E}">
        <p14:creationId xmlns:p14="http://schemas.microsoft.com/office/powerpoint/2010/main" val="315233336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7785" y="278780"/>
            <a:ext cx="10426391" cy="1048215"/>
          </a:xfrm>
        </p:spPr>
        <p:txBody>
          <a:bodyPr>
            <a:normAutofit/>
          </a:bodyPr>
          <a:lstStyle/>
          <a:p>
            <a:pPr algn="ctr"/>
            <a:r>
              <a:rPr lang="en-US" dirty="0">
                <a:latin typeface="Copperplate Gothic Bold" pitchFamily="34" charset="0"/>
              </a:rPr>
              <a:t>Myths And Facts Of Ragging</a:t>
            </a:r>
          </a:p>
        </p:txBody>
      </p:sp>
      <p:sp>
        <p:nvSpPr>
          <p:cNvPr id="5" name="Text Placeholder 4"/>
          <p:cNvSpPr>
            <a:spLocks noGrp="1"/>
          </p:cNvSpPr>
          <p:nvPr>
            <p:ph type="body" idx="1"/>
          </p:nvPr>
        </p:nvSpPr>
        <p:spPr/>
        <p:txBody>
          <a:bodyPr/>
          <a:lstStyle/>
          <a:p>
            <a:pPr algn="ctr"/>
            <a:r>
              <a:rPr lang="en-US" dirty="0"/>
              <a:t>MYTHS</a:t>
            </a:r>
          </a:p>
        </p:txBody>
      </p:sp>
      <p:sp>
        <p:nvSpPr>
          <p:cNvPr id="7" name="Text Placeholder 6"/>
          <p:cNvSpPr>
            <a:spLocks noGrp="1"/>
          </p:cNvSpPr>
          <p:nvPr>
            <p:ph type="body" sz="half" idx="3"/>
          </p:nvPr>
        </p:nvSpPr>
        <p:spPr/>
        <p:txBody>
          <a:bodyPr/>
          <a:lstStyle/>
          <a:p>
            <a:pPr algn="ctr"/>
            <a:r>
              <a:rPr lang="en-US" dirty="0"/>
              <a:t>FACTS</a:t>
            </a:r>
          </a:p>
        </p:txBody>
      </p:sp>
      <p:sp>
        <p:nvSpPr>
          <p:cNvPr id="6" name="Content Placeholder 5"/>
          <p:cNvSpPr>
            <a:spLocks noGrp="1"/>
          </p:cNvSpPr>
          <p:nvPr>
            <p:ph sz="quarter" idx="2"/>
          </p:nvPr>
        </p:nvSpPr>
        <p:spPr>
          <a:xfrm>
            <a:off x="839788" y="2141034"/>
            <a:ext cx="5157787" cy="4048629"/>
          </a:xfrm>
        </p:spPr>
        <p:txBody>
          <a:bodyPr>
            <a:normAutofit/>
          </a:bodyPr>
          <a:lstStyle/>
          <a:p>
            <a:endParaRPr lang="en-US" sz="1600" dirty="0"/>
          </a:p>
          <a:p>
            <a:r>
              <a:rPr lang="en-US" sz="2000" dirty="0"/>
              <a:t>Ragging makes a </a:t>
            </a:r>
            <a:r>
              <a:rPr lang="en-US" sz="2000" dirty="0">
                <a:solidFill>
                  <a:srgbClr val="FF0000"/>
                </a:solidFill>
              </a:rPr>
              <a:t>student bold and prepares us for the difficult </a:t>
            </a:r>
            <a:r>
              <a:rPr lang="en-US" sz="2000" dirty="0"/>
              <a:t>circumstances in Life. It makes us strong.</a:t>
            </a:r>
          </a:p>
          <a:p>
            <a:pPr>
              <a:buFont typeface="Wingdings" pitchFamily="2" charset="2"/>
              <a:buChar char="Ø"/>
            </a:pPr>
            <a:endParaRPr lang="en-US" sz="2000" dirty="0"/>
          </a:p>
          <a:p>
            <a:r>
              <a:rPr lang="en-US" sz="2000" dirty="0"/>
              <a:t>Ragging helps in </a:t>
            </a:r>
            <a:r>
              <a:rPr lang="en-US" sz="2000" dirty="0">
                <a:solidFill>
                  <a:srgbClr val="FF0000"/>
                </a:solidFill>
              </a:rPr>
              <a:t>breaking the ice </a:t>
            </a:r>
            <a:r>
              <a:rPr lang="en-US" sz="2000" dirty="0"/>
              <a:t>between the seniors and freshers. It helps in their interaction and developing friendship between them.</a:t>
            </a:r>
          </a:p>
          <a:p>
            <a:endParaRPr lang="en-US" sz="2000" dirty="0"/>
          </a:p>
        </p:txBody>
      </p:sp>
      <p:sp>
        <p:nvSpPr>
          <p:cNvPr id="8" name="Content Placeholder 7"/>
          <p:cNvSpPr>
            <a:spLocks noGrp="1"/>
          </p:cNvSpPr>
          <p:nvPr>
            <p:ph sz="quarter" idx="4"/>
          </p:nvPr>
        </p:nvSpPr>
        <p:spPr>
          <a:xfrm>
            <a:off x="6172200" y="2141034"/>
            <a:ext cx="5183188" cy="4048629"/>
          </a:xfrm>
        </p:spPr>
        <p:txBody>
          <a:bodyPr>
            <a:noAutofit/>
          </a:bodyPr>
          <a:lstStyle/>
          <a:p>
            <a:endParaRPr lang="en-US" sz="2000" dirty="0"/>
          </a:p>
          <a:p>
            <a:r>
              <a:rPr lang="en-US" sz="2000" dirty="0"/>
              <a:t>Boldness as  instilled by ragging is a weak acceptance of fate by victims. It teaches us </a:t>
            </a:r>
            <a:r>
              <a:rPr lang="en-US" sz="2000" dirty="0">
                <a:solidFill>
                  <a:srgbClr val="FF0000"/>
                </a:solidFill>
              </a:rPr>
              <a:t>how to be exploited </a:t>
            </a:r>
            <a:r>
              <a:rPr lang="en-US" sz="2000" dirty="0"/>
              <a:t>and mutely, non-resistively accept it.</a:t>
            </a:r>
          </a:p>
          <a:p>
            <a:r>
              <a:rPr lang="en-US" sz="2000" dirty="0"/>
              <a:t>Ragging is an archaic method of interaction with </a:t>
            </a:r>
            <a:r>
              <a:rPr lang="en-US" sz="2000" dirty="0">
                <a:solidFill>
                  <a:srgbClr val="FF0000"/>
                </a:solidFill>
              </a:rPr>
              <a:t>several harmful effects</a:t>
            </a:r>
            <a:r>
              <a:rPr lang="en-US" sz="2000" dirty="0"/>
              <a:t>. Today with  advance psychological science there are many other healthy ways of interaction which are more effective and without any human rights abuse.</a:t>
            </a:r>
          </a:p>
          <a:p>
            <a:endParaRPr lang="en-US" sz="2000" dirty="0"/>
          </a:p>
        </p:txBody>
      </p:sp>
      <p:sp>
        <p:nvSpPr>
          <p:cNvPr id="10" name="Footer Placeholder 9"/>
          <p:cNvSpPr>
            <a:spLocks noGrp="1"/>
          </p:cNvSpPr>
          <p:nvPr>
            <p:ph type="ftr" sz="quarter" idx="11"/>
          </p:nvPr>
        </p:nvSpPr>
        <p:spPr/>
        <p:txBody>
          <a:bodyPr/>
          <a:lstStyle/>
          <a:p>
            <a:r>
              <a:rPr lang="en-US"/>
              <a:t>QIS Institute of Technology::ONGOLE</a:t>
            </a:r>
          </a:p>
        </p:txBody>
      </p:sp>
      <p:sp>
        <p:nvSpPr>
          <p:cNvPr id="9" name="Slide Number Placeholder 8"/>
          <p:cNvSpPr>
            <a:spLocks noGrp="1"/>
          </p:cNvSpPr>
          <p:nvPr>
            <p:ph type="sldNum" sz="quarter" idx="12"/>
          </p:nvPr>
        </p:nvSpPr>
        <p:spPr/>
        <p:txBody>
          <a:bodyPr/>
          <a:lstStyle/>
          <a:p>
            <a:fld id="{174221D2-998E-42D8-A72C-B07A5F73D0FC}" type="slidenum">
              <a:rPr lang="en-US" smtClean="0"/>
              <a:pPr/>
              <a:t>132</a:t>
            </a:fld>
            <a:endParaRPr lang="en-US"/>
          </a:p>
        </p:txBody>
      </p:sp>
    </p:spTree>
    <p:extLst>
      <p:ext uri="{BB962C8B-B14F-4D97-AF65-F5344CB8AC3E}">
        <p14:creationId xmlns:p14="http://schemas.microsoft.com/office/powerpoint/2010/main" val="42299898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278780"/>
            <a:ext cx="9236927" cy="1038846"/>
          </a:xfrm>
        </p:spPr>
        <p:txBody>
          <a:bodyPr>
            <a:normAutofit/>
          </a:bodyPr>
          <a:lstStyle/>
          <a:p>
            <a:pPr algn="ctr"/>
            <a:r>
              <a:rPr lang="en-US" dirty="0">
                <a:latin typeface="Copperplate Gothic Bold" pitchFamily="34" charset="0"/>
              </a:rPr>
              <a:t>Myths And Facts Of Ragging</a:t>
            </a:r>
          </a:p>
        </p:txBody>
      </p:sp>
      <p:sp>
        <p:nvSpPr>
          <p:cNvPr id="3" name="Text Placeholder 2"/>
          <p:cNvSpPr>
            <a:spLocks noGrp="1"/>
          </p:cNvSpPr>
          <p:nvPr>
            <p:ph type="body" idx="1"/>
          </p:nvPr>
        </p:nvSpPr>
        <p:spPr/>
        <p:txBody>
          <a:bodyPr/>
          <a:lstStyle/>
          <a:p>
            <a:pPr algn="ctr"/>
            <a:r>
              <a:rPr lang="en-US" dirty="0"/>
              <a:t>MYTHS </a:t>
            </a:r>
          </a:p>
        </p:txBody>
      </p:sp>
      <p:sp>
        <p:nvSpPr>
          <p:cNvPr id="5" name="Text Placeholder 4"/>
          <p:cNvSpPr>
            <a:spLocks noGrp="1"/>
          </p:cNvSpPr>
          <p:nvPr>
            <p:ph type="body" sz="half" idx="3"/>
          </p:nvPr>
        </p:nvSpPr>
        <p:spPr/>
        <p:txBody>
          <a:bodyPr/>
          <a:lstStyle/>
          <a:p>
            <a:pPr algn="ctr"/>
            <a:r>
              <a:rPr lang="en-US" dirty="0"/>
              <a:t>FACTS</a:t>
            </a:r>
          </a:p>
        </p:txBody>
      </p:sp>
      <p:sp>
        <p:nvSpPr>
          <p:cNvPr id="4" name="Content Placeholder 3"/>
          <p:cNvSpPr>
            <a:spLocks noGrp="1"/>
          </p:cNvSpPr>
          <p:nvPr>
            <p:ph sz="quarter" idx="2"/>
          </p:nvPr>
        </p:nvSpPr>
        <p:spPr>
          <a:xfrm>
            <a:off x="839788" y="2207941"/>
            <a:ext cx="5157787" cy="3981722"/>
          </a:xfrm>
        </p:spPr>
        <p:txBody>
          <a:bodyPr>
            <a:normAutofit/>
          </a:bodyPr>
          <a:lstStyle/>
          <a:p>
            <a:pPr marL="0" indent="0">
              <a:buNone/>
            </a:pPr>
            <a:endParaRPr lang="en-US" sz="2000" dirty="0"/>
          </a:p>
          <a:p>
            <a:r>
              <a:rPr lang="en-US" sz="2000" dirty="0"/>
              <a:t>Ragging generates a feeling of unity and Oneness.</a:t>
            </a:r>
          </a:p>
        </p:txBody>
      </p:sp>
      <p:sp>
        <p:nvSpPr>
          <p:cNvPr id="6" name="Content Placeholder 5"/>
          <p:cNvSpPr>
            <a:spLocks noGrp="1"/>
          </p:cNvSpPr>
          <p:nvPr>
            <p:ph sz="quarter" idx="4"/>
          </p:nvPr>
        </p:nvSpPr>
        <p:spPr>
          <a:xfrm>
            <a:off x="6172200" y="2040673"/>
            <a:ext cx="5183188" cy="4148990"/>
          </a:xfrm>
        </p:spPr>
        <p:txBody>
          <a:bodyPr>
            <a:normAutofit/>
          </a:bodyPr>
          <a:lstStyle/>
          <a:p>
            <a:endParaRPr lang="en-US" sz="2000" dirty="0"/>
          </a:p>
          <a:p>
            <a:r>
              <a:rPr lang="en-US" sz="2000" dirty="0"/>
              <a:t>Ragging divides the students on the lines of caste, region, class etc. It sets mob mentality in the students.</a:t>
            </a:r>
          </a:p>
          <a:p>
            <a:endParaRPr lang="en-US" sz="2000" dirty="0"/>
          </a:p>
        </p:txBody>
      </p:sp>
      <p:sp>
        <p:nvSpPr>
          <p:cNvPr id="9" name="Footer Placeholder 8"/>
          <p:cNvSpPr>
            <a:spLocks noGrp="1"/>
          </p:cNvSpPr>
          <p:nvPr>
            <p:ph type="ftr" sz="quarter" idx="11"/>
          </p:nvPr>
        </p:nvSpPr>
        <p:spPr/>
        <p:txBody>
          <a:bodyPr/>
          <a:lstStyle/>
          <a:p>
            <a:r>
              <a:rPr lang="en-US"/>
              <a:t>QIS Institute of Technology::ONGOLE</a:t>
            </a:r>
          </a:p>
        </p:txBody>
      </p:sp>
      <p:sp>
        <p:nvSpPr>
          <p:cNvPr id="8" name="Slide Number Placeholder 7"/>
          <p:cNvSpPr>
            <a:spLocks noGrp="1"/>
          </p:cNvSpPr>
          <p:nvPr>
            <p:ph type="sldNum" sz="quarter" idx="12"/>
          </p:nvPr>
        </p:nvSpPr>
        <p:spPr/>
        <p:txBody>
          <a:bodyPr/>
          <a:lstStyle/>
          <a:p>
            <a:fld id="{174221D2-998E-42D8-A72C-B07A5F73D0FC}" type="slidenum">
              <a:rPr lang="en-US" smtClean="0"/>
              <a:pPr/>
              <a:t>133</a:t>
            </a:fld>
            <a:endParaRPr lang="en-US"/>
          </a:p>
        </p:txBody>
      </p:sp>
      <p:pic>
        <p:nvPicPr>
          <p:cNvPr id="2050" name="Picture 2" descr="C:\Users\Apoorva\Desktop\defaultbanner.jpg"/>
          <p:cNvPicPr>
            <a:picLocks noChangeAspect="1" noChangeArrowheads="1"/>
          </p:cNvPicPr>
          <p:nvPr/>
        </p:nvPicPr>
        <p:blipFill>
          <a:blip r:embed="rId2"/>
          <a:srcRect/>
          <a:stretch>
            <a:fillRect/>
          </a:stretch>
        </p:blipFill>
        <p:spPr bwMode="auto">
          <a:xfrm>
            <a:off x="3124200" y="4191000"/>
            <a:ext cx="5562600" cy="2362200"/>
          </a:xfrm>
          <a:prstGeom prst="rect">
            <a:avLst/>
          </a:prstGeom>
          <a:noFill/>
        </p:spPr>
      </p:pic>
    </p:spTree>
    <p:extLst>
      <p:ext uri="{BB962C8B-B14F-4D97-AF65-F5344CB8AC3E}">
        <p14:creationId xmlns:p14="http://schemas.microsoft.com/office/powerpoint/2010/main" val="280106200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838200" y="376276"/>
            <a:ext cx="10515600" cy="1325563"/>
          </a:xfrm>
        </p:spPr>
        <p:txBody>
          <a:bodyPr>
            <a:normAutofit/>
          </a:bodyPr>
          <a:lstStyle/>
          <a:p>
            <a:pPr algn="ctr"/>
            <a:r>
              <a:rPr lang="en-US" dirty="0">
                <a:latin typeface="Copperplate Gothic Bold" pitchFamily="34" charset="0"/>
              </a:rPr>
              <a:t>The Psychology Behind Ragging</a:t>
            </a:r>
          </a:p>
        </p:txBody>
      </p:sp>
      <p:sp>
        <p:nvSpPr>
          <p:cNvPr id="16" name="Content Placeholder 15"/>
          <p:cNvSpPr>
            <a:spLocks noGrp="1"/>
          </p:cNvSpPr>
          <p:nvPr>
            <p:ph idx="1"/>
          </p:nvPr>
        </p:nvSpPr>
        <p:spPr>
          <a:xfrm>
            <a:off x="838200" y="1825625"/>
            <a:ext cx="10759068" cy="4351338"/>
          </a:xfrm>
        </p:spPr>
        <p:txBody>
          <a:bodyPr>
            <a:noAutofit/>
          </a:bodyPr>
          <a:lstStyle/>
          <a:p>
            <a:endParaRPr lang="en-US" sz="2400" dirty="0"/>
          </a:p>
          <a:p>
            <a:r>
              <a:rPr lang="en-US" sz="2400" dirty="0"/>
              <a:t>Discrimination based on caste, region, language, class etc plays a vital role in influencing it, especially in small cities and towns.</a:t>
            </a:r>
          </a:p>
          <a:p>
            <a:r>
              <a:rPr lang="en-US" sz="2400" dirty="0"/>
              <a:t>Ragging is used as a measuring rod to test the courage of the seniors. Many seniors who are reluctant to rag, finally succumb to peer pressure. Many seniors rag just to stay in their group of friends.</a:t>
            </a:r>
          </a:p>
          <a:p>
            <a:r>
              <a:rPr lang="en-US" sz="2400" dirty="0"/>
              <a:t>In many instances it starts as a healthy interaction but due to adrenaline rush and excitement in the group, the seniors get carried away  and ragging turns ugly.</a:t>
            </a:r>
          </a:p>
          <a:p>
            <a:r>
              <a:rPr lang="en-US" sz="2400" dirty="0"/>
              <a:t>Students consider ragging as an old ritual having social acceptance.</a:t>
            </a:r>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134</a:t>
            </a:fld>
            <a:endParaRPr lang="en-US"/>
          </a:p>
        </p:txBody>
      </p:sp>
    </p:spTree>
    <p:extLst>
      <p:ext uri="{BB962C8B-B14F-4D97-AF65-F5344CB8AC3E}">
        <p14:creationId xmlns:p14="http://schemas.microsoft.com/office/powerpoint/2010/main" val="62220907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Anti-Ragging Act</a:t>
            </a:r>
          </a:p>
        </p:txBody>
      </p:sp>
      <p:sp>
        <p:nvSpPr>
          <p:cNvPr id="16" name="Content Placeholder 15"/>
          <p:cNvSpPr>
            <a:spLocks noGrp="1"/>
          </p:cNvSpPr>
          <p:nvPr>
            <p:ph idx="1"/>
          </p:nvPr>
        </p:nvSpPr>
        <p:spPr>
          <a:xfrm>
            <a:off x="838199" y="1115122"/>
            <a:ext cx="10781371" cy="5061841"/>
          </a:xfrm>
        </p:spPr>
        <p:txBody>
          <a:bodyPr>
            <a:noAutofit/>
          </a:bodyPr>
          <a:lstStyle/>
          <a:p>
            <a:endParaRPr lang="en-US" sz="2000" dirty="0"/>
          </a:p>
          <a:p>
            <a:r>
              <a:rPr lang="en-IN" sz="2000" b="1" dirty="0"/>
              <a:t>Indian Penal Code. Punishment under the following IPC sections</a:t>
            </a:r>
          </a:p>
          <a:p>
            <a:pPr>
              <a:buNone/>
            </a:pPr>
            <a:endParaRPr lang="en-IN" sz="2000" dirty="0"/>
          </a:p>
          <a:p>
            <a:r>
              <a:rPr lang="en-IN" sz="2000" dirty="0"/>
              <a:t>294 – Obscene acts and songs</a:t>
            </a:r>
          </a:p>
          <a:p>
            <a:r>
              <a:rPr lang="en-IN" sz="2000" dirty="0"/>
              <a:t>323 – punishment for voluntarily causing hurt</a:t>
            </a:r>
          </a:p>
          <a:p>
            <a:r>
              <a:rPr lang="en-IN" sz="2000" dirty="0"/>
              <a:t>324 – voluntarily causing hurt by dangerous weapon or means</a:t>
            </a:r>
          </a:p>
          <a:p>
            <a:r>
              <a:rPr lang="en-IN" sz="2000" dirty="0"/>
              <a:t>325 – punishment for voluntarily causing grievous hurt</a:t>
            </a:r>
          </a:p>
          <a:p>
            <a:r>
              <a:rPr lang="en-IN" sz="2000" dirty="0"/>
              <a:t>326 – voluntarily causing grievous hurt by dangerous weapon</a:t>
            </a:r>
          </a:p>
          <a:p>
            <a:r>
              <a:rPr lang="en-IN" sz="2000" dirty="0"/>
              <a:t>339 – Wrongful Restraint</a:t>
            </a:r>
          </a:p>
          <a:p>
            <a:r>
              <a:rPr lang="en-IN" sz="2000" dirty="0"/>
              <a:t>340 – Wrongful Confinement</a:t>
            </a:r>
          </a:p>
          <a:p>
            <a:r>
              <a:rPr lang="en-IN" sz="2000" dirty="0"/>
              <a:t>341 – Punishment for Wrongful Restraint</a:t>
            </a:r>
          </a:p>
          <a:p>
            <a:r>
              <a:rPr lang="en-IN" sz="2000" dirty="0"/>
              <a:t>342 – Punishment for Wrongful Confinement</a:t>
            </a:r>
          </a:p>
          <a:p>
            <a:r>
              <a:rPr lang="en-IN" sz="2000" dirty="0"/>
              <a:t>506 – Punishment for culpable homicide not amounting to murder</a:t>
            </a:r>
          </a:p>
          <a:p>
            <a:endParaRPr lang="en-IN" sz="2000" dirty="0"/>
          </a:p>
          <a:p>
            <a:endParaRPr lang="en-IN" sz="2000" dirty="0"/>
          </a:p>
          <a:p>
            <a:endParaRPr lang="en-IN" sz="2000" dirty="0"/>
          </a:p>
          <a:p>
            <a:endParaRPr lang="en-US" sz="2000" dirty="0"/>
          </a:p>
          <a:p>
            <a:endParaRPr lang="en-IN" sz="2000"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135</a:t>
            </a:fld>
            <a:endParaRPr lang="en-US"/>
          </a:p>
        </p:txBody>
      </p:sp>
    </p:spTree>
    <p:extLst>
      <p:ext uri="{BB962C8B-B14F-4D97-AF65-F5344CB8AC3E}">
        <p14:creationId xmlns:p14="http://schemas.microsoft.com/office/powerpoint/2010/main" val="21074392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Punishments</a:t>
            </a:r>
            <a:br>
              <a:rPr lang="en-US" dirty="0">
                <a:latin typeface="Copperplate Gothic Bold" pitchFamily="34" charset="0"/>
              </a:rPr>
            </a:br>
            <a:endParaRPr lang="en-US" dirty="0">
              <a:latin typeface="Copperplate Gothic Bold" pitchFamily="34" charset="0"/>
            </a:endParaRPr>
          </a:p>
        </p:txBody>
      </p:sp>
      <p:sp>
        <p:nvSpPr>
          <p:cNvPr id="16" name="Content Placeholder 15"/>
          <p:cNvSpPr>
            <a:spLocks noGrp="1"/>
          </p:cNvSpPr>
          <p:nvPr>
            <p:ph idx="1"/>
          </p:nvPr>
        </p:nvSpPr>
        <p:spPr>
          <a:xfrm>
            <a:off x="838200" y="791737"/>
            <a:ext cx="10515600" cy="5385226"/>
          </a:xfrm>
        </p:spPr>
        <p:txBody>
          <a:bodyPr>
            <a:noAutofit/>
          </a:bodyPr>
          <a:lstStyle/>
          <a:p>
            <a:endParaRPr lang="en-US" sz="2400" dirty="0"/>
          </a:p>
          <a:p>
            <a:r>
              <a:rPr lang="en-IN" sz="2400" b="1" dirty="0"/>
              <a:t>UGC Regulations On Curbing The Menace Of Ragging In Higher Educational Institutions, 2009</a:t>
            </a:r>
            <a:br>
              <a:rPr lang="en-IN" sz="2400" dirty="0"/>
            </a:br>
            <a:endParaRPr lang="en-IN" sz="2400" dirty="0"/>
          </a:p>
          <a:p>
            <a:r>
              <a:rPr lang="en-IN" sz="2400" dirty="0"/>
              <a:t>1. Cancellation of admission. </a:t>
            </a:r>
          </a:p>
          <a:p>
            <a:r>
              <a:rPr lang="en-IN" sz="2400" dirty="0"/>
              <a:t>2. Suspension from attending classes. </a:t>
            </a:r>
          </a:p>
          <a:p>
            <a:r>
              <a:rPr lang="en-IN" sz="2400" dirty="0"/>
              <a:t>3. Withholding/withdrawing scholarship/fellowship and other benefits. </a:t>
            </a:r>
          </a:p>
          <a:p>
            <a:r>
              <a:rPr lang="en-IN" sz="2400" dirty="0"/>
              <a:t>4. Debarring from appearing in any test/examination or other evaluation process.</a:t>
            </a:r>
          </a:p>
          <a:p>
            <a:r>
              <a:rPr lang="en-IN" sz="2400" dirty="0"/>
              <a:t>5. Withholding results. </a:t>
            </a:r>
          </a:p>
          <a:p>
            <a:pPr>
              <a:buNone/>
            </a:pPr>
            <a:endParaRPr lang="en-IN" sz="2400"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136</a:t>
            </a:fld>
            <a:endParaRPr lang="en-US"/>
          </a:p>
        </p:txBody>
      </p:sp>
    </p:spTree>
    <p:extLst>
      <p:ext uri="{BB962C8B-B14F-4D97-AF65-F5344CB8AC3E}">
        <p14:creationId xmlns:p14="http://schemas.microsoft.com/office/powerpoint/2010/main" val="62776276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Punishments</a:t>
            </a:r>
          </a:p>
        </p:txBody>
      </p:sp>
      <p:sp>
        <p:nvSpPr>
          <p:cNvPr id="16" name="Content Placeholder 15"/>
          <p:cNvSpPr>
            <a:spLocks noGrp="1"/>
          </p:cNvSpPr>
          <p:nvPr>
            <p:ph idx="1"/>
          </p:nvPr>
        </p:nvSpPr>
        <p:spPr>
          <a:xfrm>
            <a:off x="838200" y="1449659"/>
            <a:ext cx="10515600" cy="4727304"/>
          </a:xfrm>
        </p:spPr>
        <p:txBody>
          <a:bodyPr>
            <a:noAutofit/>
          </a:bodyPr>
          <a:lstStyle/>
          <a:p>
            <a:pPr marL="0" indent="0">
              <a:buNone/>
            </a:pPr>
            <a:endParaRPr lang="en-IN" dirty="0"/>
          </a:p>
          <a:p>
            <a:r>
              <a:rPr lang="en-IN" dirty="0"/>
              <a:t>6. Debarring from representing the institution in any national or international meet, tournament, youth festival, etc. </a:t>
            </a:r>
          </a:p>
          <a:p>
            <a:r>
              <a:rPr lang="en-IN" dirty="0"/>
              <a:t>7. Suspension/expulsion from the hostel. </a:t>
            </a:r>
          </a:p>
          <a:p>
            <a:r>
              <a:rPr lang="en-IN" dirty="0"/>
              <a:t>8. Rustication from the institution for periods varying from 1 to 4 semesters or equivalent period. </a:t>
            </a:r>
          </a:p>
          <a:p>
            <a:r>
              <a:rPr lang="en-IN" dirty="0"/>
              <a:t>9. Expulsion from the institution and consequent debarring from admission to any other institution. </a:t>
            </a:r>
          </a:p>
          <a:p>
            <a:r>
              <a:rPr lang="en-IN" dirty="0"/>
              <a:t>10. Fine up to Rs. 25,000/-</a:t>
            </a:r>
            <a:endParaRPr lang="en-US"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137</a:t>
            </a:fld>
            <a:endParaRPr lang="en-US"/>
          </a:p>
        </p:txBody>
      </p:sp>
    </p:spTree>
    <p:extLst>
      <p:ext uri="{BB962C8B-B14F-4D97-AF65-F5344CB8AC3E}">
        <p14:creationId xmlns:p14="http://schemas.microsoft.com/office/powerpoint/2010/main" val="276569407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algn="ctr"/>
            <a:r>
              <a:rPr lang="en-IN" sz="3100" b="1" dirty="0"/>
              <a:t>UGC mandatory Regulations for all higher educational Institutions across the Country</a:t>
            </a:r>
            <a:r>
              <a:rPr lang="en-IN" dirty="0"/>
              <a:t>: -</a:t>
            </a:r>
          </a:p>
        </p:txBody>
      </p:sp>
      <p:sp>
        <p:nvSpPr>
          <p:cNvPr id="3" name="Text Placeholder 2"/>
          <p:cNvSpPr>
            <a:spLocks noGrp="1"/>
          </p:cNvSpPr>
          <p:nvPr>
            <p:ph idx="1"/>
          </p:nvPr>
        </p:nvSpPr>
        <p:spPr/>
        <p:txBody>
          <a:bodyPr>
            <a:normAutofit fontScale="92500" lnSpcReduction="20000"/>
          </a:bodyPr>
          <a:lstStyle/>
          <a:p>
            <a:pPr algn="just"/>
            <a:r>
              <a:rPr lang="en-US" dirty="0"/>
              <a:t>As multiple mechanisms are required to ensure a ragging-free campus, here are some recommendations and action steps which are need to be taken by all university and all institutions.</a:t>
            </a:r>
          </a:p>
          <a:p>
            <a:pPr marL="0" indent="0" algn="just">
              <a:buNone/>
            </a:pPr>
            <a:endParaRPr lang="en-US" dirty="0"/>
          </a:p>
          <a:p>
            <a:pPr algn="just"/>
            <a:r>
              <a:rPr lang="en-US" b="1" dirty="0"/>
              <a:t>A. Basic Measures</a:t>
            </a:r>
            <a:r>
              <a:rPr lang="en-US" dirty="0"/>
              <a:t>:</a:t>
            </a:r>
          </a:p>
          <a:p>
            <a:pPr algn="just"/>
            <a:r>
              <a:rPr lang="en-US" dirty="0"/>
              <a:t> l. </a:t>
            </a:r>
            <a:r>
              <a:rPr lang="en-US" dirty="0">
                <a:solidFill>
                  <a:srgbClr val="FF0000"/>
                </a:solidFill>
              </a:rPr>
              <a:t>Constitution of anti-ragging committee, anti-ragging squad, setting up of Anti-Ragging Cell and adequate publicity for these measures through various media</a:t>
            </a:r>
            <a:r>
              <a:rPr lang="en-US" dirty="0"/>
              <a:t>. </a:t>
            </a:r>
          </a:p>
          <a:p>
            <a:pPr algn="just"/>
            <a:r>
              <a:rPr lang="en-US" dirty="0"/>
              <a:t>2. </a:t>
            </a:r>
            <a:r>
              <a:rPr lang="en-US" dirty="0">
                <a:solidFill>
                  <a:srgbClr val="FF0000"/>
                </a:solidFill>
              </a:rPr>
              <a:t>A clear mention of anti-ragging warning in the institution's prospectus and information booklets /brochures shall be ensured</a:t>
            </a:r>
            <a:r>
              <a:rPr lang="en-US" dirty="0"/>
              <a:t>. </a:t>
            </a:r>
          </a:p>
          <a:p>
            <a:pPr algn="just"/>
            <a:r>
              <a:rPr lang="en-US" dirty="0"/>
              <a:t>3. Preparation of e-admission booklet or brochure, e-leaflets of the institutions giving detailed guidance to admitted students in case of ragging, instead of print/hard copy. </a:t>
            </a:r>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138</a:t>
            </a:fld>
            <a:endParaRPr lang="en-US"/>
          </a:p>
        </p:txBody>
      </p:sp>
    </p:spTree>
    <p:extLst>
      <p:ext uri="{BB962C8B-B14F-4D97-AF65-F5344CB8AC3E}">
        <p14:creationId xmlns:p14="http://schemas.microsoft.com/office/powerpoint/2010/main" val="386905150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9433" y="914400"/>
            <a:ext cx="10705171" cy="5410200"/>
          </a:xfrm>
        </p:spPr>
        <p:txBody>
          <a:bodyPr>
            <a:normAutofit fontScale="92500" lnSpcReduction="20000"/>
          </a:bodyPr>
          <a:lstStyle/>
          <a:p>
            <a:pPr algn="just"/>
            <a:r>
              <a:rPr lang="en-US" dirty="0"/>
              <a:t>4. Display of banners/posters at conspicuous places in the campus to create awareness on anti-ragging measures amongst students (soft copy of the posters attached are also available on UGC website </a:t>
            </a:r>
            <a:r>
              <a:rPr lang="en-US" dirty="0">
                <a:solidFill>
                  <a:srgbClr val="FF0000"/>
                </a:solidFill>
              </a:rPr>
              <a:t>www.ugc.ac.in </a:t>
            </a:r>
            <a:r>
              <a:rPr lang="en-US" dirty="0"/>
              <a:t>&amp; </a:t>
            </a:r>
            <a:r>
              <a:rPr lang="en-US" dirty="0">
                <a:solidFill>
                  <a:srgbClr val="7030A0"/>
                </a:solidFill>
                <a:hlinkClick r:id="rId2"/>
              </a:rPr>
              <a:t>www.antiragging.in</a:t>
            </a:r>
            <a:r>
              <a:rPr lang="en-US" dirty="0"/>
              <a:t>).</a:t>
            </a:r>
          </a:p>
          <a:p>
            <a:pPr algn="just"/>
            <a:r>
              <a:rPr lang="en-US" dirty="0"/>
              <a:t>5. Updation of websites of institutions with the complete address and contact details of nodal officers related to anti-ragging committee. </a:t>
            </a:r>
          </a:p>
          <a:p>
            <a:pPr algn="just"/>
            <a:r>
              <a:rPr lang="en-US" dirty="0"/>
              <a:t>6. </a:t>
            </a:r>
            <a:r>
              <a:rPr lang="en-US" dirty="0">
                <a:solidFill>
                  <a:srgbClr val="FF0000"/>
                </a:solidFill>
              </a:rPr>
              <a:t>An online undertaking in every academic year to be submitted by each student and every parent, in compliance with the UGC Regulations and its 2'd Amendment regarding submission of undertaking.</a:t>
            </a:r>
          </a:p>
          <a:p>
            <a:pPr algn="just"/>
            <a:r>
              <a:rPr lang="en-US" dirty="0"/>
              <a:t>7. UGC has notified 3'd Amendment in UGC Regulations on 29th June, 2016 to expand the definition of ragging by including the following: </a:t>
            </a:r>
          </a:p>
          <a:p>
            <a:pPr lvl="1" algn="just"/>
            <a:r>
              <a:rPr lang="en-US" dirty="0"/>
              <a:t>"3. (</a:t>
            </a:r>
            <a:r>
              <a:rPr lang="en-US" dirty="0" err="1"/>
              <a:t>i</a:t>
            </a:r>
            <a:r>
              <a:rPr lang="en-US" dirty="0"/>
              <a:t>) Any act of physical or mental abuse (including bullying and exclusion) targeted at another student (fresher or otherwise) on the ground of colour, race, religion, caste, ethnicity, gender (including transgender), sexual orientation, appearance, nationality, regional origins, linguistic identity, place of birth, place of residence or economic background.“</a:t>
            </a:r>
          </a:p>
          <a:p>
            <a:pPr marL="393192" lvl="1" indent="0" algn="just">
              <a:buNone/>
            </a:pPr>
            <a:endParaRPr lang="en-US" dirty="0"/>
          </a:p>
          <a:p>
            <a:pPr lvl="1" algn="just"/>
            <a:r>
              <a:rPr lang="en-US" dirty="0"/>
              <a:t>8. </a:t>
            </a:r>
            <a:r>
              <a:rPr lang="en-US" dirty="0">
                <a:solidFill>
                  <a:srgbClr val="FF0000"/>
                </a:solidFill>
              </a:rPr>
              <a:t>Installation of CCTV cameras at vital points.  </a:t>
            </a:r>
          </a:p>
          <a:p>
            <a:endParaRPr lang="en-IN" dirty="0"/>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139</a:t>
            </a:fld>
            <a:endParaRPr lang="en-US"/>
          </a:p>
        </p:txBody>
      </p:sp>
    </p:spTree>
    <p:extLst>
      <p:ext uri="{BB962C8B-B14F-4D97-AF65-F5344CB8AC3E}">
        <p14:creationId xmlns:p14="http://schemas.microsoft.com/office/powerpoint/2010/main" val="1733003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85863"/>
            <a:ext cx="10515600" cy="4991100"/>
          </a:xfrm>
        </p:spPr>
        <p:txBody>
          <a:bodyPr/>
          <a:lstStyle/>
          <a:p>
            <a:pPr algn="just"/>
            <a:r>
              <a:rPr lang="en-US" sz="4000" b="1" spc="-5" dirty="0">
                <a:latin typeface="Arial"/>
                <a:cs typeface="Arial"/>
              </a:rPr>
              <a:t>1.4.2 </a:t>
            </a:r>
            <a:r>
              <a:rPr lang="en-US" sz="4000" dirty="0">
                <a:latin typeface="Arial"/>
                <a:cs typeface="Arial"/>
              </a:rPr>
              <a:t>Physicians </a:t>
            </a:r>
            <a:r>
              <a:rPr lang="en-US" sz="4000" spc="-5" dirty="0">
                <a:latin typeface="Arial"/>
                <a:cs typeface="Arial"/>
              </a:rPr>
              <a:t>shall </a:t>
            </a:r>
            <a:r>
              <a:rPr lang="en-US" sz="4000" dirty="0">
                <a:latin typeface="Arial"/>
                <a:cs typeface="Arial"/>
              </a:rPr>
              <a:t>display as suffix to their </a:t>
            </a:r>
            <a:r>
              <a:rPr lang="en-US" sz="4000" spc="-10" dirty="0">
                <a:latin typeface="Arial"/>
                <a:cs typeface="Arial"/>
              </a:rPr>
              <a:t>names </a:t>
            </a:r>
            <a:r>
              <a:rPr lang="en-US" sz="4000" spc="5" dirty="0">
                <a:latin typeface="Arial"/>
                <a:cs typeface="Arial"/>
              </a:rPr>
              <a:t>only </a:t>
            </a:r>
            <a:r>
              <a:rPr lang="en-US" sz="4000" dirty="0">
                <a:latin typeface="Arial"/>
                <a:cs typeface="Arial"/>
              </a:rPr>
              <a:t>recognized </a:t>
            </a:r>
            <a:r>
              <a:rPr lang="en-US" sz="4000" spc="-5" dirty="0">
                <a:latin typeface="Arial"/>
                <a:cs typeface="Arial"/>
              </a:rPr>
              <a:t>medical degrees </a:t>
            </a:r>
            <a:r>
              <a:rPr lang="en-US" sz="4000" dirty="0">
                <a:latin typeface="Arial"/>
                <a:cs typeface="Arial"/>
              </a:rPr>
              <a:t>or such  </a:t>
            </a:r>
            <a:r>
              <a:rPr lang="en-US" sz="4000" spc="-5" dirty="0">
                <a:latin typeface="Arial"/>
                <a:cs typeface="Arial"/>
              </a:rPr>
              <a:t>certificates/diplomas </a:t>
            </a:r>
            <a:r>
              <a:rPr lang="en-US" sz="4000" dirty="0">
                <a:latin typeface="Arial"/>
                <a:cs typeface="Arial"/>
              </a:rPr>
              <a:t>and </a:t>
            </a:r>
            <a:r>
              <a:rPr lang="en-US" sz="4000" spc="-5" dirty="0">
                <a:latin typeface="Arial"/>
                <a:cs typeface="Arial"/>
              </a:rPr>
              <a:t>memberships/</a:t>
            </a:r>
            <a:r>
              <a:rPr lang="en-US" sz="4000" spc="-5" dirty="0" err="1">
                <a:latin typeface="Arial"/>
                <a:cs typeface="Arial"/>
              </a:rPr>
              <a:t>honours</a:t>
            </a:r>
            <a:r>
              <a:rPr lang="en-US" sz="4000" spc="-5" dirty="0">
                <a:latin typeface="Arial"/>
                <a:cs typeface="Arial"/>
              </a:rPr>
              <a:t> which confer professional knowledge </a:t>
            </a:r>
            <a:r>
              <a:rPr lang="en-US" sz="4000" dirty="0">
                <a:latin typeface="Arial"/>
                <a:cs typeface="Arial"/>
              </a:rPr>
              <a:t>or  recognizes any </a:t>
            </a:r>
            <a:r>
              <a:rPr lang="en-US" sz="4000" spc="-5" dirty="0">
                <a:latin typeface="Arial"/>
                <a:cs typeface="Arial"/>
              </a:rPr>
              <a:t>exemplary</a:t>
            </a:r>
            <a:r>
              <a:rPr lang="en-US" sz="4000" spc="-20" dirty="0">
                <a:latin typeface="Arial"/>
                <a:cs typeface="Arial"/>
              </a:rPr>
              <a:t> </a:t>
            </a:r>
            <a:r>
              <a:rPr lang="en-US" sz="4000" spc="-5" dirty="0">
                <a:latin typeface="Arial"/>
                <a:cs typeface="Arial"/>
              </a:rPr>
              <a:t>qualification/achievements.</a:t>
            </a:r>
            <a:endParaRPr lang="en-US" sz="4000"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3180" y="762000"/>
            <a:ext cx="9411630" cy="5562600"/>
          </a:xfrm>
        </p:spPr>
        <p:txBody>
          <a:bodyPr>
            <a:normAutofit/>
          </a:bodyPr>
          <a:lstStyle/>
          <a:p>
            <a:pPr algn="just"/>
            <a:r>
              <a:rPr lang="en-US" b="1" dirty="0"/>
              <a:t>B. Counseling and monitoring measure</a:t>
            </a:r>
            <a:r>
              <a:rPr lang="en-US" dirty="0"/>
              <a:t>. </a:t>
            </a:r>
          </a:p>
          <a:p>
            <a:pPr algn="just"/>
            <a:r>
              <a:rPr lang="en-US" dirty="0"/>
              <a:t>1. Regular interaction and counseling with the students to detect early signs of ragging and identification of trouble-triggers. </a:t>
            </a:r>
          </a:p>
          <a:p>
            <a:pPr algn="just"/>
            <a:r>
              <a:rPr lang="en-US" dirty="0"/>
              <a:t>2. Surprise inspection at hostels, students' accommodation, canteens, rest-cum-recreation rooms, toilets, bus-stands and any other measure which would augur well in preventing/quelling ragging and any uncalled for behaviour/incident.</a:t>
            </a:r>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140</a:t>
            </a:fld>
            <a:endParaRPr lang="en-US"/>
          </a:p>
        </p:txBody>
      </p:sp>
    </p:spTree>
    <p:extLst>
      <p:ext uri="{BB962C8B-B14F-4D97-AF65-F5344CB8AC3E}">
        <p14:creationId xmlns:p14="http://schemas.microsoft.com/office/powerpoint/2010/main" val="245691415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8284"/>
            <a:ext cx="10515600" cy="5418680"/>
          </a:xfrm>
        </p:spPr>
        <p:txBody>
          <a:bodyPr>
            <a:normAutofit/>
          </a:bodyPr>
          <a:lstStyle/>
          <a:p>
            <a:pPr algn="just"/>
            <a:r>
              <a:rPr lang="en-US" sz="3200" dirty="0"/>
              <a:t>C. </a:t>
            </a:r>
            <a:r>
              <a:rPr lang="en-US" sz="3200" b="1" dirty="0"/>
              <a:t>Creative Dissemination of the idea of ragging-free campus </a:t>
            </a:r>
          </a:p>
          <a:p>
            <a:pPr algn="just"/>
            <a:r>
              <a:rPr lang="en-US" sz="3200" dirty="0"/>
              <a:t>l. Events like Anti-Ragging workshops, seminars and other creative avenues to spread the idea. </a:t>
            </a:r>
          </a:p>
          <a:p>
            <a:pPr algn="just"/>
            <a:r>
              <a:rPr lang="en-US" sz="3200" dirty="0"/>
              <a:t>2. Safety and security apps without affecting the privacy of individuals can be creatively deployed. </a:t>
            </a:r>
            <a:endParaRPr lang="en-IN" sz="3200" dirty="0"/>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141</a:t>
            </a:fld>
            <a:endParaRPr lang="en-US"/>
          </a:p>
        </p:txBody>
      </p:sp>
    </p:spTree>
    <p:extLst>
      <p:ext uri="{BB962C8B-B14F-4D97-AF65-F5344CB8AC3E}">
        <p14:creationId xmlns:p14="http://schemas.microsoft.com/office/powerpoint/2010/main" val="307113376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805" y="685800"/>
            <a:ext cx="10995102" cy="5638800"/>
          </a:xfrm>
        </p:spPr>
        <p:txBody>
          <a:bodyPr>
            <a:normAutofit/>
          </a:bodyPr>
          <a:lstStyle/>
          <a:p>
            <a:pPr algn="just"/>
            <a:r>
              <a:rPr lang="en-US" dirty="0"/>
              <a:t>D. </a:t>
            </a:r>
            <a:r>
              <a:rPr lang="en-US" b="1" dirty="0"/>
              <a:t>Using other UGC initiated measures </a:t>
            </a:r>
          </a:p>
          <a:p>
            <a:pPr algn="just"/>
            <a:r>
              <a:rPr lang="en-US" dirty="0"/>
              <a:t>l. Students in distress due to ragging related incidents can call the National Anti-Ragging Helpline </a:t>
            </a:r>
            <a:r>
              <a:rPr lang="en-US" dirty="0">
                <a:solidFill>
                  <a:srgbClr val="FF0000"/>
                </a:solidFill>
              </a:rPr>
              <a:t>1800-180-5522 (24x7 Toll Free) </a:t>
            </a:r>
            <a:r>
              <a:rPr lang="en-US" dirty="0"/>
              <a:t>or </a:t>
            </a:r>
            <a:r>
              <a:rPr lang="en-US" dirty="0">
                <a:solidFill>
                  <a:srgbClr val="FF0000"/>
                </a:solidFill>
              </a:rPr>
              <a:t>e-mail </a:t>
            </a:r>
            <a:r>
              <a:rPr lang="en-US" dirty="0"/>
              <a:t>the Anti-Ragging Helpline at  </a:t>
            </a:r>
            <a:r>
              <a:rPr lang="en-US" dirty="0">
                <a:solidFill>
                  <a:srgbClr val="FF0000"/>
                </a:solidFill>
              </a:rPr>
              <a:t>helpline@antiragging.in</a:t>
            </a:r>
            <a:r>
              <a:rPr lang="en-US" dirty="0"/>
              <a:t>. </a:t>
            </a:r>
          </a:p>
          <a:p>
            <a:pPr algn="just"/>
            <a:r>
              <a:rPr lang="en-US" dirty="0"/>
              <a:t>2. For any other information regarding ragging, please visit the UGC website i.e. </a:t>
            </a:r>
            <a:r>
              <a:rPr lang="en-US" dirty="0">
                <a:solidFill>
                  <a:srgbClr val="FF0000"/>
                </a:solidFill>
              </a:rPr>
              <a:t>www.ugc.ac.in</a:t>
            </a:r>
            <a:r>
              <a:rPr lang="en-US" dirty="0"/>
              <a:t> &amp; </a:t>
            </a:r>
            <a:r>
              <a:rPr lang="en-US" dirty="0">
                <a:solidFill>
                  <a:srgbClr val="FF0000"/>
                </a:solidFill>
              </a:rPr>
              <a:t>www.antiragging.in</a:t>
            </a:r>
            <a:r>
              <a:rPr lang="en-US" dirty="0"/>
              <a:t> and contact UGC monitoring agency i.e. Centre for Youth on </a:t>
            </a:r>
            <a:r>
              <a:rPr lang="en-US" dirty="0">
                <a:solidFill>
                  <a:srgbClr val="FF0000"/>
                </a:solidFill>
              </a:rPr>
              <a:t>mobile No. 09818044577 </a:t>
            </a:r>
            <a:r>
              <a:rPr lang="en-US" dirty="0"/>
              <a:t>(</a:t>
            </a:r>
            <a:r>
              <a:rPr lang="en-US" dirty="0">
                <a:solidFill>
                  <a:srgbClr val="FF0000"/>
                </a:solidFill>
              </a:rPr>
              <a:t>only in case of emergency</a:t>
            </a:r>
            <a:r>
              <a:rPr lang="en-US" dirty="0"/>
              <a:t>). </a:t>
            </a:r>
          </a:p>
          <a:p>
            <a:pPr algn="just"/>
            <a:r>
              <a:rPr lang="en-US" dirty="0"/>
              <a:t>3. UGC also drives an Anti-Ragging Media Campaign through different modes and has undertaken various activities to promote antiragging which are available on </a:t>
            </a:r>
            <a:r>
              <a:rPr lang="en-US" dirty="0">
                <a:solidFill>
                  <a:srgbClr val="FF0000"/>
                </a:solidFill>
              </a:rPr>
              <a:t>UGC website i.e. www.ugc.ac.in</a:t>
            </a:r>
            <a:r>
              <a:rPr lang="en-US" dirty="0"/>
              <a:t>. </a:t>
            </a:r>
          </a:p>
          <a:p>
            <a:pPr algn="just"/>
            <a:endParaRPr lang="en-IN" dirty="0"/>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142</a:t>
            </a:fld>
            <a:endParaRPr lang="en-US"/>
          </a:p>
        </p:txBody>
      </p:sp>
    </p:spTree>
    <p:extLst>
      <p:ext uri="{BB962C8B-B14F-4D97-AF65-F5344CB8AC3E}">
        <p14:creationId xmlns:p14="http://schemas.microsoft.com/office/powerpoint/2010/main" val="298028471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980" y="762000"/>
            <a:ext cx="10292576" cy="5562600"/>
          </a:xfrm>
        </p:spPr>
        <p:txBody>
          <a:bodyPr>
            <a:normAutofit lnSpcReduction="10000"/>
          </a:bodyPr>
          <a:lstStyle/>
          <a:p>
            <a:pPr algn="just"/>
            <a:r>
              <a:rPr lang="en-US" dirty="0"/>
              <a:t>a. UGC has developed 05 TVCs of 30 seconds each from different perspectives i.e. Parents, Victim and Offenders. </a:t>
            </a:r>
          </a:p>
          <a:p>
            <a:pPr algn="just"/>
            <a:r>
              <a:rPr lang="en-US" dirty="0"/>
              <a:t>b. UGC has designed and distributed posters amongst Universities/Regulatory Authorities/Councils/IITs/NITs/Other educational institutions for prominent display. </a:t>
            </a:r>
          </a:p>
          <a:p>
            <a:pPr algn="just"/>
            <a:r>
              <a:rPr lang="en-US" dirty="0"/>
              <a:t>c. UGC has consecutively organized 02 Anti-Ragging Competitions for students/faculty /general public for the wider awareness of the menace of ragging. </a:t>
            </a:r>
          </a:p>
          <a:p>
            <a:pPr algn="just"/>
            <a:endParaRPr lang="en-US" dirty="0"/>
          </a:p>
          <a:p>
            <a:pPr algn="just"/>
            <a:r>
              <a:rPr lang="en-US" dirty="0">
                <a:solidFill>
                  <a:srgbClr val="FF0000"/>
                </a:solidFill>
              </a:rPr>
              <a:t>Any violation of UGC Regulations or failure of institution to take adequate steps to prevent ragging in accordance with these Regulations or failure to punish perpetrators of incidents of ragging suitably, will attract punitive action under the UGC Act. </a:t>
            </a:r>
          </a:p>
          <a:p>
            <a:endParaRPr lang="en-IN" dirty="0"/>
          </a:p>
        </p:txBody>
      </p:sp>
      <p:sp>
        <p:nvSpPr>
          <p:cNvPr id="4" name="Footer Placeholder 3"/>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143</a:t>
            </a:fld>
            <a:endParaRPr lang="en-US"/>
          </a:p>
        </p:txBody>
      </p:sp>
    </p:spTree>
    <p:extLst>
      <p:ext uri="{BB962C8B-B14F-4D97-AF65-F5344CB8AC3E}">
        <p14:creationId xmlns:p14="http://schemas.microsoft.com/office/powerpoint/2010/main" val="194353375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a:bodyPr>
          <a:lstStyle/>
          <a:p>
            <a:pPr marL="0" indent="0" algn="ctr">
              <a:buNone/>
            </a:pPr>
            <a:endParaRPr lang="en-IN" sz="6000" b="1" dirty="0">
              <a:ln w="22225">
                <a:solidFill>
                  <a:schemeClr val="accent2"/>
                </a:solidFill>
                <a:prstDash val="solid"/>
              </a:ln>
              <a:solidFill>
                <a:schemeClr val="accent2">
                  <a:lumMod val="40000"/>
                  <a:lumOff val="60000"/>
                </a:schemeClr>
              </a:solidFill>
            </a:endParaRPr>
          </a:p>
          <a:p>
            <a:pPr marL="0" indent="0" algn="ctr">
              <a:buNone/>
            </a:pPr>
            <a:endParaRPr lang="en-IN" sz="6000" b="1" dirty="0">
              <a:ln w="22225">
                <a:solidFill>
                  <a:schemeClr val="accent2"/>
                </a:solidFill>
                <a:prstDash val="solid"/>
              </a:ln>
              <a:solidFill>
                <a:schemeClr val="accent2">
                  <a:lumMod val="40000"/>
                  <a:lumOff val="60000"/>
                </a:schemeClr>
              </a:solidFill>
            </a:endParaRPr>
          </a:p>
          <a:p>
            <a:pPr marL="0" indent="0" algn="ctr">
              <a:buNone/>
            </a:pPr>
            <a:endParaRPr lang="en-IN" sz="6000" b="1" dirty="0">
              <a:ln w="22225">
                <a:solidFill>
                  <a:schemeClr val="accent2"/>
                </a:solidFill>
                <a:prstDash val="solid"/>
              </a:ln>
              <a:solidFill>
                <a:schemeClr val="accent2">
                  <a:lumMod val="40000"/>
                  <a:lumOff val="60000"/>
                </a:schemeClr>
              </a:solidFill>
            </a:endParaRPr>
          </a:p>
          <a:p>
            <a:pPr marL="0" indent="0" algn="ctr">
              <a:buNone/>
            </a:pPr>
            <a:r>
              <a:rPr lang="en-IN" sz="6000" b="1" dirty="0">
                <a:ln w="22225">
                  <a:solidFill>
                    <a:schemeClr val="accent2"/>
                  </a:solidFill>
                  <a:prstDash val="solid"/>
                </a:ln>
                <a:solidFill>
                  <a:schemeClr val="accent2">
                    <a:lumMod val="40000"/>
                    <a:lumOff val="60000"/>
                  </a:schemeClr>
                </a:solidFill>
              </a:rPr>
              <a:t>THANK YOU</a:t>
            </a:r>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144</a:t>
            </a:fld>
            <a:endParaRPr lang="en-IN" dirty="0"/>
          </a:p>
        </p:txBody>
      </p:sp>
    </p:spTree>
    <p:extLst>
      <p:ext uri="{BB962C8B-B14F-4D97-AF65-F5344CB8AC3E}">
        <p14:creationId xmlns:p14="http://schemas.microsoft.com/office/powerpoint/2010/main" val="237284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C204-F99B-45DA-AF28-62BDB61EAA1B}"/>
              </a:ext>
            </a:extLst>
          </p:cNvPr>
          <p:cNvSpPr>
            <a:spLocks noGrp="1"/>
          </p:cNvSpPr>
          <p:nvPr>
            <p:ph type="title"/>
          </p:nvPr>
        </p:nvSpPr>
        <p:spPr/>
        <p:txBody>
          <a:bodyPr/>
          <a:lstStyle/>
          <a:p>
            <a:pPr algn="just"/>
            <a:r>
              <a:rPr lang="en-US" sz="4800" b="1" spc="-5" dirty="0">
                <a:uFill>
                  <a:solidFill>
                    <a:srgbClr val="000000"/>
                  </a:solidFill>
                </a:uFill>
                <a:latin typeface="Arial"/>
                <a:cs typeface="Arial"/>
              </a:rPr>
              <a:t>1.5 </a:t>
            </a:r>
            <a:r>
              <a:rPr lang="en-US" sz="4800" b="1" u="sng" spc="-5" dirty="0">
                <a:uFill>
                  <a:solidFill>
                    <a:srgbClr val="000000"/>
                  </a:solidFill>
                </a:uFill>
                <a:latin typeface="Arial"/>
                <a:cs typeface="Arial"/>
              </a:rPr>
              <a:t>Use </a:t>
            </a:r>
            <a:r>
              <a:rPr lang="en-US" sz="4800" b="1" u="sng" spc="5" dirty="0">
                <a:uFill>
                  <a:solidFill>
                    <a:srgbClr val="000000"/>
                  </a:solidFill>
                </a:uFill>
                <a:latin typeface="Arial"/>
                <a:cs typeface="Arial"/>
              </a:rPr>
              <a:t>of </a:t>
            </a:r>
            <a:r>
              <a:rPr lang="en-US" sz="4800" b="1" u="sng" spc="-5" dirty="0">
                <a:uFill>
                  <a:solidFill>
                    <a:srgbClr val="000000"/>
                  </a:solidFill>
                </a:uFill>
                <a:latin typeface="Arial"/>
                <a:cs typeface="Arial"/>
              </a:rPr>
              <a:t>Generic </a:t>
            </a:r>
            <a:r>
              <a:rPr lang="en-US" sz="4800" b="1" u="sng" spc="-10" dirty="0">
                <a:uFill>
                  <a:solidFill>
                    <a:srgbClr val="000000"/>
                  </a:solidFill>
                </a:uFill>
                <a:latin typeface="Arial"/>
                <a:cs typeface="Arial"/>
              </a:rPr>
              <a:t>names </a:t>
            </a:r>
            <a:r>
              <a:rPr lang="en-US" sz="4800" b="1" u="sng" spc="5" dirty="0">
                <a:uFill>
                  <a:solidFill>
                    <a:srgbClr val="000000"/>
                  </a:solidFill>
                </a:uFill>
                <a:latin typeface="Arial"/>
                <a:cs typeface="Arial"/>
              </a:rPr>
              <a:t>of </a:t>
            </a:r>
            <a:r>
              <a:rPr lang="en-US" sz="4800" b="1" u="sng" spc="-5" dirty="0">
                <a:uFill>
                  <a:solidFill>
                    <a:srgbClr val="000000"/>
                  </a:solidFill>
                </a:uFill>
                <a:latin typeface="Arial"/>
                <a:cs typeface="Arial"/>
              </a:rPr>
              <a:t>drugs</a:t>
            </a:r>
            <a:r>
              <a:rPr lang="en-US" sz="4400" b="1" u="sng" spc="-5" dirty="0">
                <a:uFill>
                  <a:solidFill>
                    <a:srgbClr val="000000"/>
                  </a:solidFill>
                </a:uFill>
                <a:latin typeface="Arial"/>
                <a:cs typeface="Arial"/>
              </a:rPr>
              <a:t>:</a:t>
            </a:r>
            <a:endParaRPr lang="en-IN" u="sng" dirty="0"/>
          </a:p>
        </p:txBody>
      </p:sp>
      <p:sp>
        <p:nvSpPr>
          <p:cNvPr id="3" name="Content Placeholder 2">
            <a:extLst>
              <a:ext uri="{FF2B5EF4-FFF2-40B4-BE49-F238E27FC236}">
                <a16:creationId xmlns:a16="http://schemas.microsoft.com/office/drawing/2014/main" id="{2FDF7D07-9131-4ABD-845A-407CB5E58361}"/>
              </a:ext>
            </a:extLst>
          </p:cNvPr>
          <p:cNvSpPr>
            <a:spLocks noGrp="1"/>
          </p:cNvSpPr>
          <p:nvPr>
            <p:ph idx="1"/>
          </p:nvPr>
        </p:nvSpPr>
        <p:spPr/>
        <p:txBody>
          <a:bodyPr>
            <a:normAutofit/>
          </a:bodyPr>
          <a:lstStyle/>
          <a:p>
            <a:pPr algn="just"/>
            <a:r>
              <a:rPr lang="en-US" sz="4800" spc="-10" dirty="0">
                <a:latin typeface="Arial"/>
                <a:cs typeface="Arial"/>
              </a:rPr>
              <a:t>Every </a:t>
            </a:r>
            <a:r>
              <a:rPr lang="en-US" sz="4800" spc="-5" dirty="0">
                <a:latin typeface="Arial"/>
                <a:cs typeface="Arial"/>
              </a:rPr>
              <a:t>physician should, </a:t>
            </a:r>
            <a:r>
              <a:rPr lang="en-US" sz="4800" dirty="0">
                <a:latin typeface="Arial"/>
                <a:cs typeface="Arial"/>
              </a:rPr>
              <a:t>as </a:t>
            </a:r>
            <a:r>
              <a:rPr lang="en-US" sz="4800" spc="-10" dirty="0">
                <a:latin typeface="Arial"/>
                <a:cs typeface="Arial"/>
              </a:rPr>
              <a:t>far </a:t>
            </a:r>
            <a:r>
              <a:rPr lang="en-US" sz="4800" dirty="0">
                <a:latin typeface="Arial"/>
                <a:cs typeface="Arial"/>
              </a:rPr>
              <a:t>as </a:t>
            </a:r>
            <a:r>
              <a:rPr lang="en-US" sz="4800" spc="-5" dirty="0">
                <a:latin typeface="Arial"/>
                <a:cs typeface="Arial"/>
              </a:rPr>
              <a:t>possible, prescribe  </a:t>
            </a:r>
            <a:r>
              <a:rPr lang="en-US" sz="4800" dirty="0">
                <a:latin typeface="Arial"/>
                <a:cs typeface="Arial"/>
              </a:rPr>
              <a:t>drugs </a:t>
            </a:r>
            <a:r>
              <a:rPr lang="en-US" sz="4800" spc="-5" dirty="0">
                <a:solidFill>
                  <a:srgbClr val="FF0000"/>
                </a:solidFill>
                <a:latin typeface="Arial"/>
                <a:cs typeface="Arial"/>
              </a:rPr>
              <a:t>with generic </a:t>
            </a:r>
            <a:r>
              <a:rPr lang="en-US" sz="4800" spc="-15" dirty="0">
                <a:solidFill>
                  <a:srgbClr val="FF0000"/>
                </a:solidFill>
                <a:latin typeface="Arial"/>
                <a:cs typeface="Arial"/>
              </a:rPr>
              <a:t>names</a:t>
            </a:r>
            <a:r>
              <a:rPr lang="en-US" sz="4800" spc="-15" dirty="0">
                <a:latin typeface="Arial"/>
                <a:cs typeface="Arial"/>
              </a:rPr>
              <a:t> </a:t>
            </a:r>
            <a:r>
              <a:rPr lang="en-US" sz="4800" dirty="0">
                <a:latin typeface="Arial"/>
                <a:cs typeface="Arial"/>
              </a:rPr>
              <a:t>and he / she </a:t>
            </a:r>
            <a:r>
              <a:rPr lang="en-US" sz="4800" spc="-5" dirty="0">
                <a:latin typeface="Arial"/>
                <a:cs typeface="Arial"/>
              </a:rPr>
              <a:t>shall </a:t>
            </a:r>
            <a:r>
              <a:rPr lang="en-US" sz="4800" dirty="0">
                <a:latin typeface="Arial"/>
                <a:cs typeface="Arial"/>
              </a:rPr>
              <a:t>ensure </a:t>
            </a:r>
            <a:r>
              <a:rPr lang="en-US" sz="4800" spc="-10" dirty="0">
                <a:latin typeface="Arial"/>
                <a:cs typeface="Arial"/>
              </a:rPr>
              <a:t>that </a:t>
            </a:r>
            <a:r>
              <a:rPr lang="en-US" sz="4800" spc="-5" dirty="0">
                <a:solidFill>
                  <a:srgbClr val="FF0000"/>
                </a:solidFill>
                <a:latin typeface="Arial"/>
                <a:cs typeface="Arial"/>
              </a:rPr>
              <a:t>there </a:t>
            </a:r>
            <a:r>
              <a:rPr lang="en-US" sz="4800" spc="10" dirty="0">
                <a:solidFill>
                  <a:srgbClr val="FF0000"/>
                </a:solidFill>
                <a:latin typeface="Arial"/>
                <a:cs typeface="Arial"/>
              </a:rPr>
              <a:t>is </a:t>
            </a:r>
            <a:r>
              <a:rPr lang="en-US" sz="4800" dirty="0">
                <a:solidFill>
                  <a:srgbClr val="FF0000"/>
                </a:solidFill>
                <a:latin typeface="Arial"/>
                <a:cs typeface="Arial"/>
              </a:rPr>
              <a:t>a </a:t>
            </a:r>
            <a:r>
              <a:rPr lang="en-US" sz="4800" spc="-5" dirty="0">
                <a:solidFill>
                  <a:srgbClr val="FF0000"/>
                </a:solidFill>
                <a:latin typeface="Arial"/>
                <a:cs typeface="Arial"/>
              </a:rPr>
              <a:t>rational prescription </a:t>
            </a:r>
            <a:r>
              <a:rPr lang="en-US" sz="4800" spc="-10" dirty="0">
                <a:solidFill>
                  <a:srgbClr val="FF0000"/>
                </a:solidFill>
                <a:latin typeface="Arial"/>
                <a:cs typeface="Arial"/>
              </a:rPr>
              <a:t>and </a:t>
            </a:r>
            <a:r>
              <a:rPr lang="en-US" sz="4800" dirty="0">
                <a:solidFill>
                  <a:srgbClr val="FF0000"/>
                </a:solidFill>
                <a:latin typeface="Arial"/>
                <a:cs typeface="Arial"/>
              </a:rPr>
              <a:t>use  of</a:t>
            </a:r>
            <a:r>
              <a:rPr lang="en-US" sz="4800" spc="-5" dirty="0">
                <a:solidFill>
                  <a:srgbClr val="FF0000"/>
                </a:solidFill>
                <a:latin typeface="Arial"/>
                <a:cs typeface="Arial"/>
              </a:rPr>
              <a:t> </a:t>
            </a:r>
            <a:r>
              <a:rPr lang="en-US" sz="4800" dirty="0">
                <a:solidFill>
                  <a:srgbClr val="FF0000"/>
                </a:solidFill>
                <a:latin typeface="Arial"/>
                <a:cs typeface="Arial"/>
              </a:rPr>
              <a:t>drugs</a:t>
            </a:r>
            <a:r>
              <a:rPr lang="en-US" sz="4800" dirty="0">
                <a:latin typeface="Arial"/>
                <a:cs typeface="Arial"/>
              </a:rPr>
              <a:t>. </a:t>
            </a:r>
          </a:p>
          <a:p>
            <a:endParaRPr lang="en-US" dirty="0">
              <a:latin typeface="Arial"/>
              <a:cs typeface="Arial"/>
            </a:endParaRPr>
          </a:p>
          <a:p>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A65E8DF1-57ED-430C-A79D-415DE753B33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15</a:t>
            </a:fld>
            <a:endParaRPr lang="en-IN" dirty="0"/>
          </a:p>
        </p:txBody>
      </p:sp>
    </p:spTree>
    <p:extLst>
      <p:ext uri="{BB962C8B-B14F-4D97-AF65-F5344CB8AC3E}">
        <p14:creationId xmlns:p14="http://schemas.microsoft.com/office/powerpoint/2010/main" val="223544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6"/>
            <a:ext cx="10515600" cy="5405438"/>
          </a:xfrm>
        </p:spPr>
        <p:txBody>
          <a:bodyPr>
            <a:normAutofit fontScale="92500" lnSpcReduction="10000"/>
          </a:bodyPr>
          <a:lstStyle/>
          <a:p>
            <a:pPr algn="just"/>
            <a:r>
              <a:rPr lang="en-US" sz="4000" b="1" i="1" dirty="0">
                <a:latin typeface="Verdana"/>
                <a:cs typeface="Verdana"/>
              </a:rPr>
              <a:t>The </a:t>
            </a:r>
            <a:r>
              <a:rPr lang="en-US" sz="4000" b="1" i="1" spc="-10" dirty="0">
                <a:latin typeface="Verdana"/>
                <a:cs typeface="Verdana"/>
              </a:rPr>
              <a:t>above </a:t>
            </a:r>
            <a:r>
              <a:rPr lang="en-US" sz="4000" b="1" i="1" spc="-5" dirty="0">
                <a:latin typeface="Verdana"/>
                <a:cs typeface="Verdana"/>
              </a:rPr>
              <a:t>Clause</a:t>
            </a:r>
            <a:r>
              <a:rPr lang="en-US" sz="4000" b="1" i="1" dirty="0">
                <a:latin typeface="Verdana"/>
                <a:cs typeface="Verdana"/>
              </a:rPr>
              <a:t>–</a:t>
            </a:r>
            <a:r>
              <a:rPr lang="en-US" sz="4000" b="1" i="1" spc="-10" dirty="0">
                <a:latin typeface="Verdana"/>
                <a:cs typeface="Verdana"/>
              </a:rPr>
              <a:t>1.5 </a:t>
            </a:r>
            <a:r>
              <a:rPr lang="en-US" sz="4000" b="1" i="1" dirty="0">
                <a:latin typeface="Verdana"/>
                <a:cs typeface="Verdana"/>
              </a:rPr>
              <a:t>is </a:t>
            </a:r>
            <a:r>
              <a:rPr lang="en-US" sz="4000" b="1" i="1" spc="-5" dirty="0">
                <a:latin typeface="Verdana"/>
                <a:cs typeface="Verdana"/>
              </a:rPr>
              <a:t>substituted </a:t>
            </a:r>
            <a:r>
              <a:rPr lang="en-US" sz="4000" b="1" i="1" dirty="0">
                <a:latin typeface="Verdana"/>
                <a:cs typeface="Verdana"/>
              </a:rPr>
              <a:t>in </a:t>
            </a:r>
            <a:r>
              <a:rPr lang="en-US" sz="4000" b="1" i="1" spc="-5" dirty="0">
                <a:latin typeface="Verdana"/>
                <a:cs typeface="Verdana"/>
              </a:rPr>
              <a:t>terms </a:t>
            </a:r>
            <a:r>
              <a:rPr lang="en-US" sz="4000" b="1" i="1" dirty="0">
                <a:latin typeface="Verdana"/>
                <a:cs typeface="Verdana"/>
              </a:rPr>
              <a:t>of </a:t>
            </a:r>
            <a:r>
              <a:rPr lang="en-US" sz="4000" b="1" i="1" spc="-5" dirty="0">
                <a:latin typeface="Verdana"/>
                <a:cs typeface="Verdana"/>
              </a:rPr>
              <a:t>Notification published </a:t>
            </a:r>
            <a:r>
              <a:rPr lang="en-US" sz="4000" b="1" i="1" dirty="0">
                <a:latin typeface="Verdana"/>
                <a:cs typeface="Verdana"/>
              </a:rPr>
              <a:t>in the </a:t>
            </a:r>
            <a:r>
              <a:rPr lang="en-US" sz="4000" b="1" i="1" spc="-5" dirty="0">
                <a:latin typeface="Verdana"/>
                <a:cs typeface="Verdana"/>
              </a:rPr>
              <a:t>Gazette </a:t>
            </a:r>
            <a:r>
              <a:rPr lang="en-US" sz="4000" b="1" i="1" dirty="0">
                <a:latin typeface="Verdana"/>
                <a:cs typeface="Verdana"/>
              </a:rPr>
              <a:t>of </a:t>
            </a:r>
            <a:r>
              <a:rPr lang="en-US" sz="4000" b="1" i="1" spc="-10" dirty="0">
                <a:latin typeface="Verdana"/>
                <a:cs typeface="Verdana"/>
              </a:rPr>
              <a:t>India </a:t>
            </a:r>
            <a:r>
              <a:rPr lang="en-US" sz="4000" b="1" i="1" dirty="0">
                <a:latin typeface="Verdana"/>
                <a:cs typeface="Verdana"/>
              </a:rPr>
              <a:t>on 08.10.2016 </a:t>
            </a:r>
            <a:r>
              <a:rPr lang="en-US" sz="4000" b="1" i="1" spc="-10" dirty="0">
                <a:latin typeface="Verdana"/>
                <a:cs typeface="Verdana"/>
              </a:rPr>
              <a:t>as</a:t>
            </a:r>
            <a:r>
              <a:rPr lang="en-US" sz="4000" b="1" i="1" spc="-30" dirty="0">
                <a:latin typeface="Verdana"/>
                <a:cs typeface="Verdana"/>
              </a:rPr>
              <a:t> </a:t>
            </a:r>
            <a:r>
              <a:rPr lang="en-US" sz="4000" b="1" i="1" spc="-5" dirty="0">
                <a:latin typeface="Verdana"/>
                <a:cs typeface="Verdana"/>
              </a:rPr>
              <a:t>under.</a:t>
            </a:r>
          </a:p>
          <a:p>
            <a:pPr marL="0" indent="0">
              <a:buNone/>
            </a:pPr>
            <a:endParaRPr lang="en-US" sz="4000" b="1" i="1" spc="-5" dirty="0">
              <a:solidFill>
                <a:srgbClr val="FF0000"/>
              </a:solidFill>
              <a:latin typeface="Verdana"/>
              <a:cs typeface="Verdana"/>
            </a:endParaRPr>
          </a:p>
          <a:p>
            <a:pPr algn="just"/>
            <a:r>
              <a:rPr lang="en-US" sz="4000" b="1" i="1" spc="-10" dirty="0">
                <a:solidFill>
                  <a:srgbClr val="FF0000"/>
                </a:solidFill>
                <a:latin typeface="Verdana"/>
                <a:cs typeface="Verdana"/>
              </a:rPr>
              <a:t>“</a:t>
            </a:r>
            <a:r>
              <a:rPr lang="en-US" sz="4000" b="1" i="1" spc="-10" dirty="0">
                <a:latin typeface="Verdana"/>
                <a:cs typeface="Verdana"/>
              </a:rPr>
              <a:t>Every </a:t>
            </a:r>
            <a:r>
              <a:rPr lang="en-US" sz="4000" b="1" i="1" spc="-5" dirty="0">
                <a:latin typeface="Verdana"/>
                <a:cs typeface="Verdana"/>
              </a:rPr>
              <a:t>physician should </a:t>
            </a:r>
            <a:r>
              <a:rPr lang="en-US" sz="4000" b="1" i="1" spc="-10" dirty="0">
                <a:latin typeface="Verdana"/>
                <a:cs typeface="Verdana"/>
              </a:rPr>
              <a:t>prescribe </a:t>
            </a:r>
            <a:r>
              <a:rPr lang="en-US" sz="4000" b="1" i="1" spc="-5" dirty="0">
                <a:latin typeface="Verdana"/>
                <a:cs typeface="Verdana"/>
              </a:rPr>
              <a:t>drugs </a:t>
            </a:r>
            <a:r>
              <a:rPr lang="en-US" sz="4000" b="1" i="1" spc="-10" dirty="0">
                <a:latin typeface="Verdana"/>
                <a:cs typeface="Verdana"/>
              </a:rPr>
              <a:t>with </a:t>
            </a:r>
            <a:r>
              <a:rPr lang="en-US" sz="4000" b="1" i="1" spc="-10" dirty="0">
                <a:solidFill>
                  <a:srgbClr val="FF0000"/>
                </a:solidFill>
                <a:latin typeface="Verdana"/>
                <a:cs typeface="Verdana"/>
              </a:rPr>
              <a:t>generic </a:t>
            </a:r>
            <a:r>
              <a:rPr lang="en-US" sz="4000" b="1" i="1" spc="-5" dirty="0">
                <a:solidFill>
                  <a:srgbClr val="FF0000"/>
                </a:solidFill>
                <a:latin typeface="Verdana"/>
                <a:cs typeface="Verdana"/>
              </a:rPr>
              <a:t>names </a:t>
            </a:r>
            <a:r>
              <a:rPr lang="en-US" sz="4000" b="1" i="1" dirty="0">
                <a:solidFill>
                  <a:srgbClr val="FF0000"/>
                </a:solidFill>
                <a:latin typeface="Verdana"/>
                <a:cs typeface="Verdana"/>
              </a:rPr>
              <a:t>legibly </a:t>
            </a:r>
            <a:r>
              <a:rPr lang="en-US" sz="4000" b="1" i="1" spc="-5" dirty="0">
                <a:solidFill>
                  <a:srgbClr val="FF0000"/>
                </a:solidFill>
                <a:latin typeface="Verdana"/>
                <a:cs typeface="Verdana"/>
              </a:rPr>
              <a:t>and  preferably </a:t>
            </a:r>
            <a:r>
              <a:rPr lang="en-US" sz="4000" b="1" i="1" dirty="0">
                <a:solidFill>
                  <a:srgbClr val="FF0000"/>
                </a:solidFill>
                <a:latin typeface="Verdana"/>
                <a:cs typeface="Verdana"/>
              </a:rPr>
              <a:t>in </a:t>
            </a:r>
            <a:r>
              <a:rPr lang="en-US" sz="4000" b="1" i="1" spc="-10" dirty="0">
                <a:solidFill>
                  <a:srgbClr val="FF0000"/>
                </a:solidFill>
                <a:latin typeface="Verdana"/>
                <a:cs typeface="Verdana"/>
              </a:rPr>
              <a:t>capital </a:t>
            </a:r>
            <a:r>
              <a:rPr lang="en-US" sz="4000" b="1" i="1" dirty="0">
                <a:solidFill>
                  <a:srgbClr val="FF0000"/>
                </a:solidFill>
                <a:latin typeface="Verdana"/>
                <a:cs typeface="Verdana"/>
              </a:rPr>
              <a:t>letters </a:t>
            </a:r>
            <a:r>
              <a:rPr lang="en-US" sz="4000" b="1" i="1" spc="-5" dirty="0">
                <a:solidFill>
                  <a:srgbClr val="FF0000"/>
                </a:solidFill>
                <a:latin typeface="Verdana"/>
                <a:cs typeface="Verdana"/>
              </a:rPr>
              <a:t>and </a:t>
            </a:r>
            <a:r>
              <a:rPr lang="en-US" sz="4000" b="1" i="1" dirty="0">
                <a:latin typeface="Verdana"/>
                <a:cs typeface="Verdana"/>
              </a:rPr>
              <a:t>he/she </a:t>
            </a:r>
            <a:r>
              <a:rPr lang="en-US" sz="4000" b="1" i="1" spc="-5" dirty="0">
                <a:latin typeface="Verdana"/>
                <a:cs typeface="Verdana"/>
              </a:rPr>
              <a:t>shall ensure that there </a:t>
            </a:r>
            <a:r>
              <a:rPr lang="en-US" sz="4000" b="1" i="1" dirty="0">
                <a:latin typeface="Verdana"/>
                <a:cs typeface="Verdana"/>
              </a:rPr>
              <a:t>is a </a:t>
            </a:r>
            <a:r>
              <a:rPr lang="en-US" sz="4000" b="1" i="1" spc="-5" dirty="0">
                <a:latin typeface="Verdana"/>
                <a:cs typeface="Verdana"/>
              </a:rPr>
              <a:t>rational  prescription and </a:t>
            </a:r>
            <a:r>
              <a:rPr lang="en-US" sz="4000" b="1" i="1" dirty="0">
                <a:latin typeface="Verdana"/>
                <a:cs typeface="Verdana"/>
              </a:rPr>
              <a:t>use of</a:t>
            </a:r>
            <a:r>
              <a:rPr lang="en-US" sz="4000" b="1" i="1" spc="5" dirty="0">
                <a:latin typeface="Verdana"/>
                <a:cs typeface="Verdana"/>
              </a:rPr>
              <a:t> </a:t>
            </a:r>
            <a:r>
              <a:rPr lang="en-US" sz="4000" b="1" i="1" spc="-5" dirty="0">
                <a:latin typeface="Verdana"/>
                <a:cs typeface="Verdana"/>
              </a:rPr>
              <a:t>drugs”</a:t>
            </a:r>
            <a:endParaRPr lang="en-US" sz="4000" dirty="0">
              <a:latin typeface="Verdana"/>
              <a:cs typeface="Verdana"/>
            </a:endParaRPr>
          </a:p>
          <a:p>
            <a:endParaRPr lang="en-US" dirty="0">
              <a:latin typeface="Verdana"/>
              <a:cs typeface="Verdana"/>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06B0-6956-4FBE-B2B1-2EA9026C31E8}"/>
              </a:ext>
            </a:extLst>
          </p:cNvPr>
          <p:cNvSpPr>
            <a:spLocks noGrp="1"/>
          </p:cNvSpPr>
          <p:nvPr>
            <p:ph type="title"/>
          </p:nvPr>
        </p:nvSpPr>
        <p:spPr>
          <a:xfrm>
            <a:off x="428626" y="185739"/>
            <a:ext cx="11372850" cy="1428749"/>
          </a:xfrm>
        </p:spPr>
        <p:txBody>
          <a:bodyPr>
            <a:noAutofit/>
          </a:bodyPr>
          <a:lstStyle/>
          <a:p>
            <a:pPr algn="just"/>
            <a:r>
              <a:rPr lang="en-US" sz="4800" b="1" spc="-5" dirty="0">
                <a:uFill>
                  <a:solidFill>
                    <a:srgbClr val="000000"/>
                  </a:solidFill>
                </a:uFill>
                <a:latin typeface="Arial"/>
                <a:cs typeface="Arial"/>
              </a:rPr>
              <a:t>1.6 </a:t>
            </a:r>
            <a:r>
              <a:rPr lang="en-US" sz="4800" b="1" u="sng" spc="-5" dirty="0">
                <a:uFill>
                  <a:solidFill>
                    <a:srgbClr val="000000"/>
                  </a:solidFill>
                </a:uFill>
                <a:latin typeface="Arial"/>
                <a:cs typeface="Arial"/>
              </a:rPr>
              <a:t>Highest Quality </a:t>
            </a:r>
            <a:r>
              <a:rPr lang="en-US" sz="4800" b="1" u="sng" spc="-10" dirty="0">
                <a:uFill>
                  <a:solidFill>
                    <a:srgbClr val="000000"/>
                  </a:solidFill>
                </a:uFill>
                <a:latin typeface="Arial"/>
                <a:cs typeface="Arial"/>
              </a:rPr>
              <a:t>Assurance </a:t>
            </a:r>
            <a:r>
              <a:rPr lang="en-US" sz="4800" b="1" u="sng" dirty="0">
                <a:uFill>
                  <a:solidFill>
                    <a:srgbClr val="000000"/>
                  </a:solidFill>
                </a:uFill>
                <a:latin typeface="Arial"/>
                <a:cs typeface="Arial"/>
              </a:rPr>
              <a:t>in </a:t>
            </a:r>
            <a:br>
              <a:rPr lang="en-US" sz="4800" b="1" u="sng" dirty="0">
                <a:uFill>
                  <a:solidFill>
                    <a:srgbClr val="000000"/>
                  </a:solidFill>
                </a:uFill>
                <a:latin typeface="Arial"/>
                <a:cs typeface="Arial"/>
              </a:rPr>
            </a:br>
            <a:r>
              <a:rPr lang="en-US" sz="4800" b="1" u="sng" dirty="0">
                <a:uFill>
                  <a:solidFill>
                    <a:srgbClr val="000000"/>
                  </a:solidFill>
                </a:uFill>
                <a:latin typeface="Arial"/>
                <a:cs typeface="Arial"/>
              </a:rPr>
              <a:t>Patient  </a:t>
            </a:r>
            <a:r>
              <a:rPr lang="en-US" sz="4800" b="1" u="sng" spc="-10" dirty="0">
                <a:uFill>
                  <a:solidFill>
                    <a:srgbClr val="000000"/>
                  </a:solidFill>
                </a:uFill>
                <a:latin typeface="Arial"/>
                <a:cs typeface="Arial"/>
              </a:rPr>
              <a:t>care</a:t>
            </a:r>
            <a:r>
              <a:rPr lang="en-US" sz="4800" spc="-10" dirty="0">
                <a:latin typeface="Arial"/>
                <a:cs typeface="Arial"/>
              </a:rPr>
              <a:t>:</a:t>
            </a:r>
            <a:endParaRPr lang="en-IN" sz="4800" dirty="0"/>
          </a:p>
        </p:txBody>
      </p:sp>
      <p:sp>
        <p:nvSpPr>
          <p:cNvPr id="3" name="Content Placeholder 2">
            <a:extLst>
              <a:ext uri="{FF2B5EF4-FFF2-40B4-BE49-F238E27FC236}">
                <a16:creationId xmlns:a16="http://schemas.microsoft.com/office/drawing/2014/main" id="{A333F7C1-FB96-4CE9-B6D9-8374E0A7EF75}"/>
              </a:ext>
            </a:extLst>
          </p:cNvPr>
          <p:cNvSpPr>
            <a:spLocks noGrp="1"/>
          </p:cNvSpPr>
          <p:nvPr>
            <p:ph idx="1"/>
          </p:nvPr>
        </p:nvSpPr>
        <p:spPr/>
        <p:txBody>
          <a:bodyPr>
            <a:normAutofit/>
          </a:bodyPr>
          <a:lstStyle/>
          <a:p>
            <a:pPr algn="just"/>
            <a:r>
              <a:rPr lang="en-US" sz="3900" dirty="0">
                <a:latin typeface="Arial"/>
                <a:cs typeface="Arial"/>
              </a:rPr>
              <a:t>Physician </a:t>
            </a:r>
            <a:r>
              <a:rPr lang="en-US" sz="3900" spc="-10" dirty="0">
                <a:latin typeface="Arial"/>
                <a:cs typeface="Arial"/>
              </a:rPr>
              <a:t>shall not </a:t>
            </a:r>
            <a:r>
              <a:rPr lang="en-US" sz="3900" spc="-5" dirty="0">
                <a:latin typeface="Arial"/>
                <a:cs typeface="Arial"/>
              </a:rPr>
              <a:t>employ </a:t>
            </a:r>
            <a:r>
              <a:rPr lang="en-US" sz="3900" spc="10" dirty="0">
                <a:latin typeface="Arial"/>
                <a:cs typeface="Arial"/>
              </a:rPr>
              <a:t>in </a:t>
            </a:r>
            <a:r>
              <a:rPr lang="en-US" sz="3900" spc="-5" dirty="0">
                <a:latin typeface="Arial"/>
                <a:cs typeface="Arial"/>
              </a:rPr>
              <a:t>connection with </a:t>
            </a:r>
            <a:r>
              <a:rPr lang="en-US" sz="3900" dirty="0">
                <a:latin typeface="Arial"/>
                <a:cs typeface="Arial"/>
              </a:rPr>
              <a:t>his </a:t>
            </a:r>
            <a:r>
              <a:rPr lang="en-US" sz="3900" spc="-5" dirty="0">
                <a:latin typeface="Arial"/>
                <a:cs typeface="Arial"/>
              </a:rPr>
              <a:t>professional practice </a:t>
            </a:r>
            <a:r>
              <a:rPr lang="en-US" sz="3900" dirty="0">
                <a:latin typeface="Arial"/>
                <a:cs typeface="Arial"/>
              </a:rPr>
              <a:t>any </a:t>
            </a:r>
            <a:r>
              <a:rPr lang="en-US" sz="3900" spc="-5" dirty="0">
                <a:latin typeface="Arial"/>
                <a:cs typeface="Arial"/>
              </a:rPr>
              <a:t>attendant </a:t>
            </a:r>
            <a:r>
              <a:rPr lang="en-US" sz="3900" spc="-10" dirty="0">
                <a:latin typeface="Arial"/>
                <a:cs typeface="Arial"/>
              </a:rPr>
              <a:t>who </a:t>
            </a:r>
            <a:r>
              <a:rPr lang="en-US" sz="3900" spc="10" dirty="0">
                <a:latin typeface="Arial"/>
                <a:cs typeface="Arial"/>
              </a:rPr>
              <a:t>is  </a:t>
            </a:r>
            <a:r>
              <a:rPr lang="en-US" sz="3900" dirty="0">
                <a:latin typeface="Arial"/>
                <a:cs typeface="Arial"/>
              </a:rPr>
              <a:t>neither </a:t>
            </a:r>
            <a:r>
              <a:rPr lang="en-US" sz="3900" spc="-5" dirty="0">
                <a:latin typeface="Arial"/>
                <a:cs typeface="Arial"/>
              </a:rPr>
              <a:t>registered </a:t>
            </a:r>
            <a:r>
              <a:rPr lang="en-US" sz="3900" dirty="0">
                <a:latin typeface="Arial"/>
                <a:cs typeface="Arial"/>
              </a:rPr>
              <a:t>nor enlisted under the </a:t>
            </a:r>
            <a:r>
              <a:rPr lang="en-US" sz="3900" spc="-5" dirty="0">
                <a:latin typeface="Arial"/>
                <a:cs typeface="Arial"/>
              </a:rPr>
              <a:t>Medical Acts </a:t>
            </a:r>
            <a:r>
              <a:rPr lang="en-US" sz="3900" spc="10" dirty="0">
                <a:latin typeface="Arial"/>
                <a:cs typeface="Arial"/>
              </a:rPr>
              <a:t>in </a:t>
            </a:r>
            <a:r>
              <a:rPr lang="en-US" sz="3900" spc="-5" dirty="0">
                <a:latin typeface="Arial"/>
                <a:cs typeface="Arial"/>
              </a:rPr>
              <a:t>force </a:t>
            </a:r>
            <a:r>
              <a:rPr lang="en-US" sz="3900" dirty="0">
                <a:latin typeface="Arial"/>
                <a:cs typeface="Arial"/>
              </a:rPr>
              <a:t>and </a:t>
            </a:r>
            <a:r>
              <a:rPr lang="en-US" sz="3900" spc="-5" dirty="0">
                <a:latin typeface="Arial"/>
                <a:cs typeface="Arial"/>
              </a:rPr>
              <a:t>shall </a:t>
            </a:r>
            <a:r>
              <a:rPr lang="en-US" sz="3900" spc="-10" dirty="0">
                <a:latin typeface="Arial"/>
                <a:cs typeface="Arial"/>
              </a:rPr>
              <a:t>not permit </a:t>
            </a:r>
            <a:r>
              <a:rPr lang="en-US" sz="3900" dirty="0">
                <a:latin typeface="Arial"/>
                <a:cs typeface="Arial"/>
              </a:rPr>
              <a:t>such </a:t>
            </a:r>
            <a:r>
              <a:rPr lang="en-US" sz="3900" spc="-10" dirty="0">
                <a:latin typeface="Arial"/>
                <a:cs typeface="Arial"/>
              </a:rPr>
              <a:t>persons  </a:t>
            </a:r>
            <a:r>
              <a:rPr lang="en-US" sz="3900" dirty="0">
                <a:latin typeface="Arial"/>
                <a:cs typeface="Arial"/>
              </a:rPr>
              <a:t>to attend, </a:t>
            </a:r>
            <a:r>
              <a:rPr lang="en-US" sz="3900" spc="-5" dirty="0">
                <a:latin typeface="Arial"/>
                <a:cs typeface="Arial"/>
              </a:rPr>
              <a:t>treat </a:t>
            </a:r>
            <a:r>
              <a:rPr lang="en-US" sz="3900" dirty="0">
                <a:latin typeface="Arial"/>
                <a:cs typeface="Arial"/>
              </a:rPr>
              <a:t>or perform operations </a:t>
            </a:r>
            <a:r>
              <a:rPr lang="en-US" sz="3900" spc="-5" dirty="0">
                <a:latin typeface="Arial"/>
                <a:cs typeface="Arial"/>
              </a:rPr>
              <a:t>upon patients wherever professional discretion </a:t>
            </a:r>
            <a:r>
              <a:rPr lang="en-US" sz="3900" dirty="0">
                <a:latin typeface="Arial"/>
                <a:cs typeface="Arial"/>
              </a:rPr>
              <a:t>or skill </a:t>
            </a:r>
            <a:r>
              <a:rPr lang="en-US" sz="3900" spc="10" dirty="0">
                <a:latin typeface="Arial"/>
                <a:cs typeface="Arial"/>
              </a:rPr>
              <a:t>is  </a:t>
            </a:r>
            <a:r>
              <a:rPr lang="en-US" sz="3900" spc="-5" dirty="0">
                <a:latin typeface="Arial"/>
                <a:cs typeface="Arial"/>
              </a:rPr>
              <a:t>required.</a:t>
            </a:r>
            <a:endParaRPr lang="en-US" sz="3900" dirty="0">
              <a:latin typeface="Arial"/>
              <a:cs typeface="Arial"/>
            </a:endParaRPr>
          </a:p>
          <a:p>
            <a:endParaRPr lang="en-IN" dirty="0"/>
          </a:p>
        </p:txBody>
      </p:sp>
      <p:sp>
        <p:nvSpPr>
          <p:cNvPr id="4" name="Date Placeholder 3"/>
          <p:cNvSpPr>
            <a:spLocks noGrp="1"/>
          </p:cNvSpPr>
          <p:nvPr>
            <p:ph type="dt" sz="half" idx="10"/>
          </p:nvPr>
        </p:nvSpPr>
        <p:spPr/>
        <p:txBody>
          <a:bodyPr/>
          <a:lstStyle/>
          <a:p>
            <a:fld id="{046F9A5C-3C82-4FDE-860A-00E0589A6E3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17</a:t>
            </a:fld>
            <a:endParaRPr lang="en-IN" dirty="0"/>
          </a:p>
        </p:txBody>
      </p:sp>
    </p:spTree>
    <p:extLst>
      <p:ext uri="{BB962C8B-B14F-4D97-AF65-F5344CB8AC3E}">
        <p14:creationId xmlns:p14="http://schemas.microsoft.com/office/powerpoint/2010/main" val="89393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6A34E-DD35-462D-8449-86576DB3DC54}"/>
              </a:ext>
            </a:extLst>
          </p:cNvPr>
          <p:cNvSpPr>
            <a:spLocks noGrp="1"/>
          </p:cNvSpPr>
          <p:nvPr>
            <p:ph type="title"/>
          </p:nvPr>
        </p:nvSpPr>
        <p:spPr>
          <a:xfrm>
            <a:off x="457200" y="365125"/>
            <a:ext cx="11734799" cy="1325563"/>
          </a:xfrm>
        </p:spPr>
        <p:txBody>
          <a:bodyPr>
            <a:noAutofit/>
          </a:bodyPr>
          <a:lstStyle/>
          <a:p>
            <a:pPr algn="just"/>
            <a:r>
              <a:rPr lang="en-IN" sz="5400" b="1" spc="-5" dirty="0">
                <a:uFill>
                  <a:solidFill>
                    <a:srgbClr val="000000"/>
                  </a:solidFill>
                </a:uFill>
                <a:latin typeface="Arial"/>
                <a:cs typeface="Arial"/>
              </a:rPr>
              <a:t>1.7 </a:t>
            </a:r>
            <a:r>
              <a:rPr lang="en-IN" sz="5400" b="1" u="sng" spc="-5" dirty="0">
                <a:uFill>
                  <a:solidFill>
                    <a:srgbClr val="000000"/>
                  </a:solidFill>
                </a:uFill>
                <a:latin typeface="Arial"/>
                <a:cs typeface="Arial"/>
              </a:rPr>
              <a:t>Exposure </a:t>
            </a:r>
            <a:r>
              <a:rPr lang="en-IN" sz="5400" b="1" u="sng" spc="5" dirty="0">
                <a:uFill>
                  <a:solidFill>
                    <a:srgbClr val="000000"/>
                  </a:solidFill>
                </a:uFill>
                <a:latin typeface="Arial"/>
                <a:cs typeface="Arial"/>
              </a:rPr>
              <a:t>of </a:t>
            </a:r>
            <a:r>
              <a:rPr lang="en-IN" sz="5400" b="1" u="sng" spc="-5" dirty="0">
                <a:uFill>
                  <a:solidFill>
                    <a:srgbClr val="000000"/>
                  </a:solidFill>
                </a:uFill>
                <a:latin typeface="Arial"/>
                <a:cs typeface="Arial"/>
              </a:rPr>
              <a:t>Unethical Conduct</a:t>
            </a:r>
            <a:endParaRPr lang="en-IN" sz="5400" u="sng" dirty="0"/>
          </a:p>
        </p:txBody>
      </p:sp>
      <p:sp>
        <p:nvSpPr>
          <p:cNvPr id="3" name="Content Placeholder 2">
            <a:extLst>
              <a:ext uri="{FF2B5EF4-FFF2-40B4-BE49-F238E27FC236}">
                <a16:creationId xmlns:a16="http://schemas.microsoft.com/office/drawing/2014/main" id="{93F154A3-6561-4AC1-94DC-0AAAD93006DD}"/>
              </a:ext>
            </a:extLst>
          </p:cNvPr>
          <p:cNvSpPr>
            <a:spLocks noGrp="1"/>
          </p:cNvSpPr>
          <p:nvPr>
            <p:ph idx="1"/>
          </p:nvPr>
        </p:nvSpPr>
        <p:spPr>
          <a:xfrm>
            <a:off x="838200" y="2200275"/>
            <a:ext cx="10515600" cy="4568824"/>
          </a:xfrm>
        </p:spPr>
        <p:txBody>
          <a:bodyPr>
            <a:normAutofit/>
          </a:bodyPr>
          <a:lstStyle/>
          <a:p>
            <a:pPr algn="just"/>
            <a:r>
              <a:rPr lang="en-US" sz="4400" dirty="0">
                <a:latin typeface="Arial"/>
                <a:cs typeface="Arial"/>
              </a:rPr>
              <a:t>A Physician </a:t>
            </a:r>
            <a:r>
              <a:rPr lang="en-US" sz="4400" spc="-5" dirty="0">
                <a:latin typeface="Arial"/>
                <a:cs typeface="Arial"/>
              </a:rPr>
              <a:t>should expose, without fear </a:t>
            </a:r>
            <a:r>
              <a:rPr lang="en-US" sz="4400" dirty="0">
                <a:latin typeface="Arial"/>
                <a:cs typeface="Arial"/>
              </a:rPr>
              <a:t>or </a:t>
            </a:r>
            <a:r>
              <a:rPr lang="en-US" sz="4400" spc="-5" dirty="0" err="1">
                <a:latin typeface="Arial"/>
                <a:cs typeface="Arial"/>
              </a:rPr>
              <a:t>favour</a:t>
            </a:r>
            <a:r>
              <a:rPr lang="en-US" sz="4400" spc="-5" dirty="0">
                <a:latin typeface="Arial"/>
                <a:cs typeface="Arial"/>
              </a:rPr>
              <a:t>,  incompetent </a:t>
            </a:r>
            <a:r>
              <a:rPr lang="en-US" sz="4400" dirty="0">
                <a:latin typeface="Arial"/>
                <a:cs typeface="Arial"/>
              </a:rPr>
              <a:t>or </a:t>
            </a:r>
            <a:r>
              <a:rPr lang="en-US" sz="4400" spc="-5" dirty="0">
                <a:latin typeface="Arial"/>
                <a:cs typeface="Arial"/>
              </a:rPr>
              <a:t>corrupt, dishonest or unethical </a:t>
            </a:r>
            <a:r>
              <a:rPr lang="en-US" sz="4400" dirty="0">
                <a:latin typeface="Arial"/>
                <a:cs typeface="Arial"/>
              </a:rPr>
              <a:t>conduct on the part </a:t>
            </a:r>
            <a:r>
              <a:rPr lang="en-US" sz="4400" spc="-10" dirty="0">
                <a:latin typeface="Arial"/>
                <a:cs typeface="Arial"/>
              </a:rPr>
              <a:t>of members </a:t>
            </a:r>
            <a:r>
              <a:rPr lang="en-US" sz="4400" dirty="0">
                <a:latin typeface="Arial"/>
                <a:cs typeface="Arial"/>
              </a:rPr>
              <a:t>of the</a:t>
            </a:r>
            <a:r>
              <a:rPr lang="en-US" sz="4400" spc="185" dirty="0">
                <a:latin typeface="Arial"/>
                <a:cs typeface="Arial"/>
              </a:rPr>
              <a:t> </a:t>
            </a:r>
            <a:r>
              <a:rPr lang="en-US" sz="4400" dirty="0">
                <a:latin typeface="Arial"/>
                <a:cs typeface="Arial"/>
              </a:rPr>
              <a:t>profession</a:t>
            </a:r>
            <a:r>
              <a:rPr lang="en-US" sz="2800" dirty="0">
                <a:latin typeface="Arial"/>
                <a:cs typeface="Arial"/>
              </a:rPr>
              <a:t>.</a:t>
            </a:r>
          </a:p>
          <a:p>
            <a:pPr marL="0" indent="0">
              <a:buNone/>
            </a:pP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5DCFC2F1-1610-40CC-8F72-0EE32B6934E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18</a:t>
            </a:fld>
            <a:endParaRPr lang="en-IN" dirty="0"/>
          </a:p>
        </p:txBody>
      </p:sp>
    </p:spTree>
    <p:extLst>
      <p:ext uri="{BB962C8B-B14F-4D97-AF65-F5344CB8AC3E}">
        <p14:creationId xmlns:p14="http://schemas.microsoft.com/office/powerpoint/2010/main" val="68104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960" y="342900"/>
            <a:ext cx="10515600" cy="5372100"/>
          </a:xfrm>
        </p:spPr>
        <p:txBody>
          <a:bodyPr>
            <a:noAutofit/>
          </a:bodyPr>
          <a:lstStyle/>
          <a:p>
            <a:pPr marL="0" indent="0" algn="just">
              <a:buNone/>
            </a:pPr>
            <a:r>
              <a:rPr lang="en-US" sz="3200" b="1" spc="-10" dirty="0">
                <a:uFill>
                  <a:solidFill>
                    <a:srgbClr val="000000"/>
                  </a:solidFill>
                </a:uFill>
                <a:latin typeface="Arial"/>
                <a:cs typeface="Arial"/>
              </a:rPr>
              <a:t>1.8 </a:t>
            </a:r>
            <a:r>
              <a:rPr lang="en-US" sz="3600" b="1" u="sng" spc="-10" dirty="0">
                <a:uFill>
                  <a:solidFill>
                    <a:srgbClr val="000000"/>
                  </a:solidFill>
                </a:uFill>
                <a:latin typeface="Arial"/>
                <a:cs typeface="Arial"/>
              </a:rPr>
              <a:t>Payment </a:t>
            </a:r>
            <a:r>
              <a:rPr lang="en-US" sz="3600" b="1" u="sng" spc="5" dirty="0">
                <a:uFill>
                  <a:solidFill>
                    <a:srgbClr val="000000"/>
                  </a:solidFill>
                </a:uFill>
                <a:latin typeface="Arial"/>
                <a:cs typeface="Arial"/>
              </a:rPr>
              <a:t>of </a:t>
            </a:r>
            <a:r>
              <a:rPr lang="en-US" sz="3600" b="1" u="sng" spc="-5" dirty="0">
                <a:uFill>
                  <a:solidFill>
                    <a:srgbClr val="000000"/>
                  </a:solidFill>
                </a:uFill>
                <a:latin typeface="Arial"/>
                <a:cs typeface="Arial"/>
              </a:rPr>
              <a:t>Professional Services</a:t>
            </a:r>
            <a:r>
              <a:rPr lang="en-US" sz="3200" spc="-5" dirty="0">
                <a:latin typeface="Arial"/>
                <a:cs typeface="Arial"/>
              </a:rPr>
              <a:t>:</a:t>
            </a:r>
          </a:p>
          <a:p>
            <a:pPr algn="just">
              <a:buNone/>
            </a:pPr>
            <a:r>
              <a:rPr lang="en-US" sz="4000" spc="-5" dirty="0">
                <a:latin typeface="Arial"/>
                <a:cs typeface="Arial"/>
              </a:rPr>
              <a:t>The </a:t>
            </a:r>
            <a:r>
              <a:rPr lang="en-US" sz="4000" dirty="0">
                <a:latin typeface="Arial"/>
                <a:cs typeface="Arial"/>
              </a:rPr>
              <a:t>physician, </a:t>
            </a:r>
            <a:r>
              <a:rPr lang="en-US" sz="4000" spc="-5" dirty="0">
                <a:latin typeface="Arial"/>
                <a:cs typeface="Arial"/>
              </a:rPr>
              <a:t>engaged </a:t>
            </a:r>
            <a:r>
              <a:rPr lang="en-US" sz="4000" dirty="0">
                <a:latin typeface="Arial"/>
                <a:cs typeface="Arial"/>
              </a:rPr>
              <a:t>in the practice of </a:t>
            </a:r>
            <a:r>
              <a:rPr lang="en-US" sz="4000" spc="-5" dirty="0">
                <a:latin typeface="Arial"/>
                <a:cs typeface="Arial"/>
              </a:rPr>
              <a:t>medicine  </a:t>
            </a:r>
            <a:r>
              <a:rPr lang="en-US" sz="4000" dirty="0">
                <a:latin typeface="Arial"/>
                <a:cs typeface="Arial"/>
              </a:rPr>
              <a:t>shall give </a:t>
            </a:r>
            <a:r>
              <a:rPr lang="en-US" sz="4000" spc="-5" dirty="0">
                <a:latin typeface="Arial"/>
                <a:cs typeface="Arial"/>
              </a:rPr>
              <a:t>priority </a:t>
            </a:r>
            <a:r>
              <a:rPr lang="en-US" sz="4000" spc="-15" dirty="0">
                <a:latin typeface="Arial"/>
                <a:cs typeface="Arial"/>
              </a:rPr>
              <a:t>to </a:t>
            </a:r>
            <a:r>
              <a:rPr lang="en-US" sz="4000" dirty="0">
                <a:latin typeface="Arial"/>
                <a:cs typeface="Arial"/>
              </a:rPr>
              <a:t>the interests of </a:t>
            </a:r>
            <a:r>
              <a:rPr lang="en-US" sz="4000" spc="-5" dirty="0">
                <a:latin typeface="Arial"/>
                <a:cs typeface="Arial"/>
              </a:rPr>
              <a:t>patients. </a:t>
            </a:r>
          </a:p>
          <a:p>
            <a:pPr algn="just">
              <a:buNone/>
            </a:pPr>
            <a:endParaRPr lang="en-US" sz="4000" dirty="0">
              <a:latin typeface="Arial"/>
              <a:cs typeface="Arial"/>
            </a:endParaRPr>
          </a:p>
          <a:p>
            <a:pPr algn="just">
              <a:buNone/>
            </a:pPr>
            <a:r>
              <a:rPr lang="en-US" sz="4000" dirty="0">
                <a:latin typeface="Arial"/>
                <a:cs typeface="Arial"/>
              </a:rPr>
              <a:t>A </a:t>
            </a:r>
            <a:r>
              <a:rPr lang="en-US" sz="4000" spc="-5" dirty="0">
                <a:latin typeface="Arial"/>
                <a:cs typeface="Arial"/>
              </a:rPr>
              <a:t>physician </a:t>
            </a:r>
            <a:r>
              <a:rPr lang="en-US" sz="4000" spc="-5" dirty="0">
                <a:solidFill>
                  <a:srgbClr val="FF0000"/>
                </a:solidFill>
                <a:latin typeface="Arial"/>
                <a:cs typeface="Arial"/>
              </a:rPr>
              <a:t>should announce </a:t>
            </a:r>
            <a:r>
              <a:rPr lang="en-US" sz="4000" dirty="0">
                <a:solidFill>
                  <a:srgbClr val="FF0000"/>
                </a:solidFill>
                <a:latin typeface="Arial"/>
                <a:cs typeface="Arial"/>
              </a:rPr>
              <a:t>his fees  </a:t>
            </a:r>
            <a:r>
              <a:rPr lang="en-US" sz="4000" dirty="0">
                <a:latin typeface="Arial"/>
                <a:cs typeface="Arial"/>
              </a:rPr>
              <a:t>before </a:t>
            </a:r>
            <a:r>
              <a:rPr lang="en-US" sz="4000" spc="-5" dirty="0">
                <a:latin typeface="Arial"/>
                <a:cs typeface="Arial"/>
              </a:rPr>
              <a:t>rendering service </a:t>
            </a:r>
            <a:r>
              <a:rPr lang="en-US" sz="4000" dirty="0">
                <a:latin typeface="Arial"/>
                <a:cs typeface="Arial"/>
              </a:rPr>
              <a:t>and </a:t>
            </a:r>
            <a:r>
              <a:rPr lang="en-US" sz="4000" spc="-10" dirty="0">
                <a:latin typeface="Arial"/>
                <a:cs typeface="Arial"/>
              </a:rPr>
              <a:t>not </a:t>
            </a:r>
            <a:r>
              <a:rPr lang="en-US" sz="4000" spc="-5" dirty="0">
                <a:latin typeface="Arial"/>
                <a:cs typeface="Arial"/>
              </a:rPr>
              <a:t>after </a:t>
            </a:r>
            <a:r>
              <a:rPr lang="en-US" sz="4000" spc="-10" dirty="0">
                <a:latin typeface="Arial"/>
                <a:cs typeface="Arial"/>
              </a:rPr>
              <a:t>the </a:t>
            </a:r>
            <a:r>
              <a:rPr lang="en-US" sz="4000" spc="-5" dirty="0">
                <a:latin typeface="Arial"/>
                <a:cs typeface="Arial"/>
              </a:rPr>
              <a:t>operation </a:t>
            </a:r>
            <a:r>
              <a:rPr lang="en-US" sz="4000" dirty="0">
                <a:latin typeface="Arial"/>
                <a:cs typeface="Arial"/>
              </a:rPr>
              <a:t>or </a:t>
            </a:r>
            <a:r>
              <a:rPr lang="en-US" sz="4000" spc="-10" dirty="0">
                <a:latin typeface="Arial"/>
                <a:cs typeface="Arial"/>
              </a:rPr>
              <a:t>treatment </a:t>
            </a:r>
            <a:r>
              <a:rPr lang="en-US" sz="4000" spc="10" dirty="0">
                <a:latin typeface="Arial"/>
                <a:cs typeface="Arial"/>
              </a:rPr>
              <a:t>is </a:t>
            </a:r>
            <a:r>
              <a:rPr lang="en-US" sz="4000" spc="-5" dirty="0">
                <a:latin typeface="Arial"/>
                <a:cs typeface="Arial"/>
              </a:rPr>
              <a:t>under </a:t>
            </a:r>
            <a:r>
              <a:rPr lang="en-US" sz="4000" spc="-10" dirty="0">
                <a:latin typeface="Arial"/>
                <a:cs typeface="Arial"/>
              </a:rPr>
              <a:t>way. </a:t>
            </a:r>
            <a:endParaRPr lang="en-US" sz="4000" spc="-5" dirty="0">
              <a:latin typeface="Arial"/>
              <a:cs typeface="Arial"/>
            </a:endParaRPr>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5813"/>
            <a:ext cx="10515600" cy="5391150"/>
          </a:xfrm>
        </p:spPr>
        <p:txBody>
          <a:bodyPr>
            <a:normAutofit lnSpcReduction="10000"/>
          </a:bodyPr>
          <a:lstStyle/>
          <a:p>
            <a:pPr marL="0" marR="7620" indent="0" algn="just">
              <a:lnSpc>
                <a:spcPct val="96700"/>
              </a:lnSpc>
              <a:buNone/>
            </a:pPr>
            <a:r>
              <a:rPr lang="en-US" sz="4000" b="1" u="sng" spc="-10" dirty="0">
                <a:uFill>
                  <a:solidFill>
                    <a:srgbClr val="000000"/>
                  </a:solidFill>
                </a:uFill>
                <a:latin typeface="Arial"/>
                <a:cs typeface="Arial"/>
              </a:rPr>
              <a:t>Short </a:t>
            </a:r>
            <a:r>
              <a:rPr lang="en-US" sz="4000" b="1" u="sng" dirty="0">
                <a:uFill>
                  <a:solidFill>
                    <a:srgbClr val="000000"/>
                  </a:solidFill>
                </a:uFill>
                <a:latin typeface="Arial"/>
                <a:cs typeface="Arial"/>
              </a:rPr>
              <a:t>Title </a:t>
            </a:r>
            <a:r>
              <a:rPr lang="en-US" sz="4000" b="1" u="sng" spc="-5" dirty="0">
                <a:uFill>
                  <a:solidFill>
                    <a:srgbClr val="000000"/>
                  </a:solidFill>
                </a:uFill>
                <a:latin typeface="Arial"/>
                <a:cs typeface="Arial"/>
              </a:rPr>
              <a:t>and Commencement</a:t>
            </a:r>
            <a:r>
              <a:rPr lang="en-US" sz="4000" spc="-5" dirty="0">
                <a:latin typeface="Arial"/>
                <a:cs typeface="Arial"/>
              </a:rPr>
              <a:t>:</a:t>
            </a:r>
          </a:p>
          <a:p>
            <a:pPr marL="0" marR="7620" indent="0" algn="just">
              <a:lnSpc>
                <a:spcPct val="96700"/>
              </a:lnSpc>
              <a:buNone/>
            </a:pPr>
            <a:endParaRPr lang="en-US" sz="4000" spc="-5" dirty="0">
              <a:latin typeface="Arial"/>
              <a:cs typeface="Arial"/>
            </a:endParaRPr>
          </a:p>
          <a:p>
            <a:pPr marL="514350" marR="7620" indent="-514350" algn="just">
              <a:lnSpc>
                <a:spcPct val="96700"/>
              </a:lnSpc>
              <a:buAutoNum type="arabicParenBoth"/>
            </a:pPr>
            <a:r>
              <a:rPr lang="en-US" sz="4000" spc="-10" dirty="0">
                <a:latin typeface="Arial"/>
                <a:cs typeface="Arial"/>
              </a:rPr>
              <a:t>These </a:t>
            </a:r>
            <a:r>
              <a:rPr lang="en-US" sz="4000" dirty="0">
                <a:latin typeface="Arial"/>
                <a:cs typeface="Arial"/>
              </a:rPr>
              <a:t>Regulations </a:t>
            </a:r>
            <a:r>
              <a:rPr lang="en-US" sz="4000" spc="-15" dirty="0">
                <a:latin typeface="Arial"/>
                <a:cs typeface="Arial"/>
              </a:rPr>
              <a:t>may </a:t>
            </a:r>
            <a:r>
              <a:rPr lang="en-US" sz="4000" dirty="0">
                <a:latin typeface="Arial"/>
                <a:cs typeface="Arial"/>
              </a:rPr>
              <a:t>be called the </a:t>
            </a:r>
            <a:r>
              <a:rPr lang="en-US" sz="4000" spc="-5" dirty="0">
                <a:latin typeface="Arial"/>
                <a:cs typeface="Arial"/>
              </a:rPr>
              <a:t>Indian Medical  </a:t>
            </a:r>
            <a:r>
              <a:rPr lang="en-US" sz="4000" dirty="0">
                <a:latin typeface="Arial"/>
                <a:cs typeface="Arial"/>
              </a:rPr>
              <a:t>Council </a:t>
            </a:r>
            <a:r>
              <a:rPr lang="en-US" sz="4000" spc="-5" dirty="0">
                <a:latin typeface="Arial"/>
                <a:cs typeface="Arial"/>
              </a:rPr>
              <a:t>(Professional conduct, Etiquette </a:t>
            </a:r>
            <a:r>
              <a:rPr lang="en-US" sz="4000" spc="-10" dirty="0">
                <a:latin typeface="Arial"/>
                <a:cs typeface="Arial"/>
              </a:rPr>
              <a:t>and </a:t>
            </a:r>
            <a:r>
              <a:rPr lang="en-US" sz="4000" dirty="0">
                <a:latin typeface="Arial"/>
                <a:cs typeface="Arial"/>
              </a:rPr>
              <a:t>Ethics) </a:t>
            </a:r>
            <a:r>
              <a:rPr lang="en-US" sz="4000" spc="-5" dirty="0">
                <a:latin typeface="Arial"/>
                <a:cs typeface="Arial"/>
              </a:rPr>
              <a:t>Regulations, 2002. </a:t>
            </a:r>
          </a:p>
          <a:p>
            <a:pPr marL="514350" marR="7620" indent="-514350" algn="just">
              <a:lnSpc>
                <a:spcPct val="96700"/>
              </a:lnSpc>
              <a:buNone/>
            </a:pPr>
            <a:endParaRPr lang="en-US" sz="4000" spc="-5" dirty="0">
              <a:latin typeface="Arial"/>
              <a:cs typeface="Arial"/>
            </a:endParaRPr>
          </a:p>
          <a:p>
            <a:pPr marL="0" marR="7620" indent="0" algn="just">
              <a:lnSpc>
                <a:spcPct val="96700"/>
              </a:lnSpc>
              <a:buNone/>
            </a:pPr>
            <a:r>
              <a:rPr lang="en-US" sz="4000" spc="-5" dirty="0">
                <a:latin typeface="Arial"/>
                <a:cs typeface="Arial"/>
              </a:rPr>
              <a:t>(2)They shall </a:t>
            </a:r>
            <a:r>
              <a:rPr lang="en-US" sz="4000" spc="-10" dirty="0">
                <a:latin typeface="Arial"/>
                <a:cs typeface="Arial"/>
              </a:rPr>
              <a:t>come </a:t>
            </a:r>
            <a:r>
              <a:rPr lang="en-US" sz="4000" dirty="0">
                <a:latin typeface="Arial"/>
                <a:cs typeface="Arial"/>
              </a:rPr>
              <a:t>into  force on the </a:t>
            </a:r>
            <a:r>
              <a:rPr lang="en-US" sz="4000" spc="-5" dirty="0">
                <a:latin typeface="Arial"/>
                <a:cs typeface="Arial"/>
              </a:rPr>
              <a:t>date </a:t>
            </a:r>
            <a:r>
              <a:rPr lang="en-US" sz="4000" dirty="0">
                <a:latin typeface="Arial"/>
                <a:cs typeface="Arial"/>
              </a:rPr>
              <a:t>of </a:t>
            </a:r>
            <a:r>
              <a:rPr lang="en-US" sz="4000" spc="-5" dirty="0">
                <a:latin typeface="Arial"/>
                <a:cs typeface="Arial"/>
              </a:rPr>
              <a:t>their publication </a:t>
            </a:r>
            <a:r>
              <a:rPr lang="en-US" sz="4000" spc="10" dirty="0">
                <a:latin typeface="Arial"/>
                <a:cs typeface="Arial"/>
              </a:rPr>
              <a:t>in</a:t>
            </a:r>
            <a:r>
              <a:rPr lang="en-US" sz="4000" spc="-5" dirty="0">
                <a:latin typeface="Arial"/>
                <a:cs typeface="Arial"/>
              </a:rPr>
              <a:t> </a:t>
            </a:r>
            <a:r>
              <a:rPr lang="en-US" sz="4000" dirty="0">
                <a:latin typeface="Arial"/>
                <a:cs typeface="Arial"/>
              </a:rPr>
              <a:t>the </a:t>
            </a:r>
            <a:r>
              <a:rPr lang="en-US" sz="4000" spc="-5" dirty="0">
                <a:latin typeface="Arial"/>
                <a:cs typeface="Arial"/>
              </a:rPr>
              <a:t>Official</a:t>
            </a:r>
            <a:r>
              <a:rPr lang="en-US" sz="4000" spc="-10" dirty="0">
                <a:latin typeface="Arial"/>
                <a:cs typeface="Arial"/>
              </a:rPr>
              <a:t> </a:t>
            </a:r>
            <a:r>
              <a:rPr lang="en-US" sz="4000" spc="-5" dirty="0">
                <a:latin typeface="Arial"/>
                <a:cs typeface="Arial"/>
              </a:rPr>
              <a:t>Gazette.</a:t>
            </a:r>
            <a:endParaRPr lang="en-US" sz="4000" dirty="0">
              <a:latin typeface="Arial"/>
              <a:cs typeface="Arial"/>
            </a:endParaRPr>
          </a:p>
        </p:txBody>
      </p:sp>
      <p:sp>
        <p:nvSpPr>
          <p:cNvPr id="4" name="Date Placeholder 3"/>
          <p:cNvSpPr>
            <a:spLocks noGrp="1"/>
          </p:cNvSpPr>
          <p:nvPr>
            <p:ph type="dt" sz="half" idx="10"/>
          </p:nvPr>
        </p:nvSpPr>
        <p:spPr/>
        <p:txBody>
          <a:bodyPr/>
          <a:lstStyle/>
          <a:p>
            <a:fld id="{8251F6F1-09F5-4799-B490-E859AFF5797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4AABCF-609A-4E3E-B308-8991F2B0621A}"/>
              </a:ext>
            </a:extLst>
          </p:cNvPr>
          <p:cNvSpPr>
            <a:spLocks noGrp="1"/>
          </p:cNvSpPr>
          <p:nvPr>
            <p:ph idx="1"/>
          </p:nvPr>
        </p:nvSpPr>
        <p:spPr>
          <a:xfrm>
            <a:off x="728663" y="314325"/>
            <a:ext cx="10625137" cy="6000750"/>
          </a:xfrm>
        </p:spPr>
        <p:txBody>
          <a:bodyPr>
            <a:normAutofit fontScale="92500" lnSpcReduction="20000"/>
          </a:bodyPr>
          <a:lstStyle/>
          <a:p>
            <a:pPr marL="0" indent="0" algn="just">
              <a:buNone/>
            </a:pPr>
            <a:r>
              <a:rPr lang="en-US" sz="5200" b="1" spc="-5" dirty="0">
                <a:uFill>
                  <a:solidFill>
                    <a:srgbClr val="000000"/>
                  </a:solidFill>
                </a:uFill>
                <a:latin typeface="Arial"/>
                <a:cs typeface="Arial"/>
              </a:rPr>
              <a:t>1.9 </a:t>
            </a:r>
            <a:r>
              <a:rPr lang="en-US" sz="5200" b="1" u="sng" spc="-5" dirty="0">
                <a:uFill>
                  <a:solidFill>
                    <a:srgbClr val="000000"/>
                  </a:solidFill>
                </a:uFill>
                <a:latin typeface="Arial"/>
                <a:cs typeface="Arial"/>
              </a:rPr>
              <a:t>Evasion </a:t>
            </a:r>
            <a:r>
              <a:rPr lang="en-US" sz="5200" b="1" u="sng" spc="5" dirty="0">
                <a:uFill>
                  <a:solidFill>
                    <a:srgbClr val="000000"/>
                  </a:solidFill>
                </a:uFill>
                <a:latin typeface="Arial"/>
                <a:cs typeface="Arial"/>
              </a:rPr>
              <a:t>of </a:t>
            </a:r>
            <a:r>
              <a:rPr lang="en-US" sz="5200" b="1" u="sng" spc="-5" dirty="0">
                <a:uFill>
                  <a:solidFill>
                    <a:srgbClr val="000000"/>
                  </a:solidFill>
                </a:uFill>
                <a:latin typeface="Arial"/>
                <a:cs typeface="Arial"/>
              </a:rPr>
              <a:t>Legal Restrictions</a:t>
            </a:r>
            <a:r>
              <a:rPr lang="en-US" sz="5200" spc="-5" dirty="0">
                <a:latin typeface="Arial"/>
                <a:cs typeface="Arial"/>
              </a:rPr>
              <a:t>: </a:t>
            </a:r>
          </a:p>
          <a:p>
            <a:pPr algn="just">
              <a:buNone/>
            </a:pPr>
            <a:r>
              <a:rPr lang="en-US" sz="4000" dirty="0">
                <a:latin typeface="Arial"/>
                <a:cs typeface="Arial"/>
              </a:rPr>
              <a:t>The physician </a:t>
            </a:r>
            <a:r>
              <a:rPr lang="en-US" sz="4000" spc="-10" dirty="0">
                <a:latin typeface="Arial"/>
                <a:cs typeface="Arial"/>
              </a:rPr>
              <a:t>shall </a:t>
            </a:r>
            <a:r>
              <a:rPr lang="en-US" sz="4000" spc="-5" dirty="0">
                <a:latin typeface="Arial"/>
                <a:cs typeface="Arial"/>
              </a:rPr>
              <a:t>observe </a:t>
            </a:r>
            <a:r>
              <a:rPr lang="en-US" sz="4000" dirty="0">
                <a:latin typeface="Arial"/>
                <a:cs typeface="Arial"/>
              </a:rPr>
              <a:t>the </a:t>
            </a:r>
            <a:r>
              <a:rPr lang="en-US" sz="4000" spc="-10" dirty="0">
                <a:latin typeface="Arial"/>
                <a:cs typeface="Arial"/>
              </a:rPr>
              <a:t>laws </a:t>
            </a:r>
            <a:r>
              <a:rPr lang="en-US" sz="4000" dirty="0">
                <a:latin typeface="Arial"/>
                <a:cs typeface="Arial"/>
              </a:rPr>
              <a:t>of the </a:t>
            </a:r>
            <a:r>
              <a:rPr lang="en-US" sz="4000" spc="-5" dirty="0">
                <a:latin typeface="Arial"/>
                <a:cs typeface="Arial"/>
              </a:rPr>
              <a:t>country </a:t>
            </a:r>
            <a:r>
              <a:rPr lang="en-US" sz="4000" dirty="0">
                <a:latin typeface="Arial"/>
                <a:cs typeface="Arial"/>
              </a:rPr>
              <a:t>in  regulating the </a:t>
            </a:r>
            <a:r>
              <a:rPr lang="en-US" sz="4000" spc="-5" dirty="0">
                <a:latin typeface="Arial"/>
                <a:cs typeface="Arial"/>
              </a:rPr>
              <a:t>practice </a:t>
            </a:r>
            <a:r>
              <a:rPr lang="en-US" sz="4000" dirty="0">
                <a:latin typeface="Arial"/>
                <a:cs typeface="Arial"/>
              </a:rPr>
              <a:t>of </a:t>
            </a:r>
            <a:r>
              <a:rPr lang="en-US" sz="4000" spc="-5" dirty="0">
                <a:latin typeface="Arial"/>
                <a:cs typeface="Arial"/>
              </a:rPr>
              <a:t>medicine </a:t>
            </a:r>
            <a:r>
              <a:rPr lang="en-US" sz="4000" spc="-10" dirty="0">
                <a:latin typeface="Arial"/>
                <a:cs typeface="Arial"/>
              </a:rPr>
              <a:t>and </a:t>
            </a:r>
            <a:r>
              <a:rPr lang="en-US" sz="4000" spc="-5" dirty="0">
                <a:latin typeface="Arial"/>
                <a:cs typeface="Arial"/>
              </a:rPr>
              <a:t>shall </a:t>
            </a:r>
            <a:r>
              <a:rPr lang="en-US" sz="4000" spc="-10" dirty="0">
                <a:latin typeface="Arial"/>
                <a:cs typeface="Arial"/>
              </a:rPr>
              <a:t>also </a:t>
            </a:r>
            <a:r>
              <a:rPr lang="en-US" sz="4000" dirty="0">
                <a:latin typeface="Arial"/>
                <a:cs typeface="Arial"/>
              </a:rPr>
              <a:t>not </a:t>
            </a:r>
            <a:r>
              <a:rPr lang="en-US" sz="4000" spc="-5" dirty="0">
                <a:latin typeface="Arial"/>
                <a:cs typeface="Arial"/>
              </a:rPr>
              <a:t>assist </a:t>
            </a:r>
            <a:r>
              <a:rPr lang="en-US" sz="4000" dirty="0">
                <a:latin typeface="Arial"/>
                <a:cs typeface="Arial"/>
              </a:rPr>
              <a:t>others to evade such </a:t>
            </a:r>
            <a:r>
              <a:rPr lang="en-US" sz="4000" spc="-5" dirty="0">
                <a:latin typeface="Arial"/>
                <a:cs typeface="Arial"/>
              </a:rPr>
              <a:t>laws. </a:t>
            </a:r>
          </a:p>
          <a:p>
            <a:pPr algn="just">
              <a:buNone/>
            </a:pPr>
            <a:r>
              <a:rPr lang="en-US" dirty="0">
                <a:latin typeface="Arial"/>
                <a:cs typeface="Arial"/>
              </a:rPr>
              <a:t>A </a:t>
            </a:r>
            <a:r>
              <a:rPr lang="en-US" spc="-5" dirty="0">
                <a:latin typeface="Arial"/>
                <a:cs typeface="Arial"/>
              </a:rPr>
              <a:t>physician should observe </a:t>
            </a:r>
            <a:r>
              <a:rPr lang="en-US" dirty="0">
                <a:latin typeface="Arial"/>
                <a:cs typeface="Arial"/>
              </a:rPr>
              <a:t>the provisions of the </a:t>
            </a:r>
            <a:r>
              <a:rPr lang="en-US" spc="-10" dirty="0">
                <a:latin typeface="Arial"/>
                <a:cs typeface="Arial"/>
              </a:rPr>
              <a:t>State </a:t>
            </a:r>
            <a:r>
              <a:rPr lang="en-US" spc="-5" dirty="0">
                <a:latin typeface="Arial"/>
                <a:cs typeface="Arial"/>
              </a:rPr>
              <a:t>Acts like </a:t>
            </a:r>
          </a:p>
          <a:p>
            <a:pPr algn="just">
              <a:buNone/>
            </a:pPr>
            <a:r>
              <a:rPr lang="en-US" sz="1900" dirty="0">
                <a:solidFill>
                  <a:srgbClr val="FF0000"/>
                </a:solidFill>
                <a:latin typeface="Arial"/>
                <a:cs typeface="Arial"/>
              </a:rPr>
              <a:t>Drugs  and </a:t>
            </a:r>
            <a:r>
              <a:rPr lang="en-US" sz="1900" spc="-5" dirty="0">
                <a:solidFill>
                  <a:srgbClr val="FF0000"/>
                </a:solidFill>
                <a:latin typeface="Arial"/>
                <a:cs typeface="Arial"/>
              </a:rPr>
              <a:t>Cosmetics Act, </a:t>
            </a:r>
            <a:r>
              <a:rPr lang="en-US" sz="1900" dirty="0">
                <a:solidFill>
                  <a:srgbClr val="FF0000"/>
                </a:solidFill>
                <a:latin typeface="Arial"/>
                <a:cs typeface="Arial"/>
              </a:rPr>
              <a:t>1940</a:t>
            </a:r>
            <a:r>
              <a:rPr lang="en-US" sz="1900" dirty="0">
                <a:latin typeface="Arial"/>
                <a:cs typeface="Arial"/>
              </a:rPr>
              <a:t>; </a:t>
            </a:r>
            <a:r>
              <a:rPr lang="en-US" sz="1900" spc="-5" dirty="0">
                <a:solidFill>
                  <a:srgbClr val="00B050"/>
                </a:solidFill>
                <a:latin typeface="Arial"/>
                <a:cs typeface="Arial"/>
              </a:rPr>
              <a:t>Pharmacy Act, </a:t>
            </a:r>
            <a:r>
              <a:rPr lang="en-US" sz="1900" dirty="0">
                <a:solidFill>
                  <a:srgbClr val="00B050"/>
                </a:solidFill>
                <a:latin typeface="Arial"/>
                <a:cs typeface="Arial"/>
              </a:rPr>
              <a:t>1948</a:t>
            </a:r>
            <a:r>
              <a:rPr lang="en-US" sz="1900" dirty="0">
                <a:latin typeface="Arial"/>
                <a:cs typeface="Arial"/>
              </a:rPr>
              <a:t>; </a:t>
            </a:r>
          </a:p>
          <a:p>
            <a:pPr algn="just">
              <a:buNone/>
            </a:pPr>
            <a:r>
              <a:rPr lang="en-US" sz="1900" dirty="0">
                <a:solidFill>
                  <a:srgbClr val="FF0000"/>
                </a:solidFill>
                <a:latin typeface="Arial"/>
                <a:cs typeface="Arial"/>
              </a:rPr>
              <a:t>Narcotic </a:t>
            </a:r>
            <a:r>
              <a:rPr lang="en-US" sz="1900" spc="-5" dirty="0">
                <a:solidFill>
                  <a:srgbClr val="FF0000"/>
                </a:solidFill>
                <a:latin typeface="Arial"/>
                <a:cs typeface="Arial"/>
              </a:rPr>
              <a:t>Drugs </a:t>
            </a:r>
            <a:r>
              <a:rPr lang="en-US" sz="1900" dirty="0">
                <a:solidFill>
                  <a:srgbClr val="FF0000"/>
                </a:solidFill>
                <a:latin typeface="Arial"/>
                <a:cs typeface="Arial"/>
              </a:rPr>
              <a:t>and </a:t>
            </a:r>
            <a:r>
              <a:rPr lang="en-US" sz="1900" spc="-5" dirty="0">
                <a:solidFill>
                  <a:srgbClr val="FF0000"/>
                </a:solidFill>
                <a:latin typeface="Arial"/>
                <a:cs typeface="Arial"/>
              </a:rPr>
              <a:t>Psychotropic substances  Act, </a:t>
            </a:r>
            <a:r>
              <a:rPr lang="en-US" sz="1900" dirty="0">
                <a:solidFill>
                  <a:srgbClr val="FF0000"/>
                </a:solidFill>
                <a:latin typeface="Arial"/>
                <a:cs typeface="Arial"/>
              </a:rPr>
              <a:t>1985</a:t>
            </a:r>
            <a:r>
              <a:rPr lang="en-US" sz="1900" dirty="0">
                <a:latin typeface="Arial"/>
                <a:cs typeface="Arial"/>
              </a:rPr>
              <a:t>; </a:t>
            </a:r>
            <a:r>
              <a:rPr lang="en-US" sz="1900" spc="-10" dirty="0">
                <a:solidFill>
                  <a:srgbClr val="00B050"/>
                </a:solidFill>
                <a:latin typeface="Arial"/>
                <a:cs typeface="Arial"/>
              </a:rPr>
              <a:t>Medical </a:t>
            </a:r>
            <a:r>
              <a:rPr lang="en-US" sz="1900" spc="-5" dirty="0">
                <a:solidFill>
                  <a:srgbClr val="00B050"/>
                </a:solidFill>
                <a:latin typeface="Arial"/>
                <a:cs typeface="Arial"/>
              </a:rPr>
              <a:t>Termination </a:t>
            </a:r>
            <a:r>
              <a:rPr lang="en-US" sz="1900" dirty="0">
                <a:solidFill>
                  <a:srgbClr val="00B050"/>
                </a:solidFill>
                <a:latin typeface="Arial"/>
                <a:cs typeface="Arial"/>
              </a:rPr>
              <a:t>of </a:t>
            </a:r>
            <a:r>
              <a:rPr lang="en-US" sz="1900" spc="-5" dirty="0">
                <a:solidFill>
                  <a:srgbClr val="00B050"/>
                </a:solidFill>
                <a:latin typeface="Arial"/>
                <a:cs typeface="Arial"/>
              </a:rPr>
              <a:t>Pregnancy Act, </a:t>
            </a:r>
            <a:r>
              <a:rPr lang="en-US" sz="1900" dirty="0">
                <a:solidFill>
                  <a:srgbClr val="00B050"/>
                </a:solidFill>
                <a:latin typeface="Arial"/>
                <a:cs typeface="Arial"/>
              </a:rPr>
              <a:t>1971</a:t>
            </a:r>
            <a:r>
              <a:rPr lang="en-US" sz="1900" dirty="0">
                <a:latin typeface="Arial"/>
                <a:cs typeface="Arial"/>
              </a:rPr>
              <a:t>;</a:t>
            </a:r>
          </a:p>
          <a:p>
            <a:pPr algn="just">
              <a:buNone/>
            </a:pPr>
            <a:r>
              <a:rPr lang="en-US" sz="1900" spc="-5" dirty="0">
                <a:solidFill>
                  <a:srgbClr val="FF0000"/>
                </a:solidFill>
                <a:latin typeface="Arial"/>
                <a:cs typeface="Arial"/>
              </a:rPr>
              <a:t>Transplantation </a:t>
            </a:r>
            <a:r>
              <a:rPr lang="en-US" sz="1900" dirty="0">
                <a:solidFill>
                  <a:srgbClr val="FF0000"/>
                </a:solidFill>
                <a:latin typeface="Arial"/>
                <a:cs typeface="Arial"/>
              </a:rPr>
              <a:t>of </a:t>
            </a:r>
            <a:r>
              <a:rPr lang="en-US" sz="1900" spc="-10" dirty="0">
                <a:solidFill>
                  <a:srgbClr val="FF0000"/>
                </a:solidFill>
                <a:latin typeface="Arial"/>
                <a:cs typeface="Arial"/>
              </a:rPr>
              <a:t>Human </a:t>
            </a:r>
            <a:r>
              <a:rPr lang="en-US" sz="1900" dirty="0">
                <a:solidFill>
                  <a:srgbClr val="FF0000"/>
                </a:solidFill>
                <a:latin typeface="Arial"/>
                <a:cs typeface="Arial"/>
              </a:rPr>
              <a:t>Organ </a:t>
            </a:r>
            <a:r>
              <a:rPr lang="en-US" sz="1900" spc="-5" dirty="0">
                <a:solidFill>
                  <a:srgbClr val="FF0000"/>
                </a:solidFill>
                <a:latin typeface="Arial"/>
                <a:cs typeface="Arial"/>
              </a:rPr>
              <a:t>Act,  </a:t>
            </a:r>
            <a:r>
              <a:rPr lang="en-US" sz="1900" dirty="0">
                <a:solidFill>
                  <a:srgbClr val="FF0000"/>
                </a:solidFill>
                <a:latin typeface="Arial"/>
                <a:cs typeface="Arial"/>
              </a:rPr>
              <a:t>1994</a:t>
            </a:r>
            <a:r>
              <a:rPr lang="en-US" sz="1900" dirty="0">
                <a:latin typeface="Arial"/>
                <a:cs typeface="Arial"/>
              </a:rPr>
              <a:t>; </a:t>
            </a:r>
            <a:r>
              <a:rPr lang="en-US" sz="1900" spc="-5" dirty="0">
                <a:solidFill>
                  <a:srgbClr val="00B050"/>
                </a:solidFill>
                <a:latin typeface="Arial"/>
                <a:cs typeface="Arial"/>
              </a:rPr>
              <a:t>Mental Health Act, 1987</a:t>
            </a:r>
            <a:r>
              <a:rPr lang="en-US" sz="1900" spc="-5" dirty="0">
                <a:latin typeface="Arial"/>
                <a:cs typeface="Arial"/>
              </a:rPr>
              <a:t>; </a:t>
            </a:r>
          </a:p>
          <a:p>
            <a:pPr algn="just">
              <a:buNone/>
            </a:pPr>
            <a:r>
              <a:rPr lang="en-US" sz="1900" spc="-5" dirty="0">
                <a:solidFill>
                  <a:srgbClr val="FF0000"/>
                </a:solidFill>
                <a:latin typeface="Arial"/>
                <a:cs typeface="Arial"/>
              </a:rPr>
              <a:t>Environmental </a:t>
            </a:r>
            <a:r>
              <a:rPr lang="en-US" sz="1900" dirty="0">
                <a:solidFill>
                  <a:srgbClr val="FF0000"/>
                </a:solidFill>
                <a:latin typeface="Arial"/>
                <a:cs typeface="Arial"/>
              </a:rPr>
              <a:t>Protection </a:t>
            </a:r>
            <a:r>
              <a:rPr lang="en-US" sz="1900" spc="-5" dirty="0">
                <a:solidFill>
                  <a:srgbClr val="FF0000"/>
                </a:solidFill>
                <a:latin typeface="Arial"/>
                <a:cs typeface="Arial"/>
              </a:rPr>
              <a:t>Act, 1986</a:t>
            </a:r>
            <a:r>
              <a:rPr lang="en-US" sz="1900" spc="-5" dirty="0">
                <a:latin typeface="Arial"/>
                <a:cs typeface="Arial"/>
              </a:rPr>
              <a:t>; </a:t>
            </a:r>
            <a:r>
              <a:rPr lang="en-US" sz="1900" spc="-5" dirty="0">
                <a:solidFill>
                  <a:srgbClr val="00B050"/>
                </a:solidFill>
                <a:latin typeface="Arial"/>
                <a:cs typeface="Arial"/>
              </a:rPr>
              <a:t>Pre–natal Sex  Determination </a:t>
            </a:r>
            <a:r>
              <a:rPr lang="en-US" sz="1900" dirty="0">
                <a:solidFill>
                  <a:srgbClr val="00B050"/>
                </a:solidFill>
                <a:latin typeface="Arial"/>
                <a:cs typeface="Arial"/>
              </a:rPr>
              <a:t>Test </a:t>
            </a:r>
            <a:r>
              <a:rPr lang="en-US" sz="1900" spc="-5" dirty="0">
                <a:solidFill>
                  <a:srgbClr val="00B050"/>
                </a:solidFill>
                <a:latin typeface="Arial"/>
                <a:cs typeface="Arial"/>
              </a:rPr>
              <a:t>Act, </a:t>
            </a:r>
            <a:r>
              <a:rPr lang="en-US" sz="1900" dirty="0">
                <a:solidFill>
                  <a:srgbClr val="00B050"/>
                </a:solidFill>
                <a:latin typeface="Arial"/>
                <a:cs typeface="Arial"/>
              </a:rPr>
              <a:t>1994</a:t>
            </a:r>
            <a:r>
              <a:rPr lang="en-US" sz="1900" dirty="0">
                <a:latin typeface="Arial"/>
                <a:cs typeface="Arial"/>
              </a:rPr>
              <a:t>; </a:t>
            </a:r>
          </a:p>
          <a:p>
            <a:pPr algn="just">
              <a:buNone/>
            </a:pPr>
            <a:r>
              <a:rPr lang="en-US" sz="1900" spc="-5" dirty="0">
                <a:solidFill>
                  <a:srgbClr val="FF0000"/>
                </a:solidFill>
                <a:latin typeface="Arial"/>
                <a:cs typeface="Arial"/>
              </a:rPr>
              <a:t>Drugs </a:t>
            </a:r>
            <a:r>
              <a:rPr lang="en-US" sz="1900" dirty="0">
                <a:solidFill>
                  <a:srgbClr val="FF0000"/>
                </a:solidFill>
                <a:latin typeface="Arial"/>
                <a:cs typeface="Arial"/>
              </a:rPr>
              <a:t>and Magic </a:t>
            </a:r>
            <a:r>
              <a:rPr lang="en-US" sz="1900" spc="-5" dirty="0">
                <a:solidFill>
                  <a:srgbClr val="FF0000"/>
                </a:solidFill>
                <a:latin typeface="Arial"/>
                <a:cs typeface="Arial"/>
              </a:rPr>
              <a:t>Remedies (Objectionable Advertisement) Act,  </a:t>
            </a:r>
            <a:r>
              <a:rPr lang="en-US" sz="1900" dirty="0">
                <a:solidFill>
                  <a:srgbClr val="FF0000"/>
                </a:solidFill>
                <a:latin typeface="Arial"/>
                <a:cs typeface="Arial"/>
              </a:rPr>
              <a:t>1954</a:t>
            </a:r>
            <a:r>
              <a:rPr lang="en-US" sz="1900" dirty="0">
                <a:latin typeface="Arial"/>
                <a:cs typeface="Arial"/>
              </a:rPr>
              <a:t>; </a:t>
            </a:r>
          </a:p>
          <a:p>
            <a:pPr algn="just">
              <a:buNone/>
            </a:pPr>
            <a:r>
              <a:rPr lang="en-US" sz="1900" dirty="0">
                <a:solidFill>
                  <a:srgbClr val="00B050"/>
                </a:solidFill>
                <a:latin typeface="Arial"/>
                <a:cs typeface="Arial"/>
              </a:rPr>
              <a:t>Persons </a:t>
            </a:r>
            <a:r>
              <a:rPr lang="en-US" sz="1900" spc="-5" dirty="0">
                <a:solidFill>
                  <a:srgbClr val="00B050"/>
                </a:solidFill>
                <a:latin typeface="Arial"/>
                <a:cs typeface="Arial"/>
              </a:rPr>
              <a:t>with Disabilities (Equal Opportunities </a:t>
            </a:r>
            <a:r>
              <a:rPr lang="en-US" sz="1900" dirty="0">
                <a:solidFill>
                  <a:srgbClr val="00B050"/>
                </a:solidFill>
                <a:latin typeface="Arial"/>
                <a:cs typeface="Arial"/>
              </a:rPr>
              <a:t>and </a:t>
            </a:r>
            <a:r>
              <a:rPr lang="en-US" sz="1900" spc="-5" dirty="0">
                <a:solidFill>
                  <a:srgbClr val="00B050"/>
                </a:solidFill>
                <a:latin typeface="Arial"/>
                <a:cs typeface="Arial"/>
              </a:rPr>
              <a:t>Full Participation) Act, </a:t>
            </a:r>
            <a:r>
              <a:rPr lang="en-US" sz="1900" dirty="0">
                <a:solidFill>
                  <a:srgbClr val="00B050"/>
                </a:solidFill>
                <a:latin typeface="Arial"/>
                <a:cs typeface="Arial"/>
              </a:rPr>
              <a:t>1995 </a:t>
            </a:r>
            <a:r>
              <a:rPr lang="en-US" sz="1900" dirty="0">
                <a:latin typeface="Arial"/>
                <a:cs typeface="Arial"/>
              </a:rPr>
              <a:t>and </a:t>
            </a:r>
          </a:p>
          <a:p>
            <a:pPr algn="just">
              <a:buNone/>
            </a:pPr>
            <a:r>
              <a:rPr lang="en-US" sz="1900" dirty="0">
                <a:solidFill>
                  <a:srgbClr val="FF0000"/>
                </a:solidFill>
                <a:latin typeface="Arial"/>
                <a:cs typeface="Arial"/>
              </a:rPr>
              <a:t>Bio-  </a:t>
            </a:r>
            <a:r>
              <a:rPr lang="en-US" sz="1900" spc="-5" dirty="0">
                <a:solidFill>
                  <a:srgbClr val="FF0000"/>
                </a:solidFill>
                <a:latin typeface="Arial"/>
                <a:cs typeface="Arial"/>
              </a:rPr>
              <a:t>Medical </a:t>
            </a:r>
            <a:r>
              <a:rPr lang="en-US" sz="1900" spc="5" dirty="0">
                <a:solidFill>
                  <a:srgbClr val="FF0000"/>
                </a:solidFill>
                <a:latin typeface="Arial"/>
                <a:cs typeface="Arial"/>
              </a:rPr>
              <a:t>Waste </a:t>
            </a:r>
            <a:r>
              <a:rPr lang="en-US" sz="1900" spc="-10" dirty="0">
                <a:solidFill>
                  <a:srgbClr val="FF0000"/>
                </a:solidFill>
                <a:latin typeface="Arial"/>
                <a:cs typeface="Arial"/>
              </a:rPr>
              <a:t>(Management </a:t>
            </a:r>
            <a:r>
              <a:rPr lang="en-US" sz="1900" dirty="0">
                <a:solidFill>
                  <a:srgbClr val="FF0000"/>
                </a:solidFill>
                <a:latin typeface="Arial"/>
                <a:cs typeface="Arial"/>
              </a:rPr>
              <a:t>and </a:t>
            </a:r>
            <a:r>
              <a:rPr lang="en-US" sz="1900" spc="-5" dirty="0">
                <a:solidFill>
                  <a:srgbClr val="FF0000"/>
                </a:solidFill>
                <a:latin typeface="Arial"/>
                <a:cs typeface="Arial"/>
              </a:rPr>
              <a:t>Handling) Rules, 1998 </a:t>
            </a:r>
            <a:r>
              <a:rPr lang="en-US" sz="2600" dirty="0">
                <a:latin typeface="Arial"/>
                <a:cs typeface="Arial"/>
              </a:rPr>
              <a:t>and </a:t>
            </a:r>
            <a:r>
              <a:rPr lang="en-US" sz="2600" spc="-10" dirty="0">
                <a:latin typeface="Arial"/>
                <a:cs typeface="Arial"/>
              </a:rPr>
              <a:t>such </a:t>
            </a:r>
            <a:r>
              <a:rPr lang="en-US" sz="2600" spc="-5" dirty="0">
                <a:latin typeface="Arial"/>
                <a:cs typeface="Arial"/>
              </a:rPr>
              <a:t>other Acts, </a:t>
            </a:r>
            <a:r>
              <a:rPr lang="en-US" sz="2600" dirty="0">
                <a:latin typeface="Arial"/>
                <a:cs typeface="Arial"/>
              </a:rPr>
              <a:t>Rules,  Regulations </a:t>
            </a:r>
            <a:r>
              <a:rPr lang="en-US" sz="2600" spc="-15" dirty="0">
                <a:latin typeface="Arial"/>
                <a:cs typeface="Arial"/>
              </a:rPr>
              <a:t>made </a:t>
            </a:r>
            <a:r>
              <a:rPr lang="en-US" sz="2600" dirty="0">
                <a:latin typeface="Arial"/>
                <a:cs typeface="Arial"/>
              </a:rPr>
              <a:t>by the </a:t>
            </a:r>
            <a:r>
              <a:rPr lang="en-US" sz="2600" spc="-5" dirty="0">
                <a:latin typeface="Arial"/>
                <a:cs typeface="Arial"/>
              </a:rPr>
              <a:t>Central/State </a:t>
            </a:r>
            <a:r>
              <a:rPr lang="en-US" sz="2600" spc="-10" dirty="0">
                <a:latin typeface="Arial"/>
                <a:cs typeface="Arial"/>
              </a:rPr>
              <a:t>Governments </a:t>
            </a:r>
            <a:r>
              <a:rPr lang="en-US" sz="2600" dirty="0">
                <a:latin typeface="Arial"/>
                <a:cs typeface="Arial"/>
              </a:rPr>
              <a:t>or local </a:t>
            </a:r>
            <a:r>
              <a:rPr lang="en-US" sz="2600" spc="-5" dirty="0">
                <a:latin typeface="Arial"/>
                <a:cs typeface="Arial"/>
              </a:rPr>
              <a:t>Administrative Bodies </a:t>
            </a:r>
            <a:r>
              <a:rPr lang="en-US" sz="2600" spc="-10" dirty="0">
                <a:latin typeface="Arial"/>
                <a:cs typeface="Arial"/>
              </a:rPr>
              <a:t>or </a:t>
            </a:r>
            <a:r>
              <a:rPr lang="en-US" sz="2600" dirty="0">
                <a:latin typeface="Arial"/>
                <a:cs typeface="Arial"/>
              </a:rPr>
              <a:t>any other  relevant Act </a:t>
            </a:r>
            <a:r>
              <a:rPr lang="en-US" sz="2600" spc="-5" dirty="0">
                <a:latin typeface="Arial"/>
                <a:cs typeface="Arial"/>
              </a:rPr>
              <a:t>relating </a:t>
            </a:r>
            <a:r>
              <a:rPr lang="en-US" sz="2600" spc="-10" dirty="0">
                <a:latin typeface="Arial"/>
                <a:cs typeface="Arial"/>
              </a:rPr>
              <a:t>to </a:t>
            </a:r>
            <a:r>
              <a:rPr lang="en-US" sz="2600" dirty="0">
                <a:latin typeface="Arial"/>
                <a:cs typeface="Arial"/>
              </a:rPr>
              <a:t>the </a:t>
            </a:r>
            <a:r>
              <a:rPr lang="en-US" sz="2600" spc="-5" dirty="0">
                <a:latin typeface="Arial"/>
                <a:cs typeface="Arial"/>
              </a:rPr>
              <a:t>protection </a:t>
            </a:r>
            <a:r>
              <a:rPr lang="en-US" sz="2600" dirty="0">
                <a:latin typeface="Arial"/>
                <a:cs typeface="Arial"/>
              </a:rPr>
              <a:t>and </a:t>
            </a:r>
            <a:r>
              <a:rPr lang="en-US" sz="2600" spc="-5" dirty="0">
                <a:latin typeface="Arial"/>
                <a:cs typeface="Arial"/>
              </a:rPr>
              <a:t>promotion </a:t>
            </a:r>
            <a:r>
              <a:rPr lang="en-US" sz="2600" dirty="0">
                <a:latin typeface="Arial"/>
                <a:cs typeface="Arial"/>
              </a:rPr>
              <a:t>of public</a:t>
            </a:r>
            <a:r>
              <a:rPr lang="en-US" sz="2600" spc="25" dirty="0">
                <a:latin typeface="Arial"/>
                <a:cs typeface="Arial"/>
              </a:rPr>
              <a:t> </a:t>
            </a:r>
            <a:r>
              <a:rPr lang="en-US" sz="2600" spc="-5" dirty="0">
                <a:latin typeface="Arial"/>
                <a:cs typeface="Arial"/>
              </a:rPr>
              <a:t>health.</a:t>
            </a:r>
            <a:endParaRPr lang="en-US" sz="2600" dirty="0">
              <a:latin typeface="Arial"/>
              <a:cs typeface="Arial"/>
            </a:endParaRPr>
          </a:p>
          <a:p>
            <a:endParaRPr lang="en-IN" dirty="0"/>
          </a:p>
        </p:txBody>
      </p:sp>
      <p:sp>
        <p:nvSpPr>
          <p:cNvPr id="4" name="Date Placeholder 3"/>
          <p:cNvSpPr>
            <a:spLocks noGrp="1"/>
          </p:cNvSpPr>
          <p:nvPr>
            <p:ph type="dt" sz="half" idx="10"/>
          </p:nvPr>
        </p:nvSpPr>
        <p:spPr/>
        <p:txBody>
          <a:bodyPr/>
          <a:lstStyle/>
          <a:p>
            <a:fld id="{8FF9A521-B1F3-4FB7-AFD6-DFC6675F19A6}"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20</a:t>
            </a:fld>
            <a:endParaRPr lang="en-IN" dirty="0"/>
          </a:p>
        </p:txBody>
      </p:sp>
    </p:spTree>
    <p:extLst>
      <p:ext uri="{BB962C8B-B14F-4D97-AF65-F5344CB8AC3E}">
        <p14:creationId xmlns:p14="http://schemas.microsoft.com/office/powerpoint/2010/main" val="281024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57E8-384A-4936-8729-42C8B9C8893C}"/>
              </a:ext>
            </a:extLst>
          </p:cNvPr>
          <p:cNvSpPr>
            <a:spLocks noGrp="1"/>
          </p:cNvSpPr>
          <p:nvPr>
            <p:ph type="title"/>
          </p:nvPr>
        </p:nvSpPr>
        <p:spPr/>
        <p:txBody>
          <a:bodyPr/>
          <a:lstStyle/>
          <a:p>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a:t>
            </a:r>
            <a:r>
              <a:rPr lang="en-IN" sz="4400" b="1" u="sng" dirty="0">
                <a:uFill>
                  <a:solidFill>
                    <a:srgbClr val="000000"/>
                  </a:solidFill>
                </a:uFill>
                <a:latin typeface="Arial"/>
                <a:cs typeface="Arial"/>
              </a:rPr>
              <a:t>2</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448495F8-AF86-4A4B-8910-B2B7BEB1B766}"/>
              </a:ext>
            </a:extLst>
          </p:cNvPr>
          <p:cNvSpPr>
            <a:spLocks noGrp="1"/>
          </p:cNvSpPr>
          <p:nvPr>
            <p:ph idx="1"/>
          </p:nvPr>
        </p:nvSpPr>
        <p:spPr>
          <a:xfrm>
            <a:off x="838200" y="1193800"/>
            <a:ext cx="11003844" cy="5435600"/>
          </a:xfrm>
        </p:spPr>
        <p:txBody>
          <a:bodyPr>
            <a:normAutofit fontScale="92500" lnSpcReduction="20000"/>
          </a:bodyPr>
          <a:lstStyle/>
          <a:p>
            <a:pPr marL="0" indent="0" algn="just">
              <a:buNone/>
            </a:pPr>
            <a:r>
              <a:rPr lang="en-US" sz="4600" b="1" spc="-10" dirty="0">
                <a:uFill>
                  <a:solidFill>
                    <a:srgbClr val="000000"/>
                  </a:solidFill>
                </a:uFill>
                <a:latin typeface="Arial"/>
                <a:cs typeface="Arial"/>
              </a:rPr>
              <a:t>2</a:t>
            </a:r>
            <a:r>
              <a:rPr lang="en-US" sz="2800" b="1" spc="-10" dirty="0">
                <a:uFill>
                  <a:solidFill>
                    <a:srgbClr val="000000"/>
                  </a:solidFill>
                </a:uFill>
                <a:latin typeface="Arial"/>
                <a:cs typeface="Arial"/>
              </a:rPr>
              <a:t> </a:t>
            </a:r>
            <a:r>
              <a:rPr lang="en-US" sz="3500" b="1" u="sng" spc="-10" dirty="0">
                <a:uFill>
                  <a:solidFill>
                    <a:srgbClr val="000000"/>
                  </a:solidFill>
                </a:uFill>
                <a:latin typeface="Arial"/>
                <a:cs typeface="Arial"/>
              </a:rPr>
              <a:t>DUTIES </a:t>
            </a:r>
            <a:r>
              <a:rPr lang="en-US" sz="3500" b="1" u="sng" dirty="0">
                <a:uFill>
                  <a:solidFill>
                    <a:srgbClr val="000000"/>
                  </a:solidFill>
                </a:uFill>
                <a:latin typeface="Arial"/>
                <a:cs typeface="Arial"/>
              </a:rPr>
              <a:t>OF </a:t>
            </a:r>
            <a:r>
              <a:rPr lang="en-US" sz="3500" b="1" u="sng" spc="-5" dirty="0">
                <a:uFill>
                  <a:solidFill>
                    <a:srgbClr val="000000"/>
                  </a:solidFill>
                </a:uFill>
                <a:latin typeface="Arial"/>
                <a:cs typeface="Arial"/>
              </a:rPr>
              <a:t>PHYSICIANS </a:t>
            </a:r>
            <a:r>
              <a:rPr lang="en-US" sz="3500" b="1" u="sng" spc="15" dirty="0">
                <a:uFill>
                  <a:solidFill>
                    <a:srgbClr val="000000"/>
                  </a:solidFill>
                </a:uFill>
                <a:latin typeface="Arial"/>
                <a:cs typeface="Arial"/>
              </a:rPr>
              <a:t>TO </a:t>
            </a:r>
            <a:r>
              <a:rPr lang="en-US" sz="3500" b="1" u="sng" spc="-5" dirty="0">
                <a:uFill>
                  <a:solidFill>
                    <a:srgbClr val="000000"/>
                  </a:solidFill>
                </a:uFill>
                <a:latin typeface="Arial"/>
                <a:cs typeface="Arial"/>
              </a:rPr>
              <a:t>THEIR </a:t>
            </a:r>
            <a:r>
              <a:rPr lang="en-US" sz="3500" b="1" u="sng" dirty="0">
                <a:uFill>
                  <a:solidFill>
                    <a:srgbClr val="000000"/>
                  </a:solidFill>
                </a:uFill>
                <a:latin typeface="Arial"/>
                <a:cs typeface="Arial"/>
              </a:rPr>
              <a:t>PATIENTS</a:t>
            </a:r>
            <a:r>
              <a:rPr lang="en-US" sz="1900" b="1" u="sng" dirty="0">
                <a:uFill>
                  <a:solidFill>
                    <a:srgbClr val="000000"/>
                  </a:solidFill>
                </a:uFill>
                <a:latin typeface="Arial"/>
                <a:cs typeface="Arial"/>
              </a:rPr>
              <a:t>:</a:t>
            </a:r>
            <a:endParaRPr lang="en-US" sz="1900" u="sng" dirty="0">
              <a:latin typeface="Arial"/>
              <a:cs typeface="Arial"/>
            </a:endParaRPr>
          </a:p>
          <a:p>
            <a:pPr marL="0" indent="0">
              <a:buNone/>
            </a:pPr>
            <a:endParaRPr lang="en-IN" sz="2800" b="1" spc="-5" dirty="0">
              <a:uFill>
                <a:solidFill>
                  <a:srgbClr val="000000"/>
                </a:solidFill>
              </a:uFill>
              <a:latin typeface="Arial"/>
              <a:cs typeface="Arial"/>
            </a:endParaRPr>
          </a:p>
          <a:p>
            <a:pPr marL="0" indent="0">
              <a:buNone/>
            </a:pPr>
            <a:r>
              <a:rPr lang="en-IN" sz="4000" b="1" spc="-5" dirty="0">
                <a:uFill>
                  <a:solidFill>
                    <a:srgbClr val="000000"/>
                  </a:solidFill>
                </a:uFill>
                <a:latin typeface="Arial"/>
                <a:cs typeface="Arial"/>
              </a:rPr>
              <a:t>2.1</a:t>
            </a:r>
            <a:r>
              <a:rPr lang="en-IN" sz="2800" b="1" spc="-5" dirty="0">
                <a:uFill>
                  <a:solidFill>
                    <a:srgbClr val="000000"/>
                  </a:solidFill>
                </a:uFill>
                <a:latin typeface="Arial"/>
                <a:cs typeface="Arial"/>
              </a:rPr>
              <a:t>  </a:t>
            </a:r>
            <a:r>
              <a:rPr lang="en-IN" sz="4000" b="1" u="sng" spc="-5" dirty="0">
                <a:uFill>
                  <a:solidFill>
                    <a:srgbClr val="000000"/>
                  </a:solidFill>
                </a:uFill>
                <a:latin typeface="Arial"/>
                <a:cs typeface="Arial"/>
              </a:rPr>
              <a:t>Obligations to the</a:t>
            </a:r>
            <a:r>
              <a:rPr lang="en-IN" sz="4000" b="1" u="sng" spc="15" dirty="0">
                <a:uFill>
                  <a:solidFill>
                    <a:srgbClr val="000000"/>
                  </a:solidFill>
                </a:uFill>
                <a:latin typeface="Arial"/>
                <a:cs typeface="Arial"/>
              </a:rPr>
              <a:t> </a:t>
            </a:r>
            <a:r>
              <a:rPr lang="en-IN" sz="4000" b="1" u="sng" spc="-5" dirty="0">
                <a:uFill>
                  <a:solidFill>
                    <a:srgbClr val="000000"/>
                  </a:solidFill>
                </a:uFill>
                <a:latin typeface="Arial"/>
                <a:cs typeface="Arial"/>
              </a:rPr>
              <a:t>Sick</a:t>
            </a:r>
            <a:endParaRPr lang="en-IN" sz="4000" b="1" dirty="0"/>
          </a:p>
          <a:p>
            <a:pPr marL="0" indent="0" algn="just">
              <a:buNone/>
            </a:pPr>
            <a:r>
              <a:rPr lang="en-IN" sz="4100" b="1" dirty="0"/>
              <a:t>2.1.1 </a:t>
            </a:r>
            <a:r>
              <a:rPr lang="en-US" sz="3800" spc="-5" dirty="0">
                <a:latin typeface="Arial"/>
                <a:cs typeface="Arial"/>
              </a:rPr>
              <a:t>Though </a:t>
            </a:r>
            <a:r>
              <a:rPr lang="en-US" sz="3800" dirty="0">
                <a:latin typeface="Arial"/>
                <a:cs typeface="Arial"/>
              </a:rPr>
              <a:t>a </a:t>
            </a:r>
            <a:r>
              <a:rPr lang="en-US" sz="3800" spc="-5" dirty="0">
                <a:latin typeface="Arial"/>
                <a:cs typeface="Arial"/>
              </a:rPr>
              <a:t>physician </a:t>
            </a:r>
            <a:r>
              <a:rPr lang="en-US" sz="3800" spc="10" dirty="0">
                <a:latin typeface="Arial"/>
                <a:cs typeface="Arial"/>
              </a:rPr>
              <a:t>is </a:t>
            </a:r>
            <a:r>
              <a:rPr lang="en-US" sz="3800" dirty="0">
                <a:latin typeface="Arial"/>
                <a:cs typeface="Arial"/>
              </a:rPr>
              <a:t>not bound </a:t>
            </a:r>
            <a:r>
              <a:rPr lang="en-US" sz="3800" spc="-15" dirty="0">
                <a:latin typeface="Arial"/>
                <a:cs typeface="Arial"/>
              </a:rPr>
              <a:t>to </a:t>
            </a:r>
            <a:r>
              <a:rPr lang="en-US" sz="3800" spc="-5" dirty="0">
                <a:latin typeface="Arial"/>
                <a:cs typeface="Arial"/>
              </a:rPr>
              <a:t>treat </a:t>
            </a:r>
            <a:r>
              <a:rPr lang="en-US" sz="3800" dirty="0">
                <a:latin typeface="Arial"/>
                <a:cs typeface="Arial"/>
              </a:rPr>
              <a:t>each and every </a:t>
            </a:r>
            <a:r>
              <a:rPr lang="en-US" sz="3800" spc="-5" dirty="0">
                <a:latin typeface="Arial"/>
                <a:cs typeface="Arial"/>
              </a:rPr>
              <a:t>person </a:t>
            </a:r>
            <a:r>
              <a:rPr lang="en-US" sz="3800" dirty="0">
                <a:latin typeface="Arial"/>
                <a:cs typeface="Arial"/>
              </a:rPr>
              <a:t>asking his </a:t>
            </a:r>
            <a:r>
              <a:rPr lang="en-US" sz="3800" spc="-5" dirty="0">
                <a:latin typeface="Arial"/>
                <a:cs typeface="Arial"/>
              </a:rPr>
              <a:t>services, </a:t>
            </a:r>
            <a:r>
              <a:rPr lang="en-US" sz="3800" dirty="0">
                <a:latin typeface="Arial"/>
                <a:cs typeface="Arial"/>
              </a:rPr>
              <a:t>he  should not only be ever </a:t>
            </a:r>
            <a:r>
              <a:rPr lang="en-US" sz="3800" spc="-5" dirty="0">
                <a:latin typeface="Arial"/>
                <a:cs typeface="Arial"/>
              </a:rPr>
              <a:t>ready </a:t>
            </a:r>
            <a:r>
              <a:rPr lang="en-US" sz="3800" dirty="0">
                <a:latin typeface="Arial"/>
                <a:cs typeface="Arial"/>
              </a:rPr>
              <a:t>to </a:t>
            </a:r>
            <a:r>
              <a:rPr lang="en-US" sz="3800" spc="-5" dirty="0">
                <a:latin typeface="Arial"/>
                <a:cs typeface="Arial"/>
              </a:rPr>
              <a:t>respond </a:t>
            </a:r>
            <a:r>
              <a:rPr lang="en-US" sz="3800" dirty="0">
                <a:latin typeface="Arial"/>
                <a:cs typeface="Arial"/>
              </a:rPr>
              <a:t>to </a:t>
            </a:r>
            <a:r>
              <a:rPr lang="en-US" sz="3800" spc="-10" dirty="0">
                <a:latin typeface="Arial"/>
                <a:cs typeface="Arial"/>
              </a:rPr>
              <a:t>the </a:t>
            </a:r>
            <a:r>
              <a:rPr lang="en-US" sz="3800" dirty="0">
                <a:latin typeface="Arial"/>
                <a:cs typeface="Arial"/>
              </a:rPr>
              <a:t>calls of the </a:t>
            </a:r>
            <a:r>
              <a:rPr lang="en-US" sz="3800" spc="-5" dirty="0">
                <a:latin typeface="Arial"/>
                <a:cs typeface="Arial"/>
              </a:rPr>
              <a:t>sick </a:t>
            </a:r>
            <a:r>
              <a:rPr lang="en-US" sz="3800" dirty="0">
                <a:latin typeface="Arial"/>
                <a:cs typeface="Arial"/>
              </a:rPr>
              <a:t>and the injured, but </a:t>
            </a:r>
            <a:r>
              <a:rPr lang="en-US" sz="3800" spc="-5" dirty="0">
                <a:latin typeface="Arial"/>
                <a:cs typeface="Arial"/>
              </a:rPr>
              <a:t>should </a:t>
            </a:r>
            <a:r>
              <a:rPr lang="en-US" sz="3800" dirty="0">
                <a:latin typeface="Arial"/>
                <a:cs typeface="Arial"/>
              </a:rPr>
              <a:t>be  </a:t>
            </a:r>
            <a:r>
              <a:rPr lang="en-US" sz="3800" spc="-5" dirty="0">
                <a:latin typeface="Arial"/>
                <a:cs typeface="Arial"/>
              </a:rPr>
              <a:t>mindful </a:t>
            </a:r>
            <a:r>
              <a:rPr lang="en-US" sz="3800" dirty="0">
                <a:latin typeface="Arial"/>
                <a:cs typeface="Arial"/>
              </a:rPr>
              <a:t>of the high </a:t>
            </a:r>
            <a:r>
              <a:rPr lang="en-US" sz="3800" spc="-5" dirty="0">
                <a:latin typeface="Arial"/>
                <a:cs typeface="Arial"/>
              </a:rPr>
              <a:t>character </a:t>
            </a:r>
            <a:r>
              <a:rPr lang="en-US" sz="3800" dirty="0">
                <a:latin typeface="Arial"/>
                <a:cs typeface="Arial"/>
              </a:rPr>
              <a:t>of his </a:t>
            </a:r>
            <a:r>
              <a:rPr lang="en-US" sz="3800" spc="-5" dirty="0">
                <a:latin typeface="Arial"/>
                <a:cs typeface="Arial"/>
              </a:rPr>
              <a:t>mission </a:t>
            </a:r>
            <a:r>
              <a:rPr lang="en-US" sz="3800" spc="-10" dirty="0">
                <a:latin typeface="Arial"/>
                <a:cs typeface="Arial"/>
              </a:rPr>
              <a:t>and </a:t>
            </a:r>
            <a:r>
              <a:rPr lang="en-US" sz="3800" dirty="0">
                <a:latin typeface="Arial"/>
                <a:cs typeface="Arial"/>
              </a:rPr>
              <a:t>the responsibility he </a:t>
            </a:r>
            <a:r>
              <a:rPr lang="en-US" sz="3800" spc="-5" dirty="0">
                <a:latin typeface="Arial"/>
                <a:cs typeface="Arial"/>
              </a:rPr>
              <a:t>discharges </a:t>
            </a:r>
            <a:r>
              <a:rPr lang="en-US" sz="3800" spc="15" dirty="0">
                <a:latin typeface="Arial"/>
                <a:cs typeface="Arial"/>
              </a:rPr>
              <a:t>in </a:t>
            </a:r>
            <a:r>
              <a:rPr lang="en-US" sz="3800" dirty="0">
                <a:latin typeface="Arial"/>
                <a:cs typeface="Arial"/>
              </a:rPr>
              <a:t>the </a:t>
            </a:r>
            <a:r>
              <a:rPr lang="en-US" sz="3800" spc="-5" dirty="0">
                <a:latin typeface="Arial"/>
                <a:cs typeface="Arial"/>
              </a:rPr>
              <a:t>course </a:t>
            </a:r>
            <a:r>
              <a:rPr lang="en-US" sz="3800" dirty="0">
                <a:latin typeface="Arial"/>
                <a:cs typeface="Arial"/>
              </a:rPr>
              <a:t>of  </a:t>
            </a:r>
            <a:r>
              <a:rPr lang="en-US" sz="3800" spc="5" dirty="0">
                <a:latin typeface="Arial"/>
                <a:cs typeface="Arial"/>
              </a:rPr>
              <a:t>his </a:t>
            </a:r>
            <a:r>
              <a:rPr lang="en-US" sz="3800" spc="-5" dirty="0">
                <a:latin typeface="Arial"/>
                <a:cs typeface="Arial"/>
              </a:rPr>
              <a:t>professional duties. </a:t>
            </a:r>
          </a:p>
          <a:p>
            <a:pPr marL="0" indent="0" algn="just">
              <a:buNone/>
            </a:pPr>
            <a:r>
              <a:rPr lang="en-US" sz="3800" dirty="0">
                <a:latin typeface="Arial"/>
                <a:cs typeface="Arial"/>
              </a:rPr>
              <a:t>A  physician advising a patient to seek </a:t>
            </a:r>
            <a:r>
              <a:rPr lang="en-US" sz="3800" spc="5" dirty="0">
                <a:latin typeface="Arial"/>
                <a:cs typeface="Arial"/>
              </a:rPr>
              <a:t>service </a:t>
            </a:r>
            <a:r>
              <a:rPr lang="en-US" sz="3800" dirty="0">
                <a:latin typeface="Arial"/>
                <a:cs typeface="Arial"/>
              </a:rPr>
              <a:t>of another physician </a:t>
            </a:r>
            <a:r>
              <a:rPr lang="en-US" sz="3800" spc="10" dirty="0">
                <a:latin typeface="Arial"/>
                <a:cs typeface="Arial"/>
              </a:rPr>
              <a:t>is </a:t>
            </a:r>
            <a:r>
              <a:rPr lang="en-US" sz="3800" dirty="0">
                <a:latin typeface="Arial"/>
                <a:cs typeface="Arial"/>
              </a:rPr>
              <a:t>acceptable, </a:t>
            </a:r>
            <a:r>
              <a:rPr lang="en-US" sz="3800" dirty="0">
                <a:solidFill>
                  <a:srgbClr val="FF0000"/>
                </a:solidFill>
                <a:latin typeface="Arial"/>
                <a:cs typeface="Arial"/>
              </a:rPr>
              <a:t>however, </a:t>
            </a:r>
            <a:r>
              <a:rPr lang="en-US" sz="3800" spc="10" dirty="0">
                <a:solidFill>
                  <a:srgbClr val="FF0000"/>
                </a:solidFill>
                <a:latin typeface="Arial"/>
                <a:cs typeface="Arial"/>
              </a:rPr>
              <a:t>in</a:t>
            </a:r>
            <a:r>
              <a:rPr lang="en-US" sz="3800" spc="-80" dirty="0">
                <a:solidFill>
                  <a:srgbClr val="FF0000"/>
                </a:solidFill>
                <a:latin typeface="Arial"/>
                <a:cs typeface="Arial"/>
              </a:rPr>
              <a:t> </a:t>
            </a:r>
            <a:r>
              <a:rPr lang="en-US" sz="3800" dirty="0">
                <a:solidFill>
                  <a:srgbClr val="FF0000"/>
                </a:solidFill>
                <a:latin typeface="Arial"/>
                <a:cs typeface="Arial"/>
              </a:rPr>
              <a:t>case  of </a:t>
            </a:r>
            <a:r>
              <a:rPr lang="en-US" sz="3800" spc="-5" dirty="0">
                <a:solidFill>
                  <a:srgbClr val="FF0000"/>
                </a:solidFill>
                <a:latin typeface="Arial"/>
                <a:cs typeface="Arial"/>
              </a:rPr>
              <a:t>emergency </a:t>
            </a:r>
            <a:r>
              <a:rPr lang="en-US" sz="3800" dirty="0">
                <a:solidFill>
                  <a:srgbClr val="FF0000"/>
                </a:solidFill>
                <a:latin typeface="Arial"/>
                <a:cs typeface="Arial"/>
              </a:rPr>
              <a:t>a physician </a:t>
            </a:r>
            <a:r>
              <a:rPr lang="en-US" sz="3800" spc="-10" dirty="0">
                <a:solidFill>
                  <a:srgbClr val="FF0000"/>
                </a:solidFill>
                <a:latin typeface="Arial"/>
                <a:cs typeface="Arial"/>
              </a:rPr>
              <a:t>must </a:t>
            </a:r>
            <a:r>
              <a:rPr lang="en-US" sz="3800" dirty="0">
                <a:solidFill>
                  <a:srgbClr val="FF0000"/>
                </a:solidFill>
                <a:latin typeface="Arial"/>
                <a:cs typeface="Arial"/>
              </a:rPr>
              <a:t>treat the patient</a:t>
            </a:r>
          </a:p>
          <a:p>
            <a:pPr marL="0" indent="0">
              <a:buNone/>
            </a:pPr>
            <a:endParaRPr lang="en-IN" b="1" dirty="0"/>
          </a:p>
        </p:txBody>
      </p:sp>
      <p:sp>
        <p:nvSpPr>
          <p:cNvPr id="4" name="Date Placeholder 3"/>
          <p:cNvSpPr>
            <a:spLocks noGrp="1"/>
          </p:cNvSpPr>
          <p:nvPr>
            <p:ph type="dt" sz="half" idx="10"/>
          </p:nvPr>
        </p:nvSpPr>
        <p:spPr/>
        <p:txBody>
          <a:bodyPr/>
          <a:lstStyle/>
          <a:p>
            <a:fld id="{1320B82D-EC6C-4CE0-B263-01DDF0D1E39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21</a:t>
            </a:fld>
            <a:endParaRPr lang="en-IN" dirty="0"/>
          </a:p>
        </p:txBody>
      </p:sp>
    </p:spTree>
    <p:extLst>
      <p:ext uri="{BB962C8B-B14F-4D97-AF65-F5344CB8AC3E}">
        <p14:creationId xmlns:p14="http://schemas.microsoft.com/office/powerpoint/2010/main" val="2298094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14413"/>
            <a:ext cx="10515600" cy="5162550"/>
          </a:xfrm>
        </p:spPr>
        <p:txBody>
          <a:bodyPr/>
          <a:lstStyle/>
          <a:p>
            <a:pPr algn="just"/>
            <a:r>
              <a:rPr lang="en-US" sz="3600" dirty="0">
                <a:latin typeface="Arial"/>
                <a:cs typeface="Arial"/>
              </a:rPr>
              <a:t>No physician </a:t>
            </a:r>
            <a:r>
              <a:rPr lang="en-US" sz="3600" spc="-5" dirty="0">
                <a:latin typeface="Arial"/>
                <a:cs typeface="Arial"/>
              </a:rPr>
              <a:t>shall arbitrarily refuse treatment </a:t>
            </a:r>
            <a:r>
              <a:rPr lang="en-US" sz="3600" dirty="0">
                <a:latin typeface="Arial"/>
                <a:cs typeface="Arial"/>
              </a:rPr>
              <a:t>to  a patient. </a:t>
            </a:r>
          </a:p>
          <a:p>
            <a:pPr algn="just"/>
            <a:r>
              <a:rPr lang="en-US" sz="3600" spc="-5" dirty="0">
                <a:latin typeface="Arial"/>
                <a:cs typeface="Arial"/>
              </a:rPr>
              <a:t>However </a:t>
            </a:r>
            <a:r>
              <a:rPr lang="en-US" sz="3600" spc="-10" dirty="0">
                <a:latin typeface="Arial"/>
                <a:cs typeface="Arial"/>
              </a:rPr>
              <a:t>for </a:t>
            </a:r>
            <a:r>
              <a:rPr lang="en-US" sz="3600" spc="-5" dirty="0">
                <a:latin typeface="Arial"/>
                <a:cs typeface="Arial"/>
              </a:rPr>
              <a:t>good reason, </a:t>
            </a:r>
            <a:r>
              <a:rPr lang="en-US" sz="3600" spc="-10" dirty="0">
                <a:latin typeface="Arial"/>
                <a:cs typeface="Arial"/>
              </a:rPr>
              <a:t>when </a:t>
            </a:r>
            <a:r>
              <a:rPr lang="en-US" sz="3600" dirty="0">
                <a:latin typeface="Arial"/>
                <a:cs typeface="Arial"/>
              </a:rPr>
              <a:t>a patient </a:t>
            </a:r>
            <a:r>
              <a:rPr lang="en-US" sz="3600" spc="10" dirty="0">
                <a:latin typeface="Arial"/>
                <a:cs typeface="Arial"/>
              </a:rPr>
              <a:t>is </a:t>
            </a:r>
            <a:r>
              <a:rPr lang="en-US" sz="3600" spc="-5" dirty="0">
                <a:latin typeface="Arial"/>
                <a:cs typeface="Arial"/>
              </a:rPr>
              <a:t>suffering from </a:t>
            </a:r>
            <a:r>
              <a:rPr lang="en-US" sz="3600" dirty="0">
                <a:latin typeface="Arial"/>
                <a:cs typeface="Arial"/>
              </a:rPr>
              <a:t>an </a:t>
            </a:r>
            <a:r>
              <a:rPr lang="en-US" sz="3600" spc="-5" dirty="0">
                <a:latin typeface="Arial"/>
                <a:cs typeface="Arial"/>
              </a:rPr>
              <a:t>ailment which </a:t>
            </a:r>
            <a:r>
              <a:rPr lang="en-US" sz="3600" dirty="0">
                <a:latin typeface="Arial"/>
                <a:cs typeface="Arial"/>
              </a:rPr>
              <a:t>is not  within the </a:t>
            </a:r>
            <a:r>
              <a:rPr lang="en-US" sz="3600" spc="-5" dirty="0">
                <a:latin typeface="Arial"/>
                <a:cs typeface="Arial"/>
              </a:rPr>
              <a:t>range </a:t>
            </a:r>
            <a:r>
              <a:rPr lang="en-US" sz="3600" dirty="0">
                <a:latin typeface="Arial"/>
                <a:cs typeface="Arial"/>
              </a:rPr>
              <a:t>of </a:t>
            </a:r>
            <a:r>
              <a:rPr lang="en-US" sz="3600" spc="-5" dirty="0">
                <a:latin typeface="Arial"/>
                <a:cs typeface="Arial"/>
              </a:rPr>
              <a:t>experience </a:t>
            </a:r>
            <a:r>
              <a:rPr lang="en-US" sz="3600" dirty="0">
                <a:latin typeface="Arial"/>
                <a:cs typeface="Arial"/>
              </a:rPr>
              <a:t>of </a:t>
            </a:r>
            <a:r>
              <a:rPr lang="en-US" sz="3600" spc="-10" dirty="0">
                <a:latin typeface="Arial"/>
                <a:cs typeface="Arial"/>
              </a:rPr>
              <a:t>the </a:t>
            </a:r>
            <a:r>
              <a:rPr lang="en-US" sz="3600" spc="-5" dirty="0">
                <a:latin typeface="Arial"/>
                <a:cs typeface="Arial"/>
              </a:rPr>
              <a:t>treating </a:t>
            </a:r>
            <a:r>
              <a:rPr lang="en-US" sz="3600" dirty="0">
                <a:latin typeface="Arial"/>
                <a:cs typeface="Arial"/>
              </a:rPr>
              <a:t>physician, </a:t>
            </a:r>
            <a:r>
              <a:rPr lang="en-US" sz="3600" spc="-10" dirty="0">
                <a:latin typeface="Arial"/>
                <a:cs typeface="Arial"/>
              </a:rPr>
              <a:t>the </a:t>
            </a:r>
            <a:r>
              <a:rPr lang="en-US" sz="3600" spc="-5" dirty="0">
                <a:latin typeface="Arial"/>
                <a:cs typeface="Arial"/>
              </a:rPr>
              <a:t>physician </a:t>
            </a:r>
            <a:r>
              <a:rPr lang="en-US" sz="3600" spc="-15" dirty="0">
                <a:latin typeface="Arial"/>
                <a:cs typeface="Arial"/>
              </a:rPr>
              <a:t>may </a:t>
            </a:r>
            <a:r>
              <a:rPr lang="en-US" sz="3600" dirty="0">
                <a:latin typeface="Arial"/>
                <a:cs typeface="Arial"/>
              </a:rPr>
              <a:t>refuse </a:t>
            </a:r>
            <a:r>
              <a:rPr lang="en-US" sz="3600" spc="-5" dirty="0">
                <a:latin typeface="Arial"/>
                <a:cs typeface="Arial"/>
              </a:rPr>
              <a:t>treatment </a:t>
            </a:r>
            <a:r>
              <a:rPr lang="en-US" sz="3600" dirty="0">
                <a:solidFill>
                  <a:srgbClr val="FF0000"/>
                </a:solidFill>
                <a:latin typeface="Arial"/>
                <a:cs typeface="Arial"/>
              </a:rPr>
              <a:t>and  refer </a:t>
            </a:r>
            <a:r>
              <a:rPr lang="en-US" sz="3600" spc="-10" dirty="0">
                <a:solidFill>
                  <a:srgbClr val="FF0000"/>
                </a:solidFill>
                <a:latin typeface="Arial"/>
                <a:cs typeface="Arial"/>
              </a:rPr>
              <a:t>the </a:t>
            </a:r>
            <a:r>
              <a:rPr lang="en-US" sz="3600" spc="-5" dirty="0">
                <a:solidFill>
                  <a:srgbClr val="FF0000"/>
                </a:solidFill>
                <a:latin typeface="Arial"/>
                <a:cs typeface="Arial"/>
              </a:rPr>
              <a:t>patient </a:t>
            </a:r>
            <a:r>
              <a:rPr lang="en-US" sz="3600" dirty="0">
                <a:solidFill>
                  <a:srgbClr val="FF0000"/>
                </a:solidFill>
                <a:latin typeface="Arial"/>
                <a:cs typeface="Arial"/>
              </a:rPr>
              <a:t>to another</a:t>
            </a:r>
            <a:r>
              <a:rPr lang="en-US" sz="3600" spc="25" dirty="0">
                <a:solidFill>
                  <a:srgbClr val="FF0000"/>
                </a:solidFill>
                <a:latin typeface="Arial"/>
                <a:cs typeface="Arial"/>
              </a:rPr>
              <a:t> </a:t>
            </a:r>
            <a:r>
              <a:rPr lang="en-US" sz="3600" spc="-5" dirty="0">
                <a:solidFill>
                  <a:srgbClr val="FF0000"/>
                </a:solidFill>
                <a:latin typeface="Arial"/>
                <a:cs typeface="Arial"/>
              </a:rPr>
              <a:t>physician.</a:t>
            </a:r>
            <a:r>
              <a:rPr lang="en-US" sz="3600" spc="-10" dirty="0">
                <a:solidFill>
                  <a:srgbClr val="FF0000"/>
                </a:solidFill>
                <a:latin typeface="Arial"/>
                <a:cs typeface="Arial"/>
              </a:rPr>
              <a:t> </a:t>
            </a:r>
            <a:endParaRPr lang="en-IN" dirty="0">
              <a:solidFill>
                <a:srgbClr val="FF0000"/>
              </a:solidFill>
            </a:endParaRPr>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2C0F3F-9F39-4297-A978-95F00A5CFBB2}"/>
              </a:ext>
            </a:extLst>
          </p:cNvPr>
          <p:cNvSpPr>
            <a:spLocks noGrp="1"/>
          </p:cNvSpPr>
          <p:nvPr>
            <p:ph idx="1"/>
          </p:nvPr>
        </p:nvSpPr>
        <p:spPr>
          <a:xfrm>
            <a:off x="838200" y="314326"/>
            <a:ext cx="10515600" cy="5862638"/>
          </a:xfrm>
        </p:spPr>
        <p:txBody>
          <a:bodyPr>
            <a:normAutofit fontScale="40000" lnSpcReduction="20000"/>
          </a:bodyPr>
          <a:lstStyle/>
          <a:p>
            <a:pPr>
              <a:buNone/>
            </a:pPr>
            <a:endParaRPr lang="en-US" spc="-5" dirty="0">
              <a:latin typeface="Arial"/>
              <a:cs typeface="Arial"/>
            </a:endParaRPr>
          </a:p>
          <a:p>
            <a:pPr marL="228600" lvl="7" algn="just">
              <a:spcBef>
                <a:spcPts val="1000"/>
              </a:spcBef>
              <a:buNone/>
            </a:pPr>
            <a:r>
              <a:rPr lang="en-US" sz="7000" b="1" spc="-5" dirty="0">
                <a:uFill>
                  <a:solidFill>
                    <a:srgbClr val="000000"/>
                  </a:solidFill>
                </a:uFill>
                <a:latin typeface="Arial"/>
                <a:cs typeface="Arial"/>
              </a:rPr>
              <a:t>2.2 </a:t>
            </a:r>
            <a:r>
              <a:rPr lang="en-US" sz="7000" b="1" u="sng" spc="-5" dirty="0">
                <a:uFill>
                  <a:solidFill>
                    <a:srgbClr val="000000"/>
                  </a:solidFill>
                </a:uFill>
                <a:latin typeface="Arial"/>
                <a:cs typeface="Arial"/>
              </a:rPr>
              <a:t>Patience, </a:t>
            </a:r>
            <a:r>
              <a:rPr lang="en-US" sz="7000" b="1" u="sng" spc="-10" dirty="0">
                <a:uFill>
                  <a:solidFill>
                    <a:srgbClr val="000000"/>
                  </a:solidFill>
                </a:uFill>
                <a:latin typeface="Arial"/>
                <a:cs typeface="Arial"/>
              </a:rPr>
              <a:t>Delicacy </a:t>
            </a:r>
            <a:r>
              <a:rPr lang="en-US" sz="7000" b="1" u="sng" spc="-5" dirty="0">
                <a:uFill>
                  <a:solidFill>
                    <a:srgbClr val="000000"/>
                  </a:solidFill>
                </a:uFill>
                <a:latin typeface="Arial"/>
                <a:cs typeface="Arial"/>
              </a:rPr>
              <a:t>and Secrecy</a:t>
            </a:r>
            <a:r>
              <a:rPr lang="en-US" sz="7000" b="1" u="sng" spc="-5" dirty="0">
                <a:latin typeface="Arial"/>
                <a:cs typeface="Arial"/>
              </a:rPr>
              <a:t> </a:t>
            </a:r>
            <a:r>
              <a:rPr lang="en-US" sz="7000" dirty="0">
                <a:latin typeface="Arial"/>
                <a:cs typeface="Arial"/>
              </a:rPr>
              <a:t> </a:t>
            </a:r>
          </a:p>
          <a:p>
            <a:pPr algn="just">
              <a:buNone/>
            </a:pPr>
            <a:r>
              <a:rPr lang="en-US" sz="7000" dirty="0">
                <a:latin typeface="Arial"/>
                <a:cs typeface="Arial"/>
              </a:rPr>
              <a:t>Confidences </a:t>
            </a:r>
            <a:r>
              <a:rPr lang="en-US" sz="7000" spc="-5" dirty="0">
                <a:latin typeface="Arial"/>
                <a:cs typeface="Arial"/>
              </a:rPr>
              <a:t>concerning </a:t>
            </a:r>
            <a:r>
              <a:rPr lang="en-US" sz="7000" dirty="0">
                <a:latin typeface="Arial"/>
                <a:cs typeface="Arial"/>
              </a:rPr>
              <a:t>individual or </a:t>
            </a:r>
            <a:r>
              <a:rPr lang="en-US" sz="7000" spc="-5" dirty="0">
                <a:latin typeface="Arial"/>
                <a:cs typeface="Arial"/>
              </a:rPr>
              <a:t>domestic </a:t>
            </a:r>
            <a:r>
              <a:rPr lang="en-US" sz="7000" dirty="0">
                <a:latin typeface="Arial"/>
                <a:cs typeface="Arial"/>
              </a:rPr>
              <a:t>life </a:t>
            </a:r>
            <a:r>
              <a:rPr lang="en-US" sz="7000" spc="-5" dirty="0">
                <a:latin typeface="Arial"/>
                <a:cs typeface="Arial"/>
              </a:rPr>
              <a:t>entrusted </a:t>
            </a:r>
            <a:r>
              <a:rPr lang="en-US" sz="7000" dirty="0">
                <a:latin typeface="Arial"/>
                <a:cs typeface="Arial"/>
              </a:rPr>
              <a:t>by </a:t>
            </a:r>
            <a:r>
              <a:rPr lang="en-US" sz="7000" spc="-5" dirty="0">
                <a:latin typeface="Arial"/>
                <a:cs typeface="Arial"/>
              </a:rPr>
              <a:t>patients </a:t>
            </a:r>
            <a:r>
              <a:rPr lang="en-US" sz="7000" spc="-15" dirty="0">
                <a:latin typeface="Arial"/>
                <a:cs typeface="Arial"/>
              </a:rPr>
              <a:t>to </a:t>
            </a:r>
            <a:r>
              <a:rPr lang="en-US" sz="7000" dirty="0">
                <a:latin typeface="Arial"/>
                <a:cs typeface="Arial"/>
              </a:rPr>
              <a:t>a </a:t>
            </a:r>
            <a:r>
              <a:rPr lang="en-US" sz="7000" spc="-5" dirty="0">
                <a:latin typeface="Arial"/>
                <a:cs typeface="Arial"/>
              </a:rPr>
              <a:t>physician </a:t>
            </a:r>
            <a:r>
              <a:rPr lang="en-US" sz="7000" dirty="0">
                <a:latin typeface="Arial"/>
                <a:cs typeface="Arial"/>
              </a:rPr>
              <a:t>and  defects </a:t>
            </a:r>
            <a:r>
              <a:rPr lang="en-US" sz="7000" spc="10" dirty="0">
                <a:latin typeface="Arial"/>
                <a:cs typeface="Arial"/>
              </a:rPr>
              <a:t>in </a:t>
            </a:r>
            <a:r>
              <a:rPr lang="en-US" sz="7000" dirty="0">
                <a:latin typeface="Arial"/>
                <a:cs typeface="Arial"/>
              </a:rPr>
              <a:t>the </a:t>
            </a:r>
            <a:r>
              <a:rPr lang="en-US" sz="7000" spc="-5" dirty="0">
                <a:latin typeface="Arial"/>
                <a:cs typeface="Arial"/>
              </a:rPr>
              <a:t>disposition </a:t>
            </a:r>
            <a:r>
              <a:rPr lang="en-US" sz="7000" spc="-10" dirty="0">
                <a:latin typeface="Arial"/>
                <a:cs typeface="Arial"/>
              </a:rPr>
              <a:t>or </a:t>
            </a:r>
            <a:r>
              <a:rPr lang="en-US" sz="7000" spc="-5" dirty="0">
                <a:latin typeface="Arial"/>
                <a:cs typeface="Arial"/>
              </a:rPr>
              <a:t>character </a:t>
            </a:r>
            <a:r>
              <a:rPr lang="en-US" sz="7000" dirty="0">
                <a:latin typeface="Arial"/>
                <a:cs typeface="Arial"/>
              </a:rPr>
              <a:t>of patients </a:t>
            </a:r>
            <a:r>
              <a:rPr lang="en-US" sz="7000" spc="-5" dirty="0">
                <a:latin typeface="Arial"/>
                <a:cs typeface="Arial"/>
              </a:rPr>
              <a:t>observed during medical attendance should  </a:t>
            </a:r>
            <a:r>
              <a:rPr lang="en-US" sz="7000" dirty="0">
                <a:latin typeface="Arial"/>
                <a:cs typeface="Arial"/>
              </a:rPr>
              <a:t>never be </a:t>
            </a:r>
            <a:r>
              <a:rPr lang="en-US" sz="7000" spc="-5" dirty="0">
                <a:latin typeface="Arial"/>
                <a:cs typeface="Arial"/>
              </a:rPr>
              <a:t>revealed unless their </a:t>
            </a:r>
            <a:r>
              <a:rPr lang="en-US" sz="7000" dirty="0">
                <a:latin typeface="Arial"/>
                <a:cs typeface="Arial"/>
              </a:rPr>
              <a:t>revelation </a:t>
            </a:r>
            <a:r>
              <a:rPr lang="en-US" sz="7000" spc="10" dirty="0">
                <a:latin typeface="Arial"/>
                <a:cs typeface="Arial"/>
              </a:rPr>
              <a:t>is </a:t>
            </a:r>
            <a:r>
              <a:rPr lang="en-US" sz="7000" spc="-5" dirty="0">
                <a:latin typeface="Arial"/>
                <a:cs typeface="Arial"/>
              </a:rPr>
              <a:t>required </a:t>
            </a:r>
            <a:r>
              <a:rPr lang="en-US" sz="7000" dirty="0">
                <a:latin typeface="Arial"/>
                <a:cs typeface="Arial"/>
              </a:rPr>
              <a:t>by </a:t>
            </a:r>
            <a:r>
              <a:rPr lang="en-US" sz="7000" spc="-10" dirty="0">
                <a:latin typeface="Arial"/>
                <a:cs typeface="Arial"/>
              </a:rPr>
              <a:t>the </a:t>
            </a:r>
            <a:r>
              <a:rPr lang="en-US" sz="7000" spc="-5" dirty="0">
                <a:latin typeface="Arial"/>
                <a:cs typeface="Arial"/>
              </a:rPr>
              <a:t>laws </a:t>
            </a:r>
            <a:r>
              <a:rPr lang="en-US" sz="7000" dirty="0">
                <a:latin typeface="Arial"/>
                <a:cs typeface="Arial"/>
              </a:rPr>
              <a:t>of the </a:t>
            </a:r>
            <a:r>
              <a:rPr lang="en-US" sz="7000" spc="-5" dirty="0">
                <a:latin typeface="Arial"/>
                <a:cs typeface="Arial"/>
              </a:rPr>
              <a:t>State. </a:t>
            </a:r>
          </a:p>
          <a:p>
            <a:pPr algn="just">
              <a:buNone/>
            </a:pPr>
            <a:r>
              <a:rPr lang="en-US" sz="7000" spc="-10" dirty="0">
                <a:latin typeface="Arial"/>
                <a:cs typeface="Arial"/>
              </a:rPr>
              <a:t>Sometimes,  </a:t>
            </a:r>
            <a:r>
              <a:rPr lang="en-US" sz="7000" spc="-5" dirty="0">
                <a:latin typeface="Arial"/>
                <a:cs typeface="Arial"/>
              </a:rPr>
              <a:t>however, </a:t>
            </a:r>
            <a:r>
              <a:rPr lang="en-US" sz="7000" dirty="0">
                <a:latin typeface="Arial"/>
                <a:cs typeface="Arial"/>
              </a:rPr>
              <a:t>a physician </a:t>
            </a:r>
            <a:r>
              <a:rPr lang="en-US" sz="7000" spc="-15" dirty="0">
                <a:latin typeface="Arial"/>
                <a:cs typeface="Arial"/>
              </a:rPr>
              <a:t>must </a:t>
            </a:r>
            <a:r>
              <a:rPr lang="en-US" sz="7000" spc="-5" dirty="0">
                <a:latin typeface="Arial"/>
                <a:cs typeface="Arial"/>
              </a:rPr>
              <a:t>determine whether </a:t>
            </a:r>
            <a:r>
              <a:rPr lang="en-US" sz="7000" spc="5" dirty="0">
                <a:latin typeface="Arial"/>
                <a:cs typeface="Arial"/>
              </a:rPr>
              <a:t>his </a:t>
            </a:r>
            <a:r>
              <a:rPr lang="en-US" sz="7000" spc="-5" dirty="0">
                <a:latin typeface="Arial"/>
                <a:cs typeface="Arial"/>
              </a:rPr>
              <a:t>duty </a:t>
            </a:r>
            <a:r>
              <a:rPr lang="en-US" sz="7000" dirty="0">
                <a:latin typeface="Arial"/>
                <a:cs typeface="Arial"/>
              </a:rPr>
              <a:t>to society </a:t>
            </a:r>
            <a:r>
              <a:rPr lang="en-US" sz="7000" spc="-5" dirty="0">
                <a:latin typeface="Arial"/>
                <a:cs typeface="Arial"/>
              </a:rPr>
              <a:t>requires </a:t>
            </a:r>
            <a:r>
              <a:rPr lang="en-US" sz="7000" spc="5" dirty="0">
                <a:latin typeface="Arial"/>
                <a:cs typeface="Arial"/>
              </a:rPr>
              <a:t>him </a:t>
            </a:r>
            <a:r>
              <a:rPr lang="en-US" sz="7000" dirty="0">
                <a:latin typeface="Arial"/>
                <a:cs typeface="Arial"/>
              </a:rPr>
              <a:t>to </a:t>
            </a:r>
            <a:r>
              <a:rPr lang="en-US" sz="7000" spc="-5" dirty="0">
                <a:latin typeface="Arial"/>
                <a:cs typeface="Arial"/>
              </a:rPr>
              <a:t>employ  </a:t>
            </a:r>
            <a:r>
              <a:rPr lang="en-US" sz="7000" dirty="0">
                <a:latin typeface="Arial"/>
                <a:cs typeface="Arial"/>
              </a:rPr>
              <a:t>knowledge, </a:t>
            </a:r>
            <a:r>
              <a:rPr lang="en-US" sz="7000" spc="-5" dirty="0">
                <a:latin typeface="Arial"/>
                <a:cs typeface="Arial"/>
              </a:rPr>
              <a:t>obtained through confidence </a:t>
            </a:r>
            <a:r>
              <a:rPr lang="en-US" sz="7000" dirty="0">
                <a:latin typeface="Arial"/>
                <a:cs typeface="Arial"/>
              </a:rPr>
              <a:t>as a physician, to protect a </a:t>
            </a:r>
            <a:r>
              <a:rPr lang="en-US" sz="7000" spc="-5" dirty="0">
                <a:latin typeface="Arial"/>
                <a:cs typeface="Arial"/>
              </a:rPr>
              <a:t>healthy person against </a:t>
            </a:r>
            <a:r>
              <a:rPr lang="en-US" sz="7000" dirty="0">
                <a:latin typeface="Arial"/>
                <a:cs typeface="Arial"/>
              </a:rPr>
              <a:t>a  </a:t>
            </a:r>
            <a:r>
              <a:rPr lang="en-US" sz="7000" spc="-5" dirty="0">
                <a:latin typeface="Arial"/>
                <a:cs typeface="Arial"/>
              </a:rPr>
              <a:t>communicable disease </a:t>
            </a:r>
            <a:r>
              <a:rPr lang="en-US" sz="7000" spc="-15" dirty="0">
                <a:latin typeface="Arial"/>
                <a:cs typeface="Arial"/>
              </a:rPr>
              <a:t>to </a:t>
            </a:r>
            <a:r>
              <a:rPr lang="en-US" sz="7000" spc="-5" dirty="0">
                <a:latin typeface="Arial"/>
                <a:cs typeface="Arial"/>
              </a:rPr>
              <a:t>which </a:t>
            </a:r>
            <a:r>
              <a:rPr lang="en-US" sz="7000" dirty="0">
                <a:latin typeface="Arial"/>
                <a:cs typeface="Arial"/>
              </a:rPr>
              <a:t>he </a:t>
            </a:r>
            <a:r>
              <a:rPr lang="en-US" sz="7000" spc="10" dirty="0">
                <a:latin typeface="Arial"/>
                <a:cs typeface="Arial"/>
              </a:rPr>
              <a:t>is </a:t>
            </a:r>
            <a:r>
              <a:rPr lang="en-US" sz="7000" spc="-5" dirty="0">
                <a:latin typeface="Arial"/>
                <a:cs typeface="Arial"/>
              </a:rPr>
              <a:t>about </a:t>
            </a:r>
            <a:r>
              <a:rPr lang="en-US" sz="7000" dirty="0">
                <a:latin typeface="Arial"/>
                <a:cs typeface="Arial"/>
              </a:rPr>
              <a:t>to </a:t>
            </a:r>
            <a:r>
              <a:rPr lang="en-US" sz="7000" spc="-10" dirty="0">
                <a:latin typeface="Arial"/>
                <a:cs typeface="Arial"/>
              </a:rPr>
              <a:t>be </a:t>
            </a:r>
            <a:r>
              <a:rPr lang="en-US" sz="7000" spc="-5" dirty="0">
                <a:latin typeface="Arial"/>
                <a:cs typeface="Arial"/>
              </a:rPr>
              <a:t>exposed. </a:t>
            </a:r>
          </a:p>
          <a:p>
            <a:pPr algn="just">
              <a:buNone/>
            </a:pPr>
            <a:r>
              <a:rPr lang="en-US" sz="7000" dirty="0">
                <a:latin typeface="Arial"/>
                <a:cs typeface="Arial"/>
              </a:rPr>
              <a:t>In such instance, the </a:t>
            </a:r>
            <a:r>
              <a:rPr lang="en-US" sz="7000" spc="-5" dirty="0">
                <a:latin typeface="Arial"/>
                <a:cs typeface="Arial"/>
              </a:rPr>
              <a:t>physician  </a:t>
            </a:r>
            <a:r>
              <a:rPr lang="en-US" sz="7000" dirty="0">
                <a:latin typeface="Arial"/>
                <a:cs typeface="Arial"/>
              </a:rPr>
              <a:t>should act as he would </a:t>
            </a:r>
            <a:r>
              <a:rPr lang="en-US" sz="7000" spc="-5" dirty="0">
                <a:latin typeface="Arial"/>
                <a:cs typeface="Arial"/>
              </a:rPr>
              <a:t>wish another </a:t>
            </a:r>
            <a:r>
              <a:rPr lang="en-US" sz="7000" dirty="0">
                <a:latin typeface="Arial"/>
                <a:cs typeface="Arial"/>
              </a:rPr>
              <a:t>to act </a:t>
            </a:r>
            <a:r>
              <a:rPr lang="en-US" sz="7000" spc="-5" dirty="0">
                <a:latin typeface="Arial"/>
                <a:cs typeface="Arial"/>
              </a:rPr>
              <a:t>toward </a:t>
            </a:r>
            <a:r>
              <a:rPr lang="en-US" sz="7000" dirty="0">
                <a:latin typeface="Arial"/>
                <a:cs typeface="Arial"/>
              </a:rPr>
              <a:t>one of </a:t>
            </a:r>
            <a:r>
              <a:rPr lang="en-US" sz="7000" spc="10" dirty="0">
                <a:latin typeface="Arial"/>
                <a:cs typeface="Arial"/>
              </a:rPr>
              <a:t>his </a:t>
            </a:r>
            <a:r>
              <a:rPr lang="en-US" sz="7000" spc="-10" dirty="0">
                <a:latin typeface="Arial"/>
                <a:cs typeface="Arial"/>
              </a:rPr>
              <a:t>own </a:t>
            </a:r>
            <a:r>
              <a:rPr lang="en-US" sz="7000" dirty="0">
                <a:latin typeface="Arial"/>
                <a:cs typeface="Arial"/>
              </a:rPr>
              <a:t>family </a:t>
            </a:r>
            <a:r>
              <a:rPr lang="en-US" sz="7000" spc="10" dirty="0">
                <a:latin typeface="Arial"/>
                <a:cs typeface="Arial"/>
              </a:rPr>
              <a:t>in </a:t>
            </a:r>
            <a:r>
              <a:rPr lang="en-US" sz="7000" dirty="0">
                <a:latin typeface="Arial"/>
                <a:cs typeface="Arial"/>
              </a:rPr>
              <a:t>like</a:t>
            </a:r>
            <a:r>
              <a:rPr lang="en-US" sz="7000" spc="-35" dirty="0">
                <a:latin typeface="Arial"/>
                <a:cs typeface="Arial"/>
              </a:rPr>
              <a:t> </a:t>
            </a:r>
            <a:r>
              <a:rPr lang="en-US" sz="7000" spc="-5" dirty="0">
                <a:latin typeface="Arial"/>
                <a:cs typeface="Arial"/>
              </a:rPr>
              <a:t>circumstances.</a:t>
            </a:r>
            <a:endParaRPr lang="en-US" sz="7000" dirty="0">
              <a:latin typeface="Arial"/>
              <a:cs typeface="Arial"/>
            </a:endParaRPr>
          </a:p>
          <a:p>
            <a:endParaRPr lang="en-IN" sz="7000" dirty="0"/>
          </a:p>
        </p:txBody>
      </p:sp>
      <p:sp>
        <p:nvSpPr>
          <p:cNvPr id="4" name="Date Placeholder 3"/>
          <p:cNvSpPr>
            <a:spLocks noGrp="1"/>
          </p:cNvSpPr>
          <p:nvPr>
            <p:ph type="dt" sz="half" idx="10"/>
          </p:nvPr>
        </p:nvSpPr>
        <p:spPr/>
        <p:txBody>
          <a:bodyPr/>
          <a:lstStyle/>
          <a:p>
            <a:fld id="{2C6829DA-F94A-4BC7-A9E9-A3368F34DAEF}"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23</a:t>
            </a:fld>
            <a:endParaRPr lang="en-IN" dirty="0"/>
          </a:p>
        </p:txBody>
      </p:sp>
    </p:spTree>
    <p:extLst>
      <p:ext uri="{BB962C8B-B14F-4D97-AF65-F5344CB8AC3E}">
        <p14:creationId xmlns:p14="http://schemas.microsoft.com/office/powerpoint/2010/main" val="65386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B93432-DB07-4642-A71F-FDE378E2ACC2}"/>
              </a:ext>
            </a:extLst>
          </p:cNvPr>
          <p:cNvSpPr>
            <a:spLocks noGrp="1"/>
          </p:cNvSpPr>
          <p:nvPr>
            <p:ph idx="1"/>
          </p:nvPr>
        </p:nvSpPr>
        <p:spPr>
          <a:xfrm>
            <a:off x="838200" y="533400"/>
            <a:ext cx="10922000" cy="5930900"/>
          </a:xfrm>
        </p:spPr>
        <p:txBody>
          <a:bodyPr>
            <a:normAutofit/>
          </a:bodyPr>
          <a:lstStyle/>
          <a:p>
            <a:pPr marL="0" indent="0" algn="just">
              <a:buNone/>
            </a:pPr>
            <a:r>
              <a:rPr lang="en-US" sz="4400" b="1" spc="-5" dirty="0">
                <a:uFill>
                  <a:solidFill>
                    <a:srgbClr val="000000"/>
                  </a:solidFill>
                </a:uFill>
                <a:latin typeface="Arial"/>
                <a:cs typeface="Arial"/>
              </a:rPr>
              <a:t>2.3 </a:t>
            </a:r>
            <a:r>
              <a:rPr lang="en-IN" sz="4400" b="1" u="sng" spc="-5" dirty="0">
                <a:uFill>
                  <a:solidFill>
                    <a:srgbClr val="000000"/>
                  </a:solidFill>
                </a:uFill>
                <a:latin typeface="Arial"/>
                <a:cs typeface="Arial"/>
              </a:rPr>
              <a:t>Prognosis</a:t>
            </a:r>
            <a:r>
              <a:rPr lang="en-US" sz="4400" spc="-5" dirty="0">
                <a:latin typeface="Arial"/>
                <a:cs typeface="Arial"/>
              </a:rPr>
              <a:t>: </a:t>
            </a:r>
          </a:p>
          <a:p>
            <a:pPr marL="0" indent="0" algn="just">
              <a:buNone/>
            </a:pPr>
            <a:endParaRPr lang="en-US" sz="4400" spc="-5" dirty="0">
              <a:latin typeface="Arial"/>
              <a:cs typeface="Arial"/>
            </a:endParaRPr>
          </a:p>
          <a:p>
            <a:pPr marL="0" indent="0" algn="just">
              <a:buNone/>
            </a:pPr>
            <a:r>
              <a:rPr lang="en-US" sz="4400" dirty="0">
                <a:latin typeface="Arial"/>
                <a:cs typeface="Arial"/>
              </a:rPr>
              <a:t>The </a:t>
            </a:r>
            <a:r>
              <a:rPr lang="en-US" sz="4400" spc="-5" dirty="0">
                <a:latin typeface="Arial"/>
                <a:cs typeface="Arial"/>
              </a:rPr>
              <a:t>physician </a:t>
            </a:r>
            <a:r>
              <a:rPr lang="en-US" sz="4400" dirty="0">
                <a:latin typeface="Arial"/>
                <a:cs typeface="Arial"/>
              </a:rPr>
              <a:t>should </a:t>
            </a:r>
            <a:r>
              <a:rPr lang="en-US" sz="4400" spc="-5" dirty="0">
                <a:latin typeface="Arial"/>
                <a:cs typeface="Arial"/>
              </a:rPr>
              <a:t>neither </a:t>
            </a:r>
            <a:r>
              <a:rPr lang="en-US" sz="4400" dirty="0">
                <a:latin typeface="Arial"/>
                <a:cs typeface="Arial"/>
              </a:rPr>
              <a:t>exaggerate </a:t>
            </a:r>
            <a:r>
              <a:rPr lang="en-US" sz="4400" spc="-10" dirty="0">
                <a:latin typeface="Arial"/>
                <a:cs typeface="Arial"/>
              </a:rPr>
              <a:t>nor </a:t>
            </a:r>
            <a:r>
              <a:rPr lang="en-US" sz="4400" spc="-5" dirty="0">
                <a:latin typeface="Arial"/>
                <a:cs typeface="Arial"/>
              </a:rPr>
              <a:t>minimize </a:t>
            </a:r>
            <a:r>
              <a:rPr lang="en-US" sz="4400" dirty="0">
                <a:latin typeface="Arial"/>
                <a:cs typeface="Arial"/>
              </a:rPr>
              <a:t>the </a:t>
            </a:r>
            <a:r>
              <a:rPr lang="en-US" sz="4400" spc="-5" dirty="0">
                <a:latin typeface="Arial"/>
                <a:cs typeface="Arial"/>
              </a:rPr>
              <a:t>gravity </a:t>
            </a:r>
            <a:r>
              <a:rPr lang="en-US" sz="4400" dirty="0">
                <a:latin typeface="Arial"/>
                <a:cs typeface="Arial"/>
              </a:rPr>
              <a:t>of a </a:t>
            </a:r>
            <a:r>
              <a:rPr lang="en-US" sz="4400" spc="-5" dirty="0">
                <a:latin typeface="Arial"/>
                <a:cs typeface="Arial"/>
              </a:rPr>
              <a:t>patient’s  </a:t>
            </a:r>
            <a:r>
              <a:rPr lang="en-US" sz="4400" dirty="0">
                <a:latin typeface="Arial"/>
                <a:cs typeface="Arial"/>
              </a:rPr>
              <a:t>condition. </a:t>
            </a:r>
          </a:p>
          <a:p>
            <a:pPr marL="0" indent="0">
              <a:buNone/>
            </a:pPr>
            <a:endParaRPr lang="en-US" dirty="0">
              <a:latin typeface="Arial"/>
              <a:cs typeface="Arial"/>
            </a:endParaRPr>
          </a:p>
          <a:p>
            <a:pPr marL="0" indent="0">
              <a:buNone/>
            </a:pPr>
            <a:endParaRPr lang="en-US" dirty="0">
              <a:latin typeface="Arial"/>
              <a:cs typeface="Arial"/>
            </a:endParaRPr>
          </a:p>
          <a:p>
            <a:pPr marL="0" indent="0">
              <a:buNone/>
            </a:pP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6660124A-BFE0-4F90-AE53-41604E93DB42}"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24</a:t>
            </a:fld>
            <a:endParaRPr lang="en-IN" dirty="0"/>
          </a:p>
        </p:txBody>
      </p:sp>
    </p:spTree>
    <p:extLst>
      <p:ext uri="{BB962C8B-B14F-4D97-AF65-F5344CB8AC3E}">
        <p14:creationId xmlns:p14="http://schemas.microsoft.com/office/powerpoint/2010/main" val="217319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a:bodyPr>
          <a:lstStyle/>
          <a:p>
            <a:pPr algn="just"/>
            <a:r>
              <a:rPr lang="en-US" sz="3600" b="1" spc="5" dirty="0">
                <a:uFill>
                  <a:solidFill>
                    <a:srgbClr val="000000"/>
                  </a:solidFill>
                </a:uFill>
                <a:latin typeface="Arial"/>
                <a:cs typeface="Arial"/>
              </a:rPr>
              <a:t>2.4 </a:t>
            </a:r>
            <a:r>
              <a:rPr lang="en-US" sz="3600" b="1" u="sng" spc="5" dirty="0">
                <a:uFill>
                  <a:solidFill>
                    <a:srgbClr val="000000"/>
                  </a:solidFill>
                </a:uFill>
                <a:latin typeface="Arial"/>
                <a:cs typeface="Arial"/>
              </a:rPr>
              <a:t>The </a:t>
            </a:r>
            <a:r>
              <a:rPr lang="en-US" sz="3600" b="1" u="sng" spc="-5" dirty="0">
                <a:uFill>
                  <a:solidFill>
                    <a:srgbClr val="000000"/>
                  </a:solidFill>
                </a:uFill>
                <a:latin typeface="Arial"/>
                <a:cs typeface="Arial"/>
              </a:rPr>
              <a:t>Patient </a:t>
            </a:r>
            <a:r>
              <a:rPr lang="en-US" sz="3600" b="1" u="sng" spc="-10" dirty="0">
                <a:uFill>
                  <a:solidFill>
                    <a:srgbClr val="000000"/>
                  </a:solidFill>
                </a:uFill>
                <a:latin typeface="Arial"/>
                <a:cs typeface="Arial"/>
              </a:rPr>
              <a:t>must </a:t>
            </a:r>
            <a:r>
              <a:rPr lang="en-US" sz="3600" b="1" u="sng" spc="-5" dirty="0">
                <a:uFill>
                  <a:solidFill>
                    <a:srgbClr val="000000"/>
                  </a:solidFill>
                </a:uFill>
                <a:latin typeface="Arial"/>
                <a:cs typeface="Arial"/>
              </a:rPr>
              <a:t>not </a:t>
            </a:r>
            <a:r>
              <a:rPr lang="en-US" sz="3600" b="1" u="sng" spc="5" dirty="0">
                <a:uFill>
                  <a:solidFill>
                    <a:srgbClr val="000000"/>
                  </a:solidFill>
                </a:uFill>
                <a:latin typeface="Arial"/>
                <a:cs typeface="Arial"/>
              </a:rPr>
              <a:t>be </a:t>
            </a:r>
            <a:r>
              <a:rPr lang="en-US" sz="3600" b="1" u="sng" spc="-5" dirty="0">
                <a:uFill>
                  <a:solidFill>
                    <a:srgbClr val="000000"/>
                  </a:solidFill>
                </a:uFill>
                <a:latin typeface="Arial"/>
                <a:cs typeface="Arial"/>
              </a:rPr>
              <a:t>neglected</a:t>
            </a:r>
            <a:r>
              <a:rPr lang="en-US" sz="3600" u="sng" spc="-5" dirty="0">
                <a:latin typeface="Arial"/>
                <a:cs typeface="Arial"/>
              </a:rPr>
              <a:t>:</a:t>
            </a:r>
          </a:p>
          <a:p>
            <a:pPr marL="0" indent="0" algn="just">
              <a:buNone/>
            </a:pPr>
            <a:r>
              <a:rPr lang="en-US" sz="3600" dirty="0">
                <a:latin typeface="Arial"/>
                <a:cs typeface="Arial"/>
              </a:rPr>
              <a:t>A physician </a:t>
            </a:r>
            <a:r>
              <a:rPr lang="en-US" sz="3600" spc="10" dirty="0">
                <a:latin typeface="Arial"/>
                <a:cs typeface="Arial"/>
              </a:rPr>
              <a:t>is </a:t>
            </a:r>
            <a:r>
              <a:rPr lang="en-US" sz="3600" spc="-5" dirty="0">
                <a:latin typeface="Arial"/>
                <a:cs typeface="Arial"/>
              </a:rPr>
              <a:t>free </a:t>
            </a:r>
            <a:r>
              <a:rPr lang="en-US" sz="3600" spc="-15" dirty="0">
                <a:latin typeface="Arial"/>
                <a:cs typeface="Arial"/>
              </a:rPr>
              <a:t>to </a:t>
            </a:r>
            <a:r>
              <a:rPr lang="en-US" sz="3600" spc="-5" dirty="0">
                <a:latin typeface="Arial"/>
                <a:cs typeface="Arial"/>
              </a:rPr>
              <a:t>choose </a:t>
            </a:r>
            <a:r>
              <a:rPr lang="en-US" sz="3600" spc="-10" dirty="0">
                <a:latin typeface="Arial"/>
                <a:cs typeface="Arial"/>
              </a:rPr>
              <a:t>whom </a:t>
            </a:r>
            <a:r>
              <a:rPr lang="en-US" sz="3600" dirty="0">
                <a:latin typeface="Arial"/>
                <a:cs typeface="Arial"/>
              </a:rPr>
              <a:t>he </a:t>
            </a:r>
            <a:r>
              <a:rPr lang="en-US" sz="3600" spc="-5" dirty="0">
                <a:latin typeface="Arial"/>
                <a:cs typeface="Arial"/>
              </a:rPr>
              <a:t>will </a:t>
            </a:r>
            <a:r>
              <a:rPr lang="en-US" sz="3600" spc="-10" dirty="0">
                <a:latin typeface="Arial"/>
                <a:cs typeface="Arial"/>
              </a:rPr>
              <a:t>serve. </a:t>
            </a:r>
          </a:p>
          <a:p>
            <a:pPr algn="just"/>
            <a:r>
              <a:rPr lang="en-US" sz="3600" dirty="0">
                <a:latin typeface="Arial"/>
                <a:cs typeface="Arial"/>
              </a:rPr>
              <a:t>He  should, </a:t>
            </a:r>
            <a:r>
              <a:rPr lang="en-US" sz="3600" spc="-5" dirty="0">
                <a:latin typeface="Arial"/>
                <a:cs typeface="Arial"/>
              </a:rPr>
              <a:t>however, respond </a:t>
            </a:r>
            <a:r>
              <a:rPr lang="en-US" sz="3600" spc="-15" dirty="0">
                <a:latin typeface="Arial"/>
                <a:cs typeface="Arial"/>
              </a:rPr>
              <a:t>to </a:t>
            </a:r>
            <a:r>
              <a:rPr lang="en-US" sz="3600" dirty="0">
                <a:latin typeface="Arial"/>
                <a:cs typeface="Arial"/>
              </a:rPr>
              <a:t>any </a:t>
            </a:r>
            <a:r>
              <a:rPr lang="en-US" sz="3600" spc="-5" dirty="0">
                <a:latin typeface="Arial"/>
                <a:cs typeface="Arial"/>
              </a:rPr>
              <a:t>request </a:t>
            </a:r>
            <a:r>
              <a:rPr lang="en-US" sz="3600" spc="-10" dirty="0">
                <a:latin typeface="Arial"/>
                <a:cs typeface="Arial"/>
              </a:rPr>
              <a:t>for </a:t>
            </a:r>
            <a:r>
              <a:rPr lang="en-US" sz="3600" dirty="0">
                <a:latin typeface="Arial"/>
                <a:cs typeface="Arial"/>
              </a:rPr>
              <a:t>his </a:t>
            </a:r>
            <a:r>
              <a:rPr lang="en-US" sz="3600" spc="-5" dirty="0">
                <a:latin typeface="Arial"/>
                <a:cs typeface="Arial"/>
              </a:rPr>
              <a:t>assistance </a:t>
            </a:r>
            <a:r>
              <a:rPr lang="en-US" sz="3600" spc="10" dirty="0">
                <a:latin typeface="Arial"/>
                <a:cs typeface="Arial"/>
              </a:rPr>
              <a:t>in </a:t>
            </a:r>
            <a:r>
              <a:rPr lang="en-US" sz="3600" dirty="0">
                <a:latin typeface="Arial"/>
                <a:cs typeface="Arial"/>
              </a:rPr>
              <a:t>an </a:t>
            </a:r>
            <a:r>
              <a:rPr lang="en-US" sz="3600" spc="-5" dirty="0">
                <a:latin typeface="Arial"/>
                <a:cs typeface="Arial"/>
              </a:rPr>
              <a:t>emergency. </a:t>
            </a:r>
          </a:p>
          <a:p>
            <a:pPr algn="just"/>
            <a:r>
              <a:rPr lang="en-US" sz="3600" dirty="0">
                <a:latin typeface="Arial"/>
                <a:cs typeface="Arial"/>
              </a:rPr>
              <a:t>Once having  undertaken a case, </a:t>
            </a:r>
            <a:r>
              <a:rPr lang="en-US" sz="3600" spc="-10" dirty="0">
                <a:latin typeface="Arial"/>
                <a:cs typeface="Arial"/>
              </a:rPr>
              <a:t>the </a:t>
            </a:r>
            <a:r>
              <a:rPr lang="en-US" sz="3600" spc="-5" dirty="0">
                <a:latin typeface="Arial"/>
                <a:cs typeface="Arial"/>
              </a:rPr>
              <a:t>physician should </a:t>
            </a:r>
            <a:r>
              <a:rPr lang="en-US" sz="3600" dirty="0">
                <a:latin typeface="Arial"/>
                <a:cs typeface="Arial"/>
              </a:rPr>
              <a:t>not neglect </a:t>
            </a:r>
            <a:r>
              <a:rPr lang="en-US" sz="3600" spc="-10" dirty="0">
                <a:latin typeface="Arial"/>
                <a:cs typeface="Arial"/>
              </a:rPr>
              <a:t>the </a:t>
            </a:r>
            <a:r>
              <a:rPr lang="en-US" sz="3600" spc="-5" dirty="0">
                <a:latin typeface="Arial"/>
                <a:cs typeface="Arial"/>
              </a:rPr>
              <a:t>patient, </a:t>
            </a:r>
            <a:r>
              <a:rPr lang="en-US" sz="3600" dirty="0">
                <a:latin typeface="Arial"/>
                <a:cs typeface="Arial"/>
              </a:rPr>
              <a:t>nor </a:t>
            </a:r>
            <a:r>
              <a:rPr lang="en-US" sz="3600" spc="-5" dirty="0">
                <a:latin typeface="Arial"/>
                <a:cs typeface="Arial"/>
              </a:rPr>
              <a:t>should </a:t>
            </a:r>
            <a:r>
              <a:rPr lang="en-US" sz="3600" spc="-10" dirty="0">
                <a:latin typeface="Arial"/>
                <a:cs typeface="Arial"/>
              </a:rPr>
              <a:t>he </a:t>
            </a:r>
            <a:r>
              <a:rPr lang="en-US" sz="3600" spc="-5" dirty="0">
                <a:latin typeface="Arial"/>
                <a:cs typeface="Arial"/>
              </a:rPr>
              <a:t>withdraw </a:t>
            </a:r>
            <a:r>
              <a:rPr lang="en-US" sz="3600" dirty="0">
                <a:latin typeface="Arial"/>
                <a:cs typeface="Arial"/>
              </a:rPr>
              <a:t>from  the case </a:t>
            </a:r>
            <a:r>
              <a:rPr lang="en-US" sz="3600" spc="-5" dirty="0">
                <a:latin typeface="Arial"/>
                <a:cs typeface="Arial"/>
              </a:rPr>
              <a:t>without giving adequate </a:t>
            </a:r>
            <a:r>
              <a:rPr lang="en-US" sz="3600" dirty="0">
                <a:latin typeface="Arial"/>
                <a:cs typeface="Arial"/>
              </a:rPr>
              <a:t>notice to the </a:t>
            </a:r>
            <a:r>
              <a:rPr lang="en-US" sz="3600" spc="-5" dirty="0">
                <a:latin typeface="Arial"/>
                <a:cs typeface="Arial"/>
              </a:rPr>
              <a:t>patient </a:t>
            </a:r>
            <a:r>
              <a:rPr lang="en-US" sz="3600" dirty="0">
                <a:latin typeface="Arial"/>
                <a:cs typeface="Arial"/>
              </a:rPr>
              <a:t>and </a:t>
            </a:r>
            <a:r>
              <a:rPr lang="en-US" sz="3600" spc="5" dirty="0">
                <a:latin typeface="Arial"/>
                <a:cs typeface="Arial"/>
              </a:rPr>
              <a:t>his </a:t>
            </a:r>
            <a:r>
              <a:rPr lang="en-US" sz="3600" dirty="0">
                <a:latin typeface="Arial"/>
                <a:cs typeface="Arial"/>
              </a:rPr>
              <a:t>family. </a:t>
            </a: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25</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6B97F1-6AAE-4A51-89E8-DDFDE4D79626}"/>
              </a:ext>
            </a:extLst>
          </p:cNvPr>
          <p:cNvSpPr>
            <a:spLocks noGrp="1"/>
          </p:cNvSpPr>
          <p:nvPr>
            <p:ph idx="1"/>
          </p:nvPr>
        </p:nvSpPr>
        <p:spPr>
          <a:xfrm>
            <a:off x="838200" y="660401"/>
            <a:ext cx="10515600" cy="3543300"/>
          </a:xfrm>
        </p:spPr>
        <p:txBody>
          <a:bodyPr>
            <a:noAutofit/>
          </a:bodyPr>
          <a:lstStyle/>
          <a:p>
            <a:pPr marL="12700" marR="7620" algn="just">
              <a:lnSpc>
                <a:spcPct val="96700"/>
              </a:lnSpc>
              <a:buNone/>
            </a:pPr>
            <a:r>
              <a:rPr lang="en-US" sz="4000" b="1" spc="-5" dirty="0">
                <a:latin typeface="Arial"/>
                <a:cs typeface="Arial"/>
              </a:rPr>
              <a:t>2.5 </a:t>
            </a:r>
            <a:r>
              <a:rPr lang="en-US" sz="4000" b="1" u="sng" spc="-5" dirty="0">
                <a:uFill>
                  <a:solidFill>
                    <a:srgbClr val="000000"/>
                  </a:solidFill>
                </a:uFill>
                <a:latin typeface="Arial"/>
                <a:cs typeface="Arial"/>
              </a:rPr>
              <a:t>Engagement </a:t>
            </a:r>
            <a:r>
              <a:rPr lang="en-US" sz="4000" b="1" u="sng" spc="5" dirty="0">
                <a:uFill>
                  <a:solidFill>
                    <a:srgbClr val="000000"/>
                  </a:solidFill>
                </a:uFill>
                <a:latin typeface="Arial"/>
                <a:cs typeface="Arial"/>
              </a:rPr>
              <a:t>for </a:t>
            </a:r>
            <a:r>
              <a:rPr lang="en-US" sz="4000" b="1" u="sng" spc="-5" dirty="0">
                <a:uFill>
                  <a:solidFill>
                    <a:srgbClr val="000000"/>
                  </a:solidFill>
                </a:uFill>
                <a:latin typeface="Arial"/>
                <a:cs typeface="Arial"/>
              </a:rPr>
              <a:t>an </a:t>
            </a:r>
            <a:r>
              <a:rPr lang="en-US" sz="4000" b="1" u="sng" dirty="0">
                <a:uFill>
                  <a:solidFill>
                    <a:srgbClr val="000000"/>
                  </a:solidFill>
                </a:uFill>
                <a:latin typeface="Arial"/>
                <a:cs typeface="Arial"/>
              </a:rPr>
              <a:t>Obstetric case</a:t>
            </a:r>
            <a:r>
              <a:rPr lang="en-US" sz="4000" dirty="0">
                <a:latin typeface="Arial"/>
                <a:cs typeface="Arial"/>
              </a:rPr>
              <a:t>: </a:t>
            </a:r>
            <a:r>
              <a:rPr lang="en-US" sz="4000" spc="5" dirty="0">
                <a:latin typeface="Arial"/>
                <a:cs typeface="Arial"/>
              </a:rPr>
              <a:t>When </a:t>
            </a:r>
            <a:r>
              <a:rPr lang="en-US" sz="4000" dirty="0">
                <a:latin typeface="Arial"/>
                <a:cs typeface="Arial"/>
              </a:rPr>
              <a:t>a physician </a:t>
            </a:r>
            <a:r>
              <a:rPr lang="en-US" sz="4000" spc="-10" dirty="0">
                <a:latin typeface="Arial"/>
                <a:cs typeface="Arial"/>
              </a:rPr>
              <a:t>who </a:t>
            </a:r>
            <a:r>
              <a:rPr lang="en-US" sz="4000" dirty="0">
                <a:latin typeface="Arial"/>
                <a:cs typeface="Arial"/>
              </a:rPr>
              <a:t>has been </a:t>
            </a:r>
            <a:r>
              <a:rPr lang="en-US" sz="4000" spc="5" dirty="0">
                <a:latin typeface="Arial"/>
                <a:cs typeface="Arial"/>
              </a:rPr>
              <a:t>engaged </a:t>
            </a:r>
            <a:r>
              <a:rPr lang="en-US" sz="4000" dirty="0">
                <a:latin typeface="Arial"/>
                <a:cs typeface="Arial"/>
              </a:rPr>
              <a:t>to attend an  obstetric case </a:t>
            </a:r>
            <a:r>
              <a:rPr lang="en-US" sz="4000" spc="10" dirty="0">
                <a:latin typeface="Arial"/>
                <a:cs typeface="Arial"/>
              </a:rPr>
              <a:t>is </a:t>
            </a:r>
            <a:r>
              <a:rPr lang="en-US" sz="4000" spc="-5" dirty="0">
                <a:latin typeface="Arial"/>
                <a:cs typeface="Arial"/>
              </a:rPr>
              <a:t>absent </a:t>
            </a:r>
            <a:r>
              <a:rPr lang="en-US" sz="4000" dirty="0">
                <a:latin typeface="Arial"/>
                <a:cs typeface="Arial"/>
              </a:rPr>
              <a:t>and </a:t>
            </a:r>
            <a:r>
              <a:rPr lang="en-US" sz="4000" spc="-5" dirty="0">
                <a:latin typeface="Arial"/>
                <a:cs typeface="Arial"/>
              </a:rPr>
              <a:t>another </a:t>
            </a:r>
            <a:r>
              <a:rPr lang="en-US" sz="4000" spc="10" dirty="0">
                <a:latin typeface="Arial"/>
                <a:cs typeface="Arial"/>
              </a:rPr>
              <a:t>is </a:t>
            </a:r>
            <a:r>
              <a:rPr lang="en-US" sz="4000" dirty="0">
                <a:latin typeface="Arial"/>
                <a:cs typeface="Arial"/>
              </a:rPr>
              <a:t>sent </a:t>
            </a:r>
            <a:r>
              <a:rPr lang="en-US" sz="4000" spc="-10" dirty="0">
                <a:latin typeface="Arial"/>
                <a:cs typeface="Arial"/>
              </a:rPr>
              <a:t>for </a:t>
            </a:r>
            <a:r>
              <a:rPr lang="en-US" sz="4000" dirty="0">
                <a:latin typeface="Arial"/>
                <a:cs typeface="Arial"/>
              </a:rPr>
              <a:t>and </a:t>
            </a:r>
            <a:r>
              <a:rPr lang="en-US" sz="4000" spc="-5" dirty="0">
                <a:latin typeface="Arial"/>
                <a:cs typeface="Arial"/>
              </a:rPr>
              <a:t>delivery accomplished, </a:t>
            </a:r>
            <a:r>
              <a:rPr lang="en-US" sz="4000" dirty="0">
                <a:latin typeface="Arial"/>
                <a:cs typeface="Arial"/>
              </a:rPr>
              <a:t>the </a:t>
            </a:r>
            <a:r>
              <a:rPr lang="en-US" sz="4000" spc="-5" dirty="0">
                <a:latin typeface="Arial"/>
                <a:cs typeface="Arial"/>
              </a:rPr>
              <a:t>acting physician  </a:t>
            </a:r>
            <a:r>
              <a:rPr lang="en-US" sz="4000" spc="10" dirty="0">
                <a:latin typeface="Arial"/>
                <a:cs typeface="Arial"/>
              </a:rPr>
              <a:t>is </a:t>
            </a:r>
            <a:r>
              <a:rPr lang="en-US" sz="4000" spc="-5" dirty="0">
                <a:latin typeface="Arial"/>
                <a:cs typeface="Arial"/>
              </a:rPr>
              <a:t>entitled </a:t>
            </a:r>
            <a:r>
              <a:rPr lang="en-US" sz="4000" dirty="0">
                <a:latin typeface="Arial"/>
                <a:cs typeface="Arial"/>
              </a:rPr>
              <a:t>to his </a:t>
            </a:r>
            <a:r>
              <a:rPr lang="en-US" sz="4000" spc="-5" dirty="0">
                <a:latin typeface="Arial"/>
                <a:cs typeface="Arial"/>
              </a:rPr>
              <a:t>professional </a:t>
            </a:r>
            <a:r>
              <a:rPr lang="en-US" sz="4000" dirty="0">
                <a:latin typeface="Arial"/>
                <a:cs typeface="Arial"/>
              </a:rPr>
              <a:t>fees, but </a:t>
            </a:r>
            <a:r>
              <a:rPr lang="en-US" sz="4000" spc="-5" dirty="0">
                <a:latin typeface="Arial"/>
                <a:cs typeface="Arial"/>
              </a:rPr>
              <a:t>should secure </a:t>
            </a:r>
            <a:r>
              <a:rPr lang="en-US" sz="4000" spc="-10" dirty="0">
                <a:latin typeface="Arial"/>
                <a:cs typeface="Arial"/>
              </a:rPr>
              <a:t>the </a:t>
            </a:r>
            <a:r>
              <a:rPr lang="en-US" sz="4000" spc="-5" dirty="0">
                <a:latin typeface="Arial"/>
                <a:cs typeface="Arial"/>
              </a:rPr>
              <a:t>patient’s consent </a:t>
            </a:r>
            <a:r>
              <a:rPr lang="en-US" sz="4000" spc="-15" dirty="0">
                <a:latin typeface="Arial"/>
                <a:cs typeface="Arial"/>
              </a:rPr>
              <a:t>to </a:t>
            </a:r>
            <a:r>
              <a:rPr lang="en-US" sz="4000" spc="-5" dirty="0">
                <a:latin typeface="Arial"/>
                <a:cs typeface="Arial"/>
              </a:rPr>
              <a:t>resign </a:t>
            </a:r>
            <a:r>
              <a:rPr lang="en-US" sz="4000" spc="-10" dirty="0">
                <a:latin typeface="Arial"/>
                <a:cs typeface="Arial"/>
              </a:rPr>
              <a:t>on </a:t>
            </a:r>
            <a:r>
              <a:rPr lang="en-US" sz="4000" dirty="0">
                <a:latin typeface="Arial"/>
                <a:cs typeface="Arial"/>
              </a:rPr>
              <a:t>the  </a:t>
            </a:r>
            <a:r>
              <a:rPr lang="en-US" sz="4000" spc="-5" dirty="0">
                <a:latin typeface="Arial"/>
                <a:cs typeface="Arial"/>
              </a:rPr>
              <a:t>arrival </a:t>
            </a:r>
            <a:r>
              <a:rPr lang="en-US" sz="4000" dirty="0">
                <a:latin typeface="Arial"/>
                <a:cs typeface="Arial"/>
              </a:rPr>
              <a:t>of the </a:t>
            </a:r>
            <a:r>
              <a:rPr lang="en-US" sz="4000" spc="-5" dirty="0">
                <a:latin typeface="Arial"/>
                <a:cs typeface="Arial"/>
              </a:rPr>
              <a:t>physician</a:t>
            </a:r>
            <a:r>
              <a:rPr lang="en-US" sz="4000" spc="10" dirty="0">
                <a:latin typeface="Arial"/>
                <a:cs typeface="Arial"/>
              </a:rPr>
              <a:t> </a:t>
            </a:r>
            <a:r>
              <a:rPr lang="en-US" sz="4000" spc="-5" dirty="0">
                <a:latin typeface="Arial"/>
                <a:cs typeface="Arial"/>
              </a:rPr>
              <a:t>engaged.</a:t>
            </a:r>
            <a:endParaRPr lang="en-US" sz="4000" dirty="0">
              <a:latin typeface="Arial"/>
              <a:cs typeface="Arial"/>
            </a:endParaRPr>
          </a:p>
          <a:p>
            <a:pPr>
              <a:lnSpc>
                <a:spcPct val="100000"/>
              </a:lnSpc>
            </a:pPr>
            <a:endParaRPr lang="en-US" sz="4000" dirty="0">
              <a:latin typeface="Arial"/>
              <a:cs typeface="Arial"/>
            </a:endParaRPr>
          </a:p>
          <a:p>
            <a:endParaRPr lang="en-IN" sz="4000" dirty="0"/>
          </a:p>
        </p:txBody>
      </p:sp>
      <p:sp>
        <p:nvSpPr>
          <p:cNvPr id="4" name="Date Placeholder 3"/>
          <p:cNvSpPr>
            <a:spLocks noGrp="1"/>
          </p:cNvSpPr>
          <p:nvPr>
            <p:ph type="dt" sz="half" idx="10"/>
          </p:nvPr>
        </p:nvSpPr>
        <p:spPr/>
        <p:txBody>
          <a:bodyPr/>
          <a:lstStyle/>
          <a:p>
            <a:fld id="{A2F0BF38-3F77-4A91-837B-0FF70326B90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26</a:t>
            </a:fld>
            <a:endParaRPr lang="en-IN" dirty="0"/>
          </a:p>
        </p:txBody>
      </p:sp>
    </p:spTree>
    <p:extLst>
      <p:ext uri="{BB962C8B-B14F-4D97-AF65-F5344CB8AC3E}">
        <p14:creationId xmlns:p14="http://schemas.microsoft.com/office/powerpoint/2010/main" val="23654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C0931-887A-42C3-863B-74A658B77783}"/>
              </a:ext>
            </a:extLst>
          </p:cNvPr>
          <p:cNvSpPr>
            <a:spLocks noGrp="1"/>
          </p:cNvSpPr>
          <p:nvPr>
            <p:ph type="title"/>
          </p:nvPr>
        </p:nvSpPr>
        <p:spPr>
          <a:xfrm>
            <a:off x="838201" y="365125"/>
            <a:ext cx="6048374" cy="77787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3</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8046A0CE-AA5C-4F1B-B874-3500AC78D946}"/>
              </a:ext>
            </a:extLst>
          </p:cNvPr>
          <p:cNvSpPr>
            <a:spLocks noGrp="1"/>
          </p:cNvSpPr>
          <p:nvPr>
            <p:ph idx="1"/>
          </p:nvPr>
        </p:nvSpPr>
        <p:spPr>
          <a:xfrm>
            <a:off x="942975" y="1363663"/>
            <a:ext cx="10750550" cy="5676900"/>
          </a:xfrm>
        </p:spPr>
        <p:txBody>
          <a:bodyPr>
            <a:normAutofit lnSpcReduction="10000"/>
          </a:bodyPr>
          <a:lstStyle/>
          <a:p>
            <a:pPr marL="182880" indent="-170815" algn="just">
              <a:lnSpc>
                <a:spcPct val="100000"/>
              </a:lnSpc>
              <a:buAutoNum type="arabicPeriod" startAt="3"/>
              <a:tabLst>
                <a:tab pos="183515" algn="l"/>
              </a:tabLst>
            </a:pPr>
            <a:r>
              <a:rPr lang="en-US" sz="3600" b="1" spc="-10" dirty="0">
                <a:uFill>
                  <a:solidFill>
                    <a:srgbClr val="000000"/>
                  </a:solidFill>
                </a:uFill>
                <a:latin typeface="Arial"/>
                <a:cs typeface="Arial"/>
              </a:rPr>
              <a:t> </a:t>
            </a:r>
            <a:r>
              <a:rPr lang="en-US" sz="3600" b="1" u="sng" spc="-10" dirty="0">
                <a:uFill>
                  <a:solidFill>
                    <a:srgbClr val="000000"/>
                  </a:solidFill>
                </a:uFill>
                <a:latin typeface="Arial"/>
                <a:cs typeface="Arial"/>
              </a:rPr>
              <a:t>DUTIES </a:t>
            </a:r>
            <a:r>
              <a:rPr lang="en-US" sz="3600" b="1" u="sng" dirty="0">
                <a:uFill>
                  <a:solidFill>
                    <a:srgbClr val="000000"/>
                  </a:solidFill>
                </a:uFill>
                <a:latin typeface="Arial"/>
                <a:cs typeface="Arial"/>
              </a:rPr>
              <a:t>OF </a:t>
            </a:r>
            <a:r>
              <a:rPr lang="en-US" sz="3600" b="1" u="sng" spc="-5" dirty="0">
                <a:uFill>
                  <a:solidFill>
                    <a:srgbClr val="000000"/>
                  </a:solidFill>
                </a:uFill>
                <a:latin typeface="Arial"/>
                <a:cs typeface="Arial"/>
              </a:rPr>
              <a:t>PHYSICIAN </a:t>
            </a:r>
            <a:r>
              <a:rPr lang="en-US" sz="3600" b="1" u="sng" spc="-15" dirty="0">
                <a:uFill>
                  <a:solidFill>
                    <a:srgbClr val="000000"/>
                  </a:solidFill>
                </a:uFill>
                <a:latin typeface="Arial"/>
                <a:cs typeface="Arial"/>
              </a:rPr>
              <a:t>IN</a:t>
            </a:r>
            <a:r>
              <a:rPr lang="en-US" sz="3600" b="1" u="sng" spc="30" dirty="0">
                <a:uFill>
                  <a:solidFill>
                    <a:srgbClr val="000000"/>
                  </a:solidFill>
                </a:uFill>
                <a:latin typeface="Arial"/>
                <a:cs typeface="Arial"/>
              </a:rPr>
              <a:t> </a:t>
            </a:r>
            <a:r>
              <a:rPr lang="en-US" sz="3600" b="1" u="sng" spc="-5" dirty="0">
                <a:uFill>
                  <a:solidFill>
                    <a:srgbClr val="000000"/>
                  </a:solidFill>
                </a:uFill>
                <a:latin typeface="Arial"/>
                <a:cs typeface="Arial"/>
              </a:rPr>
              <a:t>CONSULTATION</a:t>
            </a:r>
            <a:endParaRPr lang="en-US" sz="3600" u="sng" dirty="0">
              <a:latin typeface="Arial"/>
              <a:cs typeface="Arial"/>
            </a:endParaRPr>
          </a:p>
          <a:p>
            <a:pPr>
              <a:lnSpc>
                <a:spcPct val="100000"/>
              </a:lnSpc>
              <a:spcBef>
                <a:spcPts val="55"/>
              </a:spcBef>
              <a:buFont typeface="Arial"/>
              <a:buAutoNum type="arabicPeriod" startAt="3"/>
            </a:pPr>
            <a:endParaRPr lang="en-US" sz="1100" dirty="0">
              <a:latin typeface="Arial"/>
              <a:cs typeface="Arial"/>
            </a:endParaRPr>
          </a:p>
          <a:p>
            <a:pPr marL="12065" lvl="1" indent="0">
              <a:lnSpc>
                <a:spcPct val="100000"/>
              </a:lnSpc>
              <a:buNone/>
              <a:tabLst>
                <a:tab pos="269240" algn="l"/>
              </a:tabLst>
            </a:pPr>
            <a:r>
              <a:rPr lang="en-US" sz="3600" b="1" spc="-5" dirty="0">
                <a:uFill>
                  <a:solidFill>
                    <a:srgbClr val="000000"/>
                  </a:solidFill>
                </a:uFill>
                <a:latin typeface="Arial"/>
                <a:cs typeface="Arial"/>
              </a:rPr>
              <a:t>3.1  </a:t>
            </a:r>
            <a:r>
              <a:rPr lang="en-US" sz="3600" b="1" u="sng" spc="-5" dirty="0">
                <a:uFill>
                  <a:solidFill>
                    <a:srgbClr val="000000"/>
                  </a:solidFill>
                </a:uFill>
                <a:latin typeface="Arial"/>
                <a:cs typeface="Arial"/>
              </a:rPr>
              <a:t>Unnecessary consultations should </a:t>
            </a:r>
            <a:r>
              <a:rPr lang="en-US" sz="3600" b="1" u="sng" spc="-10" dirty="0">
                <a:uFill>
                  <a:solidFill>
                    <a:srgbClr val="000000"/>
                  </a:solidFill>
                </a:uFill>
                <a:latin typeface="Arial"/>
                <a:cs typeface="Arial"/>
              </a:rPr>
              <a:t>be</a:t>
            </a:r>
            <a:r>
              <a:rPr lang="en-US" sz="3600" b="1" u="sng" spc="-20" dirty="0">
                <a:uFill>
                  <a:solidFill>
                    <a:srgbClr val="000000"/>
                  </a:solidFill>
                </a:uFill>
                <a:latin typeface="Arial"/>
                <a:cs typeface="Arial"/>
              </a:rPr>
              <a:t> </a:t>
            </a:r>
            <a:r>
              <a:rPr lang="en-US" sz="3600" b="1" u="sng" dirty="0">
                <a:uFill>
                  <a:solidFill>
                    <a:srgbClr val="000000"/>
                  </a:solidFill>
                </a:uFill>
                <a:latin typeface="Arial"/>
                <a:cs typeface="Arial"/>
              </a:rPr>
              <a:t>avoided</a:t>
            </a:r>
            <a:r>
              <a:rPr lang="en-US" sz="3600" b="1" dirty="0">
                <a:latin typeface="Arial"/>
                <a:cs typeface="Arial"/>
              </a:rPr>
              <a:t>:</a:t>
            </a:r>
            <a:endParaRPr lang="en-US" sz="3600" dirty="0">
              <a:latin typeface="Arial"/>
              <a:cs typeface="Arial"/>
            </a:endParaRPr>
          </a:p>
          <a:p>
            <a:pPr marL="457200" lvl="1" indent="0">
              <a:lnSpc>
                <a:spcPct val="100000"/>
              </a:lnSpc>
              <a:spcBef>
                <a:spcPts val="45"/>
              </a:spcBef>
              <a:buNone/>
            </a:pPr>
            <a:endParaRPr lang="en-US" sz="3200" dirty="0">
              <a:latin typeface="Arial"/>
              <a:cs typeface="Arial"/>
            </a:endParaRPr>
          </a:p>
          <a:p>
            <a:pPr marL="0" marR="6985" lvl="2" indent="0" algn="just">
              <a:lnSpc>
                <a:spcPct val="96700"/>
              </a:lnSpc>
              <a:buNone/>
              <a:tabLst>
                <a:tab pos="424180" algn="l"/>
              </a:tabLst>
            </a:pPr>
            <a:r>
              <a:rPr lang="en-US" sz="3600" b="1" spc="-5" dirty="0">
                <a:latin typeface="Arial"/>
                <a:cs typeface="Arial"/>
              </a:rPr>
              <a:t>3.1.1</a:t>
            </a:r>
            <a:r>
              <a:rPr lang="en-US" sz="3600" spc="-5" dirty="0">
                <a:latin typeface="Arial"/>
                <a:cs typeface="Arial"/>
              </a:rPr>
              <a:t> However </a:t>
            </a:r>
            <a:r>
              <a:rPr lang="en-US" sz="3600" spc="10" dirty="0">
                <a:latin typeface="Arial"/>
                <a:cs typeface="Arial"/>
              </a:rPr>
              <a:t>in </a:t>
            </a:r>
            <a:r>
              <a:rPr lang="en-US" sz="3600" spc="-10" dirty="0">
                <a:latin typeface="Arial"/>
                <a:cs typeface="Arial"/>
              </a:rPr>
              <a:t>case </a:t>
            </a:r>
            <a:r>
              <a:rPr lang="en-US" sz="3600" dirty="0">
                <a:latin typeface="Arial"/>
                <a:cs typeface="Arial"/>
              </a:rPr>
              <a:t>of </a:t>
            </a:r>
            <a:r>
              <a:rPr lang="en-US" sz="3600" spc="-5" dirty="0">
                <a:latin typeface="Arial"/>
                <a:cs typeface="Arial"/>
              </a:rPr>
              <a:t>serious </a:t>
            </a:r>
            <a:r>
              <a:rPr lang="en-US" sz="3600" dirty="0">
                <a:latin typeface="Arial"/>
                <a:cs typeface="Arial"/>
              </a:rPr>
              <a:t>illness </a:t>
            </a:r>
            <a:r>
              <a:rPr lang="en-US" sz="3600" spc="-10" dirty="0">
                <a:latin typeface="Arial"/>
                <a:cs typeface="Arial"/>
              </a:rPr>
              <a:t>and </a:t>
            </a:r>
            <a:r>
              <a:rPr lang="en-US" sz="3600" spc="10" dirty="0">
                <a:latin typeface="Arial"/>
                <a:cs typeface="Arial"/>
              </a:rPr>
              <a:t>in </a:t>
            </a:r>
            <a:r>
              <a:rPr lang="en-US" sz="3600" spc="-5" dirty="0">
                <a:latin typeface="Arial"/>
                <a:cs typeface="Arial"/>
              </a:rPr>
              <a:t>doubtful </a:t>
            </a:r>
            <a:r>
              <a:rPr lang="en-US" sz="3600" spc="-10" dirty="0">
                <a:latin typeface="Arial"/>
                <a:cs typeface="Arial"/>
              </a:rPr>
              <a:t>or </a:t>
            </a:r>
            <a:r>
              <a:rPr lang="en-US" sz="3600" dirty="0">
                <a:latin typeface="Arial"/>
                <a:cs typeface="Arial"/>
              </a:rPr>
              <a:t>difficult </a:t>
            </a:r>
            <a:r>
              <a:rPr lang="en-US" sz="3600" spc="-5" dirty="0">
                <a:latin typeface="Arial"/>
                <a:cs typeface="Arial"/>
              </a:rPr>
              <a:t>conditions, </a:t>
            </a:r>
            <a:r>
              <a:rPr lang="en-US" sz="3600" dirty="0">
                <a:latin typeface="Arial"/>
                <a:cs typeface="Arial"/>
              </a:rPr>
              <a:t>the </a:t>
            </a:r>
            <a:r>
              <a:rPr lang="en-US" sz="3600" spc="-5" dirty="0">
                <a:latin typeface="Arial"/>
                <a:cs typeface="Arial"/>
              </a:rPr>
              <a:t>physician  </a:t>
            </a:r>
            <a:r>
              <a:rPr lang="en-US" sz="3600" dirty="0">
                <a:latin typeface="Arial"/>
                <a:cs typeface="Arial"/>
              </a:rPr>
              <a:t>should request </a:t>
            </a:r>
            <a:r>
              <a:rPr lang="en-US" sz="3600" spc="-5" dirty="0">
                <a:latin typeface="Arial"/>
                <a:cs typeface="Arial"/>
              </a:rPr>
              <a:t>consultation, </a:t>
            </a:r>
            <a:r>
              <a:rPr lang="en-US" sz="3600" dirty="0">
                <a:latin typeface="Arial"/>
                <a:cs typeface="Arial"/>
              </a:rPr>
              <a:t>but </a:t>
            </a:r>
            <a:r>
              <a:rPr lang="en-US" sz="3600" spc="-5" dirty="0">
                <a:latin typeface="Arial"/>
                <a:cs typeface="Arial"/>
              </a:rPr>
              <a:t>under </a:t>
            </a:r>
            <a:r>
              <a:rPr lang="en-US" sz="3600" spc="-10" dirty="0">
                <a:latin typeface="Arial"/>
                <a:cs typeface="Arial"/>
              </a:rPr>
              <a:t>any </a:t>
            </a:r>
            <a:r>
              <a:rPr lang="en-US" sz="3600" spc="-5" dirty="0">
                <a:latin typeface="Arial"/>
                <a:cs typeface="Arial"/>
              </a:rPr>
              <a:t>circumstances </a:t>
            </a:r>
            <a:r>
              <a:rPr lang="en-US" sz="3600" dirty="0">
                <a:latin typeface="Arial"/>
                <a:cs typeface="Arial"/>
              </a:rPr>
              <a:t>such </a:t>
            </a:r>
            <a:r>
              <a:rPr lang="en-US" sz="3600" spc="-5" dirty="0">
                <a:latin typeface="Arial"/>
                <a:cs typeface="Arial"/>
              </a:rPr>
              <a:t>consultation should </a:t>
            </a:r>
            <a:r>
              <a:rPr lang="en-US" sz="3600" dirty="0">
                <a:latin typeface="Arial"/>
                <a:cs typeface="Arial"/>
              </a:rPr>
              <a:t>be </a:t>
            </a:r>
            <a:r>
              <a:rPr lang="en-US" sz="3600" spc="-5" dirty="0">
                <a:latin typeface="Arial"/>
                <a:cs typeface="Arial"/>
              </a:rPr>
              <a:t>justifiable  </a:t>
            </a:r>
            <a:r>
              <a:rPr lang="en-US" sz="3600" dirty="0">
                <a:latin typeface="Arial"/>
                <a:cs typeface="Arial"/>
              </a:rPr>
              <a:t>and </a:t>
            </a:r>
            <a:r>
              <a:rPr lang="en-US" sz="3600" spc="10" dirty="0">
                <a:latin typeface="Arial"/>
                <a:cs typeface="Arial"/>
              </a:rPr>
              <a:t>in </a:t>
            </a:r>
            <a:r>
              <a:rPr lang="en-US" sz="3600" dirty="0">
                <a:latin typeface="Arial"/>
                <a:cs typeface="Arial"/>
              </a:rPr>
              <a:t>the </a:t>
            </a:r>
            <a:r>
              <a:rPr lang="en-US" sz="3600" spc="-5" dirty="0">
                <a:latin typeface="Arial"/>
                <a:cs typeface="Arial"/>
              </a:rPr>
              <a:t>interest </a:t>
            </a:r>
            <a:r>
              <a:rPr lang="en-US" sz="3600" dirty="0">
                <a:latin typeface="Arial"/>
                <a:cs typeface="Arial"/>
              </a:rPr>
              <a:t>of </a:t>
            </a:r>
            <a:r>
              <a:rPr lang="en-US" sz="3600" spc="-5" dirty="0">
                <a:latin typeface="Arial"/>
                <a:cs typeface="Arial"/>
              </a:rPr>
              <a:t>the patient </a:t>
            </a:r>
            <a:r>
              <a:rPr lang="en-US" sz="3600" dirty="0">
                <a:latin typeface="Arial"/>
                <a:cs typeface="Arial"/>
              </a:rPr>
              <a:t>only </a:t>
            </a:r>
            <a:r>
              <a:rPr lang="en-US" sz="3600" spc="-10" dirty="0">
                <a:latin typeface="Arial"/>
                <a:cs typeface="Arial"/>
              </a:rPr>
              <a:t>and </a:t>
            </a:r>
            <a:r>
              <a:rPr lang="en-US" sz="3600" dirty="0">
                <a:latin typeface="Arial"/>
                <a:cs typeface="Arial"/>
              </a:rPr>
              <a:t>not </a:t>
            </a:r>
            <a:r>
              <a:rPr lang="en-US" sz="3600" spc="-10" dirty="0">
                <a:latin typeface="Arial"/>
                <a:cs typeface="Arial"/>
              </a:rPr>
              <a:t>for </a:t>
            </a:r>
            <a:r>
              <a:rPr lang="en-US" sz="3600" dirty="0">
                <a:latin typeface="Arial"/>
                <a:cs typeface="Arial"/>
              </a:rPr>
              <a:t>any </a:t>
            </a:r>
            <a:r>
              <a:rPr lang="en-US" sz="3600" spc="-5" dirty="0">
                <a:latin typeface="Arial"/>
                <a:cs typeface="Arial"/>
              </a:rPr>
              <a:t>other</a:t>
            </a:r>
            <a:r>
              <a:rPr lang="en-US" sz="3600" spc="45" dirty="0">
                <a:latin typeface="Arial"/>
                <a:cs typeface="Arial"/>
              </a:rPr>
              <a:t> </a:t>
            </a:r>
            <a:r>
              <a:rPr lang="en-US" sz="3600" spc="-5" dirty="0">
                <a:latin typeface="Arial"/>
                <a:cs typeface="Arial"/>
              </a:rPr>
              <a:t>consideration.</a:t>
            </a:r>
            <a:endParaRPr lang="en-US" sz="3600" dirty="0">
              <a:latin typeface="Arial"/>
              <a:cs typeface="Arial"/>
            </a:endParaRPr>
          </a:p>
          <a:p>
            <a:pPr lvl="2">
              <a:lnSpc>
                <a:spcPct val="100000"/>
              </a:lnSpc>
              <a:spcBef>
                <a:spcPts val="35"/>
              </a:spcBef>
              <a:buFont typeface="Arial"/>
              <a:buAutoNum type="arabicPeriod"/>
            </a:pPr>
            <a:endParaRPr lang="en-US" sz="2400" dirty="0">
              <a:latin typeface="Arial"/>
              <a:cs typeface="Arial"/>
            </a:endParaRPr>
          </a:p>
        </p:txBody>
      </p:sp>
      <p:sp>
        <p:nvSpPr>
          <p:cNvPr id="4" name="Date Placeholder 3"/>
          <p:cNvSpPr>
            <a:spLocks noGrp="1"/>
          </p:cNvSpPr>
          <p:nvPr>
            <p:ph type="dt" sz="half" idx="10"/>
          </p:nvPr>
        </p:nvSpPr>
        <p:spPr/>
        <p:txBody>
          <a:bodyPr/>
          <a:lstStyle/>
          <a:p>
            <a:fld id="{55F2E0F2-4ADB-43C8-8D2F-B568888C9E3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27</a:t>
            </a:fld>
            <a:endParaRPr lang="en-IN" dirty="0"/>
          </a:p>
        </p:txBody>
      </p:sp>
    </p:spTree>
    <p:extLst>
      <p:ext uri="{BB962C8B-B14F-4D97-AF65-F5344CB8AC3E}">
        <p14:creationId xmlns:p14="http://schemas.microsoft.com/office/powerpoint/2010/main" val="139324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228725"/>
            <a:ext cx="10782300" cy="4948238"/>
          </a:xfrm>
        </p:spPr>
        <p:txBody>
          <a:bodyPr>
            <a:normAutofit/>
          </a:bodyPr>
          <a:lstStyle/>
          <a:p>
            <a:pPr algn="just"/>
            <a:r>
              <a:rPr lang="en-IN" sz="4000" b="1" dirty="0"/>
              <a:t>3.1.2 </a:t>
            </a:r>
            <a:r>
              <a:rPr lang="en-US" sz="4000" spc="-5" dirty="0">
                <a:latin typeface="Arial"/>
                <a:cs typeface="Arial"/>
              </a:rPr>
              <a:t>Consulting pathologists /radiologists </a:t>
            </a:r>
            <a:r>
              <a:rPr lang="en-US" sz="4000" dirty="0">
                <a:latin typeface="Arial"/>
                <a:cs typeface="Arial"/>
              </a:rPr>
              <a:t>or </a:t>
            </a:r>
            <a:r>
              <a:rPr lang="en-US" sz="4000" spc="-5" dirty="0">
                <a:latin typeface="Arial"/>
                <a:cs typeface="Arial"/>
              </a:rPr>
              <a:t>asking </a:t>
            </a:r>
            <a:r>
              <a:rPr lang="en-US" sz="4000" spc="-10" dirty="0">
                <a:latin typeface="Arial"/>
                <a:cs typeface="Arial"/>
              </a:rPr>
              <a:t>for </a:t>
            </a:r>
            <a:r>
              <a:rPr lang="en-US" sz="4000" dirty="0">
                <a:latin typeface="Arial"/>
                <a:cs typeface="Arial"/>
              </a:rPr>
              <a:t>any </a:t>
            </a:r>
            <a:r>
              <a:rPr lang="en-US" sz="4000" spc="-5" dirty="0">
                <a:latin typeface="Arial"/>
                <a:cs typeface="Arial"/>
              </a:rPr>
              <a:t>other</a:t>
            </a:r>
            <a:r>
              <a:rPr lang="en-US" sz="4000" spc="-5" dirty="0">
                <a:solidFill>
                  <a:srgbClr val="FF0000"/>
                </a:solidFill>
                <a:latin typeface="Arial"/>
                <a:cs typeface="Arial"/>
              </a:rPr>
              <a:t> diagnostic </a:t>
            </a:r>
            <a:r>
              <a:rPr lang="en-US" sz="4000" spc="-10" dirty="0">
                <a:solidFill>
                  <a:srgbClr val="FF0000"/>
                </a:solidFill>
                <a:latin typeface="Arial"/>
                <a:cs typeface="Arial"/>
              </a:rPr>
              <a:t>Lab </a:t>
            </a:r>
            <a:r>
              <a:rPr lang="en-US" sz="4000" dirty="0">
                <a:solidFill>
                  <a:srgbClr val="FF0000"/>
                </a:solidFill>
                <a:latin typeface="Arial"/>
                <a:cs typeface="Arial"/>
              </a:rPr>
              <a:t>investigation  should be done </a:t>
            </a:r>
            <a:r>
              <a:rPr lang="en-US" sz="4000" spc="-5" dirty="0">
                <a:solidFill>
                  <a:srgbClr val="FF0000"/>
                </a:solidFill>
                <a:latin typeface="Arial"/>
                <a:cs typeface="Arial"/>
              </a:rPr>
              <a:t>judiciously </a:t>
            </a:r>
            <a:r>
              <a:rPr lang="en-US" sz="4000" dirty="0">
                <a:solidFill>
                  <a:srgbClr val="FF0000"/>
                </a:solidFill>
                <a:latin typeface="Arial"/>
                <a:cs typeface="Arial"/>
              </a:rPr>
              <a:t>and not </a:t>
            </a:r>
            <a:r>
              <a:rPr lang="en-US" sz="4000" spc="10" dirty="0">
                <a:solidFill>
                  <a:srgbClr val="FF0000"/>
                </a:solidFill>
                <a:latin typeface="Arial"/>
                <a:cs typeface="Arial"/>
              </a:rPr>
              <a:t>in </a:t>
            </a:r>
            <a:r>
              <a:rPr lang="en-US" sz="4000" dirty="0">
                <a:solidFill>
                  <a:srgbClr val="FF0000"/>
                </a:solidFill>
                <a:latin typeface="Arial"/>
                <a:cs typeface="Arial"/>
              </a:rPr>
              <a:t>a </a:t>
            </a:r>
            <a:r>
              <a:rPr lang="en-US" sz="4000" spc="-5" dirty="0">
                <a:solidFill>
                  <a:srgbClr val="FF0000"/>
                </a:solidFill>
                <a:latin typeface="Arial"/>
                <a:cs typeface="Arial"/>
              </a:rPr>
              <a:t>routine</a:t>
            </a:r>
            <a:r>
              <a:rPr lang="en-US" sz="4000" spc="-45" dirty="0">
                <a:solidFill>
                  <a:srgbClr val="FF0000"/>
                </a:solidFill>
                <a:latin typeface="Arial"/>
                <a:cs typeface="Arial"/>
              </a:rPr>
              <a:t> </a:t>
            </a:r>
            <a:r>
              <a:rPr lang="en-US" sz="4000" spc="-5" dirty="0">
                <a:solidFill>
                  <a:srgbClr val="FF0000"/>
                </a:solidFill>
                <a:latin typeface="Arial"/>
                <a:cs typeface="Arial"/>
              </a:rPr>
              <a:t>manner</a:t>
            </a:r>
            <a:r>
              <a:rPr lang="en-US" sz="4000" spc="-5" dirty="0">
                <a:latin typeface="Arial"/>
                <a:cs typeface="Arial"/>
              </a:rPr>
              <a:t>.</a:t>
            </a:r>
            <a:endParaRPr lang="en-IN" sz="4000" b="1" dirty="0"/>
          </a:p>
          <a:p>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5A50A4-834D-413E-9308-7066D9972DCF}"/>
              </a:ext>
            </a:extLst>
          </p:cNvPr>
          <p:cNvSpPr>
            <a:spLocks noGrp="1"/>
          </p:cNvSpPr>
          <p:nvPr>
            <p:ph idx="1"/>
          </p:nvPr>
        </p:nvSpPr>
        <p:spPr>
          <a:xfrm>
            <a:off x="838200" y="584200"/>
            <a:ext cx="10515600" cy="5592763"/>
          </a:xfrm>
        </p:spPr>
        <p:txBody>
          <a:bodyPr/>
          <a:lstStyle/>
          <a:p>
            <a:pPr marL="0" indent="0" algn="just">
              <a:buNone/>
            </a:pPr>
            <a:r>
              <a:rPr lang="en-US" sz="4400" b="1" dirty="0">
                <a:uFill>
                  <a:solidFill>
                    <a:srgbClr val="000000"/>
                  </a:solidFill>
                </a:uFill>
                <a:latin typeface="Arial"/>
                <a:cs typeface="Arial"/>
              </a:rPr>
              <a:t>3.2</a:t>
            </a:r>
            <a:r>
              <a:rPr lang="en-US" sz="2800" b="1" dirty="0">
                <a:uFill>
                  <a:solidFill>
                    <a:srgbClr val="000000"/>
                  </a:solidFill>
                </a:uFill>
                <a:latin typeface="Arial"/>
                <a:cs typeface="Arial"/>
              </a:rPr>
              <a:t>    </a:t>
            </a:r>
            <a:r>
              <a:rPr lang="en-US" sz="4400" b="1" u="sng" dirty="0">
                <a:uFill>
                  <a:solidFill>
                    <a:srgbClr val="000000"/>
                  </a:solidFill>
                </a:uFill>
                <a:latin typeface="Arial"/>
                <a:cs typeface="Arial"/>
              </a:rPr>
              <a:t>Consultation </a:t>
            </a:r>
            <a:r>
              <a:rPr lang="en-US" sz="4400" b="1" u="sng" spc="5" dirty="0">
                <a:uFill>
                  <a:solidFill>
                    <a:srgbClr val="000000"/>
                  </a:solidFill>
                </a:uFill>
                <a:latin typeface="Arial"/>
                <a:cs typeface="Arial"/>
              </a:rPr>
              <a:t>for </a:t>
            </a:r>
            <a:r>
              <a:rPr lang="en-US" sz="4400" b="1" u="sng" spc="-5" dirty="0">
                <a:uFill>
                  <a:solidFill>
                    <a:srgbClr val="000000"/>
                  </a:solidFill>
                </a:uFill>
                <a:latin typeface="Arial"/>
                <a:cs typeface="Arial"/>
              </a:rPr>
              <a:t>Patient’s Benefit</a:t>
            </a:r>
            <a:r>
              <a:rPr lang="en-US" sz="4400" u="sng" spc="-5" dirty="0">
                <a:latin typeface="Arial"/>
                <a:cs typeface="Arial"/>
              </a:rPr>
              <a:t>:</a:t>
            </a:r>
            <a:r>
              <a:rPr lang="en-US" sz="4400" spc="-5" dirty="0">
                <a:latin typeface="Arial"/>
                <a:cs typeface="Arial"/>
              </a:rPr>
              <a:t> </a:t>
            </a:r>
            <a:r>
              <a:rPr lang="en-US" sz="4400" dirty="0">
                <a:latin typeface="Arial"/>
                <a:cs typeface="Arial"/>
              </a:rPr>
              <a:t>In every </a:t>
            </a:r>
            <a:r>
              <a:rPr lang="en-US" sz="4400" spc="-5" dirty="0">
                <a:latin typeface="Arial"/>
                <a:cs typeface="Arial"/>
              </a:rPr>
              <a:t>consultation, </a:t>
            </a:r>
            <a:r>
              <a:rPr lang="en-US" sz="4400" dirty="0">
                <a:latin typeface="Arial"/>
                <a:cs typeface="Arial"/>
              </a:rPr>
              <a:t>the benefit to the </a:t>
            </a:r>
            <a:r>
              <a:rPr lang="en-US" sz="4400" spc="-5" dirty="0">
                <a:latin typeface="Arial"/>
                <a:cs typeface="Arial"/>
              </a:rPr>
              <a:t>patient </a:t>
            </a:r>
            <a:r>
              <a:rPr lang="en-US" sz="4400" spc="10" dirty="0">
                <a:latin typeface="Arial"/>
                <a:cs typeface="Arial"/>
              </a:rPr>
              <a:t>is </a:t>
            </a:r>
            <a:r>
              <a:rPr lang="en-US" sz="4400" dirty="0">
                <a:latin typeface="Arial"/>
                <a:cs typeface="Arial"/>
              </a:rPr>
              <a:t>of  </a:t>
            </a:r>
            <a:r>
              <a:rPr lang="en-US" sz="4400" spc="-5" dirty="0">
                <a:latin typeface="Arial"/>
                <a:cs typeface="Arial"/>
              </a:rPr>
              <a:t>foremost importance. </a:t>
            </a:r>
            <a:r>
              <a:rPr lang="en-US" sz="4400" spc="10" dirty="0">
                <a:latin typeface="Arial"/>
                <a:cs typeface="Arial"/>
              </a:rPr>
              <a:t>All </a:t>
            </a:r>
            <a:r>
              <a:rPr lang="en-US" sz="4400" spc="-5" dirty="0">
                <a:latin typeface="Arial"/>
                <a:cs typeface="Arial"/>
              </a:rPr>
              <a:t>physicians </a:t>
            </a:r>
            <a:r>
              <a:rPr lang="en-US" sz="4400" dirty="0">
                <a:latin typeface="Arial"/>
                <a:cs typeface="Arial"/>
              </a:rPr>
              <a:t>engaged in the case </a:t>
            </a:r>
            <a:r>
              <a:rPr lang="en-US" sz="4400" spc="5" dirty="0">
                <a:latin typeface="Arial"/>
                <a:cs typeface="Arial"/>
              </a:rPr>
              <a:t>should </a:t>
            </a:r>
            <a:r>
              <a:rPr lang="en-US" sz="4400" dirty="0">
                <a:latin typeface="Arial"/>
                <a:cs typeface="Arial"/>
              </a:rPr>
              <a:t>be frank with the patient </a:t>
            </a:r>
            <a:r>
              <a:rPr lang="en-US" sz="4400" spc="-5" dirty="0">
                <a:latin typeface="Arial"/>
                <a:cs typeface="Arial"/>
              </a:rPr>
              <a:t>and </a:t>
            </a:r>
            <a:r>
              <a:rPr lang="en-US" sz="4400" spc="10" dirty="0">
                <a:latin typeface="Arial"/>
                <a:cs typeface="Arial"/>
              </a:rPr>
              <a:t>his  </a:t>
            </a:r>
            <a:r>
              <a:rPr lang="en-US" sz="4400" dirty="0">
                <a:latin typeface="Arial"/>
                <a:cs typeface="Arial"/>
              </a:rPr>
              <a:t>attendants.</a:t>
            </a:r>
          </a:p>
          <a:p>
            <a:pPr algn="just"/>
            <a:endParaRPr lang="en-IN" dirty="0"/>
          </a:p>
          <a:p>
            <a:pPr algn="just"/>
            <a:endParaRPr lang="en-IN" dirty="0"/>
          </a:p>
          <a:p>
            <a:pPr marL="0" indent="0" algn="just">
              <a:buNone/>
            </a:pPr>
            <a:endParaRPr lang="en-IN" dirty="0"/>
          </a:p>
          <a:p>
            <a:pPr algn="just"/>
            <a:endParaRPr lang="en-IN" dirty="0"/>
          </a:p>
        </p:txBody>
      </p:sp>
      <p:sp>
        <p:nvSpPr>
          <p:cNvPr id="4" name="Date Placeholder 3"/>
          <p:cNvSpPr>
            <a:spLocks noGrp="1"/>
          </p:cNvSpPr>
          <p:nvPr>
            <p:ph type="dt" sz="half" idx="10"/>
          </p:nvPr>
        </p:nvSpPr>
        <p:spPr/>
        <p:txBody>
          <a:bodyPr/>
          <a:lstStyle/>
          <a:p>
            <a:fld id="{C3125772-C864-4D13-A9CC-24AAB4CA0E95}"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29</a:t>
            </a:fld>
            <a:endParaRPr lang="en-IN" dirty="0"/>
          </a:p>
        </p:txBody>
      </p:sp>
    </p:spTree>
    <p:extLst>
      <p:ext uri="{BB962C8B-B14F-4D97-AF65-F5344CB8AC3E}">
        <p14:creationId xmlns:p14="http://schemas.microsoft.com/office/powerpoint/2010/main" val="59677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5E3C-5506-4CFD-9017-95CCB7A26203}"/>
              </a:ext>
            </a:extLst>
          </p:cNvPr>
          <p:cNvSpPr>
            <a:spLocks noGrp="1"/>
          </p:cNvSpPr>
          <p:nvPr>
            <p:ph type="title"/>
          </p:nvPr>
        </p:nvSpPr>
        <p:spPr>
          <a:xfrm>
            <a:off x="3263900" y="365125"/>
            <a:ext cx="3708400" cy="942975"/>
          </a:xfrm>
        </p:spPr>
        <p:txBody>
          <a:bodyPr>
            <a:normAutofit fontScale="90000"/>
          </a:bodyPr>
          <a:lstStyle/>
          <a:p>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I</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C5105335-FDC9-43D6-87E7-BB069D3F93F8}"/>
              </a:ext>
            </a:extLst>
          </p:cNvPr>
          <p:cNvSpPr>
            <a:spLocks noGrp="1"/>
          </p:cNvSpPr>
          <p:nvPr>
            <p:ph idx="1"/>
          </p:nvPr>
        </p:nvSpPr>
        <p:spPr>
          <a:xfrm>
            <a:off x="571500" y="1114425"/>
            <a:ext cx="10515600" cy="5114925"/>
          </a:xfrm>
        </p:spPr>
        <p:txBody>
          <a:bodyPr>
            <a:normAutofit/>
          </a:bodyPr>
          <a:lstStyle/>
          <a:p>
            <a:pPr marL="0" indent="0" algn="just">
              <a:lnSpc>
                <a:spcPct val="100000"/>
              </a:lnSpc>
              <a:buNone/>
            </a:pPr>
            <a:r>
              <a:rPr lang="en-US" sz="2400" dirty="0">
                <a:latin typeface="Arial"/>
                <a:cs typeface="Arial"/>
              </a:rPr>
              <a:t>1. </a:t>
            </a:r>
            <a:r>
              <a:rPr lang="en-US" sz="4400" b="1" u="sng" spc="-5" dirty="0">
                <a:uFill>
                  <a:solidFill>
                    <a:srgbClr val="000000"/>
                  </a:solidFill>
                </a:uFill>
                <a:latin typeface="Arial"/>
                <a:cs typeface="Arial"/>
              </a:rPr>
              <a:t>CODE </a:t>
            </a:r>
            <a:r>
              <a:rPr lang="en-US" sz="4400" b="1" u="sng" dirty="0">
                <a:uFill>
                  <a:solidFill>
                    <a:srgbClr val="000000"/>
                  </a:solidFill>
                </a:uFill>
                <a:latin typeface="Arial"/>
                <a:cs typeface="Arial"/>
              </a:rPr>
              <a:t>OF </a:t>
            </a:r>
            <a:r>
              <a:rPr lang="en-US" sz="4400" b="1" u="sng" spc="-10" dirty="0">
                <a:uFill>
                  <a:solidFill>
                    <a:srgbClr val="000000"/>
                  </a:solidFill>
                </a:uFill>
                <a:latin typeface="Arial"/>
                <a:cs typeface="Arial"/>
              </a:rPr>
              <a:t>MEDICAL</a:t>
            </a:r>
            <a:r>
              <a:rPr lang="en-US" sz="4400" b="1" u="sng" spc="10" dirty="0">
                <a:uFill>
                  <a:solidFill>
                    <a:srgbClr val="000000"/>
                  </a:solidFill>
                </a:uFill>
                <a:latin typeface="Arial"/>
                <a:cs typeface="Arial"/>
              </a:rPr>
              <a:t> </a:t>
            </a:r>
            <a:r>
              <a:rPr lang="en-US" sz="4400" b="1" u="sng" spc="-5" dirty="0">
                <a:uFill>
                  <a:solidFill>
                    <a:srgbClr val="000000"/>
                  </a:solidFill>
                </a:uFill>
                <a:latin typeface="Arial"/>
                <a:cs typeface="Arial"/>
              </a:rPr>
              <a:t>ETHICS</a:t>
            </a:r>
            <a:endParaRPr lang="en-US" sz="4400" u="sng" dirty="0">
              <a:latin typeface="Arial"/>
              <a:cs typeface="Arial"/>
            </a:endParaRPr>
          </a:p>
          <a:p>
            <a:pPr>
              <a:lnSpc>
                <a:spcPct val="100000"/>
              </a:lnSpc>
              <a:spcBef>
                <a:spcPts val="45"/>
              </a:spcBef>
            </a:pPr>
            <a:endParaRPr lang="en-US" sz="2400" dirty="0">
              <a:latin typeface="Arial"/>
              <a:cs typeface="Arial"/>
            </a:endParaRPr>
          </a:p>
          <a:p>
            <a:pPr marL="12700" marR="6350" algn="just">
              <a:lnSpc>
                <a:spcPct val="96700"/>
              </a:lnSpc>
              <a:buAutoNum type="alphaUcPeriod"/>
              <a:tabLst>
                <a:tab pos="217170" algn="l"/>
              </a:tabLst>
            </a:pPr>
            <a:r>
              <a:rPr lang="en-US" sz="3600" b="1" spc="-5" dirty="0">
                <a:latin typeface="Arial"/>
                <a:cs typeface="Arial"/>
              </a:rPr>
              <a:t>Declaration</a:t>
            </a:r>
            <a:r>
              <a:rPr lang="en-US" sz="3600" spc="-5" dirty="0">
                <a:latin typeface="Arial"/>
                <a:cs typeface="Arial"/>
              </a:rPr>
              <a:t>: Each applicant, </a:t>
            </a:r>
            <a:r>
              <a:rPr lang="en-US" sz="3600" dirty="0">
                <a:latin typeface="Arial"/>
                <a:cs typeface="Arial"/>
              </a:rPr>
              <a:t>at </a:t>
            </a:r>
            <a:r>
              <a:rPr lang="en-US" sz="3600" spc="-10" dirty="0">
                <a:latin typeface="Arial"/>
                <a:cs typeface="Arial"/>
              </a:rPr>
              <a:t>the </a:t>
            </a:r>
            <a:r>
              <a:rPr lang="en-US" sz="3600" spc="-15" dirty="0">
                <a:latin typeface="Arial"/>
                <a:cs typeface="Arial"/>
              </a:rPr>
              <a:t>time </a:t>
            </a:r>
            <a:r>
              <a:rPr lang="en-US" sz="3600" dirty="0">
                <a:latin typeface="Arial"/>
                <a:cs typeface="Arial"/>
              </a:rPr>
              <a:t>of </a:t>
            </a:r>
            <a:r>
              <a:rPr lang="en-US" sz="3600" spc="-5" dirty="0">
                <a:latin typeface="Arial"/>
                <a:cs typeface="Arial"/>
              </a:rPr>
              <a:t>making </a:t>
            </a:r>
            <a:r>
              <a:rPr lang="en-US" sz="3600" dirty="0">
                <a:latin typeface="Arial"/>
                <a:cs typeface="Arial"/>
              </a:rPr>
              <a:t>an application for </a:t>
            </a:r>
            <a:r>
              <a:rPr lang="en-US" sz="3600" spc="-5" dirty="0">
                <a:latin typeface="Arial"/>
                <a:cs typeface="Arial"/>
              </a:rPr>
              <a:t>registration under </a:t>
            </a:r>
            <a:r>
              <a:rPr lang="en-US" sz="3600" dirty="0">
                <a:latin typeface="Arial"/>
                <a:cs typeface="Arial"/>
              </a:rPr>
              <a:t>the  provisions of </a:t>
            </a:r>
            <a:r>
              <a:rPr lang="en-US" sz="3600" spc="-10" dirty="0">
                <a:latin typeface="Arial"/>
                <a:cs typeface="Arial"/>
              </a:rPr>
              <a:t>the </a:t>
            </a:r>
            <a:r>
              <a:rPr lang="en-US" sz="3600" spc="-5" dirty="0">
                <a:latin typeface="Arial"/>
                <a:cs typeface="Arial"/>
              </a:rPr>
              <a:t>Act, </a:t>
            </a:r>
            <a:r>
              <a:rPr lang="en-US" sz="3600" dirty="0">
                <a:latin typeface="Arial"/>
                <a:cs typeface="Arial"/>
              </a:rPr>
              <a:t>shall be </a:t>
            </a:r>
            <a:r>
              <a:rPr lang="en-US" sz="3600" spc="-5" dirty="0">
                <a:latin typeface="Arial"/>
                <a:cs typeface="Arial"/>
              </a:rPr>
              <a:t>provided </a:t>
            </a:r>
            <a:r>
              <a:rPr lang="en-US" sz="3600" dirty="0">
                <a:latin typeface="Arial"/>
                <a:cs typeface="Arial"/>
              </a:rPr>
              <a:t>a </a:t>
            </a:r>
            <a:r>
              <a:rPr lang="en-US" sz="3600" spc="-5" dirty="0">
                <a:latin typeface="Arial"/>
                <a:cs typeface="Arial"/>
              </a:rPr>
              <a:t>copy </a:t>
            </a:r>
            <a:r>
              <a:rPr lang="en-US" sz="3600" dirty="0">
                <a:latin typeface="Arial"/>
                <a:cs typeface="Arial"/>
              </a:rPr>
              <a:t>of the </a:t>
            </a:r>
            <a:r>
              <a:rPr lang="en-US" sz="3600" spc="-5" dirty="0">
                <a:latin typeface="Arial"/>
                <a:cs typeface="Arial"/>
              </a:rPr>
              <a:t>declaration </a:t>
            </a:r>
            <a:r>
              <a:rPr lang="en-US" sz="3600" dirty="0">
                <a:latin typeface="Arial"/>
                <a:cs typeface="Arial"/>
              </a:rPr>
              <a:t>and </a:t>
            </a:r>
            <a:r>
              <a:rPr lang="en-US" sz="3600" spc="-10" dirty="0">
                <a:latin typeface="Arial"/>
                <a:cs typeface="Arial"/>
              </a:rPr>
              <a:t>shall </a:t>
            </a:r>
            <a:r>
              <a:rPr lang="en-US" sz="3600" spc="-5" dirty="0">
                <a:latin typeface="Arial"/>
                <a:cs typeface="Arial"/>
              </a:rPr>
              <a:t>submit </a:t>
            </a:r>
            <a:r>
              <a:rPr lang="en-US" sz="3600" dirty="0">
                <a:latin typeface="Arial"/>
                <a:cs typeface="Arial"/>
              </a:rPr>
              <a:t>a </a:t>
            </a:r>
            <a:r>
              <a:rPr lang="en-US" sz="3600" spc="5" dirty="0">
                <a:latin typeface="Arial"/>
                <a:cs typeface="Arial"/>
              </a:rPr>
              <a:t>duly </a:t>
            </a:r>
            <a:r>
              <a:rPr lang="en-US" sz="3600" spc="-5" dirty="0">
                <a:latin typeface="Arial"/>
                <a:cs typeface="Arial"/>
              </a:rPr>
              <a:t>signed  </a:t>
            </a:r>
            <a:r>
              <a:rPr lang="en-US" sz="3600" dirty="0">
                <a:latin typeface="Arial"/>
                <a:cs typeface="Arial"/>
              </a:rPr>
              <a:t>Declaration as </a:t>
            </a:r>
            <a:r>
              <a:rPr lang="en-US" sz="3600" spc="-5" dirty="0">
                <a:latin typeface="Arial"/>
                <a:cs typeface="Arial"/>
              </a:rPr>
              <a:t>provided </a:t>
            </a:r>
            <a:r>
              <a:rPr lang="en-US" sz="3600" spc="10" dirty="0">
                <a:latin typeface="Arial"/>
                <a:cs typeface="Arial"/>
              </a:rPr>
              <a:t>in </a:t>
            </a:r>
            <a:r>
              <a:rPr lang="en-US" sz="3600" spc="-5" dirty="0">
                <a:latin typeface="Arial"/>
                <a:cs typeface="Arial"/>
              </a:rPr>
              <a:t>Appendix </a:t>
            </a:r>
            <a:r>
              <a:rPr lang="en-US" sz="3600" dirty="0">
                <a:latin typeface="Arial"/>
                <a:cs typeface="Arial"/>
              </a:rPr>
              <a:t>1. The </a:t>
            </a:r>
            <a:r>
              <a:rPr lang="en-US" sz="3600" spc="-5" dirty="0">
                <a:latin typeface="Arial"/>
                <a:cs typeface="Arial"/>
              </a:rPr>
              <a:t>applicant shall </a:t>
            </a:r>
            <a:r>
              <a:rPr lang="en-US" sz="3600" dirty="0">
                <a:latin typeface="Arial"/>
                <a:cs typeface="Arial"/>
              </a:rPr>
              <a:t>also </a:t>
            </a:r>
            <a:r>
              <a:rPr lang="en-US" sz="3600" spc="-5" dirty="0">
                <a:latin typeface="Arial"/>
                <a:cs typeface="Arial"/>
              </a:rPr>
              <a:t>certify </a:t>
            </a:r>
            <a:r>
              <a:rPr lang="en-US" sz="3600" spc="-10" dirty="0">
                <a:latin typeface="Arial"/>
                <a:cs typeface="Arial"/>
              </a:rPr>
              <a:t>that </a:t>
            </a:r>
            <a:r>
              <a:rPr lang="en-US" sz="3600" spc="-5" dirty="0">
                <a:latin typeface="Arial"/>
                <a:cs typeface="Arial"/>
              </a:rPr>
              <a:t>he/she </a:t>
            </a:r>
            <a:r>
              <a:rPr lang="en-US" sz="3600" dirty="0">
                <a:latin typeface="Arial"/>
                <a:cs typeface="Arial"/>
              </a:rPr>
              <a:t>had </a:t>
            </a:r>
            <a:r>
              <a:rPr lang="en-US" sz="3600" spc="-5" dirty="0">
                <a:latin typeface="Arial"/>
                <a:cs typeface="Arial"/>
              </a:rPr>
              <a:t>read </a:t>
            </a:r>
            <a:r>
              <a:rPr lang="en-US" sz="3600" dirty="0">
                <a:latin typeface="Arial"/>
                <a:cs typeface="Arial"/>
              </a:rPr>
              <a:t>and  agreed to </a:t>
            </a:r>
            <a:r>
              <a:rPr lang="en-US" sz="3600" spc="-5" dirty="0">
                <a:latin typeface="Arial"/>
                <a:cs typeface="Arial"/>
              </a:rPr>
              <a:t>abide </a:t>
            </a:r>
            <a:r>
              <a:rPr lang="en-US" sz="3600" dirty="0">
                <a:latin typeface="Arial"/>
                <a:cs typeface="Arial"/>
              </a:rPr>
              <a:t>by the</a:t>
            </a:r>
            <a:r>
              <a:rPr lang="en-US" sz="3600" spc="-10" dirty="0">
                <a:latin typeface="Arial"/>
                <a:cs typeface="Arial"/>
              </a:rPr>
              <a:t> same</a:t>
            </a:r>
            <a:r>
              <a:rPr lang="en-US" sz="2400" spc="-10" dirty="0">
                <a:latin typeface="Arial"/>
                <a:cs typeface="Arial"/>
              </a:rPr>
              <a:t>.</a:t>
            </a:r>
          </a:p>
          <a:p>
            <a:pPr marL="469900" marR="6350" lvl="1" algn="just">
              <a:lnSpc>
                <a:spcPct val="96700"/>
              </a:lnSpc>
              <a:buNone/>
              <a:tabLst>
                <a:tab pos="217170" algn="l"/>
              </a:tabLst>
            </a:pPr>
            <a:endParaRPr lang="en-US" sz="2400" spc="-10" dirty="0">
              <a:latin typeface="Arial"/>
              <a:cs typeface="Arial"/>
            </a:endParaRPr>
          </a:p>
        </p:txBody>
      </p:sp>
      <p:sp>
        <p:nvSpPr>
          <p:cNvPr id="4" name="Date Placeholder 3"/>
          <p:cNvSpPr>
            <a:spLocks noGrp="1"/>
          </p:cNvSpPr>
          <p:nvPr>
            <p:ph type="dt" sz="half" idx="10"/>
          </p:nvPr>
        </p:nvSpPr>
        <p:spPr/>
        <p:txBody>
          <a:bodyPr/>
          <a:lstStyle/>
          <a:p>
            <a:fld id="{3E9E0526-AE9E-452D-B11B-5523F230A2A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a:t>
            </a:fld>
            <a:endParaRPr lang="en-IN" dirty="0"/>
          </a:p>
        </p:txBody>
      </p:sp>
    </p:spTree>
    <p:extLst>
      <p:ext uri="{BB962C8B-B14F-4D97-AF65-F5344CB8AC3E}">
        <p14:creationId xmlns:p14="http://schemas.microsoft.com/office/powerpoint/2010/main" val="174158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0138"/>
            <a:ext cx="10515600" cy="5076825"/>
          </a:xfrm>
        </p:spPr>
        <p:txBody>
          <a:bodyPr/>
          <a:lstStyle/>
          <a:p>
            <a:pPr algn="just"/>
            <a:r>
              <a:rPr lang="en-US" sz="4400" b="1" spc="-5" dirty="0">
                <a:uFill>
                  <a:solidFill>
                    <a:srgbClr val="000000"/>
                  </a:solidFill>
                </a:uFill>
                <a:latin typeface="Arial"/>
                <a:cs typeface="Arial"/>
              </a:rPr>
              <a:t>3.3  </a:t>
            </a:r>
            <a:r>
              <a:rPr lang="en-US" sz="4400" b="1" u="sng" spc="-5" dirty="0">
                <a:uFill>
                  <a:solidFill>
                    <a:srgbClr val="000000"/>
                  </a:solidFill>
                </a:uFill>
                <a:latin typeface="Arial"/>
                <a:cs typeface="Arial"/>
              </a:rPr>
              <a:t>Punctuality </a:t>
            </a:r>
            <a:r>
              <a:rPr lang="en-US" sz="4400" b="1" u="sng" dirty="0">
                <a:uFill>
                  <a:solidFill>
                    <a:srgbClr val="000000"/>
                  </a:solidFill>
                </a:uFill>
                <a:latin typeface="Arial"/>
                <a:cs typeface="Arial"/>
              </a:rPr>
              <a:t>in Consultation</a:t>
            </a:r>
            <a:r>
              <a:rPr lang="en-US" sz="4400" dirty="0">
                <a:latin typeface="Arial"/>
                <a:cs typeface="Arial"/>
              </a:rPr>
              <a:t>: </a:t>
            </a:r>
            <a:r>
              <a:rPr lang="en-US" sz="4400" spc="-10" dirty="0">
                <a:latin typeface="Arial"/>
                <a:cs typeface="Arial"/>
              </a:rPr>
              <a:t>Utmost </a:t>
            </a:r>
            <a:r>
              <a:rPr lang="en-US" sz="4400" dirty="0">
                <a:latin typeface="Arial"/>
                <a:cs typeface="Arial"/>
              </a:rPr>
              <a:t>punctuality </a:t>
            </a:r>
            <a:r>
              <a:rPr lang="en-US" sz="4400" spc="-5" dirty="0">
                <a:latin typeface="Arial"/>
                <a:cs typeface="Arial"/>
              </a:rPr>
              <a:t>should </a:t>
            </a:r>
            <a:r>
              <a:rPr lang="en-US" sz="4400" dirty="0">
                <a:latin typeface="Arial"/>
                <a:cs typeface="Arial"/>
              </a:rPr>
              <a:t>be </a:t>
            </a:r>
            <a:r>
              <a:rPr lang="en-US" sz="4400" spc="-5" dirty="0">
                <a:latin typeface="Arial"/>
                <a:cs typeface="Arial"/>
              </a:rPr>
              <a:t>observed </a:t>
            </a:r>
            <a:r>
              <a:rPr lang="en-US" sz="4400" dirty="0">
                <a:latin typeface="Arial"/>
                <a:cs typeface="Arial"/>
              </a:rPr>
              <a:t>by a </a:t>
            </a:r>
            <a:r>
              <a:rPr lang="en-US" sz="4400" spc="-5" dirty="0">
                <a:latin typeface="Arial"/>
                <a:cs typeface="Arial"/>
              </a:rPr>
              <a:t>physician </a:t>
            </a:r>
            <a:r>
              <a:rPr lang="en-US" sz="4400" dirty="0">
                <a:latin typeface="Arial"/>
                <a:cs typeface="Arial"/>
              </a:rPr>
              <a:t>in  </a:t>
            </a:r>
            <a:r>
              <a:rPr lang="en-US" sz="4400" spc="-5" dirty="0">
                <a:latin typeface="Arial"/>
                <a:cs typeface="Arial"/>
              </a:rPr>
              <a:t>making </a:t>
            </a:r>
            <a:r>
              <a:rPr lang="en-US" sz="4400" dirty="0">
                <a:latin typeface="Arial"/>
                <a:cs typeface="Arial"/>
              </a:rPr>
              <a:t>themselves available </a:t>
            </a:r>
            <a:r>
              <a:rPr lang="en-US" sz="4400" spc="-5" dirty="0">
                <a:latin typeface="Arial"/>
                <a:cs typeface="Arial"/>
              </a:rPr>
              <a:t>for</a:t>
            </a:r>
            <a:r>
              <a:rPr lang="en-US" sz="4400" spc="5" dirty="0">
                <a:latin typeface="Arial"/>
                <a:cs typeface="Arial"/>
              </a:rPr>
              <a:t> </a:t>
            </a:r>
            <a:r>
              <a:rPr lang="en-US" sz="4400" spc="-5" dirty="0">
                <a:latin typeface="Arial"/>
                <a:cs typeface="Arial"/>
              </a:rPr>
              <a:t>consultations</a:t>
            </a:r>
            <a:r>
              <a:rPr lang="en-US" spc="-5" dirty="0">
                <a:latin typeface="Arial"/>
                <a:cs typeface="Arial"/>
              </a:rPr>
              <a:t>.</a:t>
            </a: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EA4D36-EB64-4735-9937-2405EE0DAD9D}"/>
              </a:ext>
            </a:extLst>
          </p:cNvPr>
          <p:cNvSpPr>
            <a:spLocks noGrp="1"/>
          </p:cNvSpPr>
          <p:nvPr>
            <p:ph idx="1"/>
          </p:nvPr>
        </p:nvSpPr>
        <p:spPr>
          <a:xfrm>
            <a:off x="647700" y="542924"/>
            <a:ext cx="10515600" cy="5527675"/>
          </a:xfrm>
        </p:spPr>
        <p:txBody>
          <a:bodyPr>
            <a:normAutofit lnSpcReduction="10000"/>
          </a:bodyPr>
          <a:lstStyle/>
          <a:p>
            <a:pPr marL="12065" lvl="1" indent="0" algn="just">
              <a:lnSpc>
                <a:spcPct val="100000"/>
              </a:lnSpc>
              <a:buNone/>
              <a:tabLst>
                <a:tab pos="269240" algn="l"/>
              </a:tabLst>
            </a:pPr>
            <a:r>
              <a:rPr lang="en-US" sz="4400" b="1" spc="-5" dirty="0">
                <a:uFill>
                  <a:solidFill>
                    <a:srgbClr val="000000"/>
                  </a:solidFill>
                </a:uFill>
                <a:latin typeface="Arial"/>
                <a:cs typeface="Arial"/>
              </a:rPr>
              <a:t>3.4 </a:t>
            </a:r>
            <a:r>
              <a:rPr lang="en-US" sz="4400" b="1" u="sng" spc="-5" dirty="0">
                <a:uFill>
                  <a:solidFill>
                    <a:srgbClr val="000000"/>
                  </a:solidFill>
                </a:uFill>
                <a:latin typeface="Arial"/>
                <a:cs typeface="Arial"/>
              </a:rPr>
              <a:t>Statement </a:t>
            </a:r>
            <a:r>
              <a:rPr lang="en-US" sz="4400" b="1" u="sng" spc="-10" dirty="0">
                <a:uFill>
                  <a:solidFill>
                    <a:srgbClr val="000000"/>
                  </a:solidFill>
                </a:uFill>
                <a:latin typeface="Arial"/>
                <a:cs typeface="Arial"/>
              </a:rPr>
              <a:t>to </a:t>
            </a:r>
            <a:r>
              <a:rPr lang="en-US" sz="4400" b="1" u="sng" spc="-5" dirty="0">
                <a:uFill>
                  <a:solidFill>
                    <a:srgbClr val="000000"/>
                  </a:solidFill>
                </a:uFill>
                <a:latin typeface="Arial"/>
                <a:cs typeface="Arial"/>
              </a:rPr>
              <a:t>Patient after</a:t>
            </a:r>
            <a:r>
              <a:rPr lang="en-US" sz="4400" b="1" u="sng" spc="5" dirty="0">
                <a:uFill>
                  <a:solidFill>
                    <a:srgbClr val="000000"/>
                  </a:solidFill>
                </a:uFill>
                <a:latin typeface="Arial"/>
                <a:cs typeface="Arial"/>
              </a:rPr>
              <a:t> </a:t>
            </a:r>
            <a:r>
              <a:rPr lang="en-US" sz="4400" b="1" u="sng" spc="-5" dirty="0">
                <a:uFill>
                  <a:solidFill>
                    <a:srgbClr val="000000"/>
                  </a:solidFill>
                </a:uFill>
                <a:latin typeface="Arial"/>
                <a:cs typeface="Arial"/>
              </a:rPr>
              <a:t>Consultation </a:t>
            </a:r>
            <a:r>
              <a:rPr lang="en-US" sz="4400" b="1" spc="-5" dirty="0">
                <a:uFill>
                  <a:solidFill>
                    <a:srgbClr val="000000"/>
                  </a:solidFill>
                </a:uFill>
                <a:latin typeface="Arial"/>
                <a:cs typeface="Arial"/>
              </a:rPr>
              <a:t>;</a:t>
            </a:r>
            <a:endParaRPr lang="en-US" sz="4400" dirty="0">
              <a:latin typeface="Arial"/>
              <a:cs typeface="Arial"/>
            </a:endParaRPr>
          </a:p>
          <a:p>
            <a:pPr lvl="1">
              <a:lnSpc>
                <a:spcPct val="100000"/>
              </a:lnSpc>
              <a:spcBef>
                <a:spcPts val="45"/>
              </a:spcBef>
              <a:buFont typeface="Arial"/>
              <a:buAutoNum type="arabicPeriod" startAt="2"/>
            </a:pPr>
            <a:endParaRPr lang="en-US" sz="1150" dirty="0">
              <a:latin typeface="Arial"/>
              <a:cs typeface="Arial"/>
            </a:endParaRPr>
          </a:p>
          <a:p>
            <a:pPr marL="0" marR="6350" lvl="2" indent="0" algn="just">
              <a:lnSpc>
                <a:spcPct val="96700"/>
              </a:lnSpc>
              <a:buNone/>
              <a:tabLst>
                <a:tab pos="396875" algn="l"/>
              </a:tabLst>
            </a:pPr>
            <a:r>
              <a:rPr lang="en-US" sz="4000" b="1" spc="-5" dirty="0">
                <a:latin typeface="Arial"/>
                <a:cs typeface="Arial"/>
              </a:rPr>
              <a:t>3.4.1</a:t>
            </a:r>
            <a:r>
              <a:rPr lang="en-US" sz="4000" spc="-5" dirty="0">
                <a:latin typeface="Arial"/>
                <a:cs typeface="Arial"/>
              </a:rPr>
              <a:t> All </a:t>
            </a:r>
            <a:r>
              <a:rPr lang="en-US" sz="4000" spc="-10" dirty="0">
                <a:latin typeface="Arial"/>
                <a:cs typeface="Arial"/>
              </a:rPr>
              <a:t>statements </a:t>
            </a:r>
            <a:r>
              <a:rPr lang="en-US" sz="4000" dirty="0">
                <a:latin typeface="Arial"/>
                <a:cs typeface="Arial"/>
              </a:rPr>
              <a:t>to the </a:t>
            </a:r>
            <a:r>
              <a:rPr lang="en-US" sz="4000" spc="5" dirty="0">
                <a:latin typeface="Arial"/>
                <a:cs typeface="Arial"/>
              </a:rPr>
              <a:t>patient </a:t>
            </a:r>
            <a:r>
              <a:rPr lang="en-US" sz="4000" dirty="0">
                <a:latin typeface="Arial"/>
                <a:cs typeface="Arial"/>
              </a:rPr>
              <a:t>or his </a:t>
            </a:r>
            <a:r>
              <a:rPr lang="en-US" sz="4000" spc="-5" dirty="0">
                <a:latin typeface="Arial"/>
                <a:cs typeface="Arial"/>
              </a:rPr>
              <a:t>representatives </a:t>
            </a:r>
            <a:r>
              <a:rPr lang="en-US" sz="4000" dirty="0">
                <a:latin typeface="Arial"/>
                <a:cs typeface="Arial"/>
              </a:rPr>
              <a:t>should </a:t>
            </a:r>
            <a:r>
              <a:rPr lang="en-US" sz="4000" spc="-5" dirty="0">
                <a:latin typeface="Arial"/>
                <a:cs typeface="Arial"/>
              </a:rPr>
              <a:t>take </a:t>
            </a:r>
            <a:r>
              <a:rPr lang="en-US" sz="4000" dirty="0">
                <a:latin typeface="Arial"/>
                <a:cs typeface="Arial"/>
              </a:rPr>
              <a:t>place </a:t>
            </a:r>
            <a:r>
              <a:rPr lang="en-US" sz="4000" spc="10" dirty="0">
                <a:latin typeface="Arial"/>
                <a:cs typeface="Arial"/>
              </a:rPr>
              <a:t>in </a:t>
            </a:r>
            <a:r>
              <a:rPr lang="en-US" sz="4000" dirty="0">
                <a:latin typeface="Arial"/>
                <a:cs typeface="Arial"/>
              </a:rPr>
              <a:t>the </a:t>
            </a:r>
            <a:r>
              <a:rPr lang="en-US" sz="4000" spc="-5" dirty="0">
                <a:latin typeface="Arial"/>
                <a:cs typeface="Arial"/>
              </a:rPr>
              <a:t>presence </a:t>
            </a:r>
            <a:r>
              <a:rPr lang="en-US" sz="4000" dirty="0">
                <a:latin typeface="Arial"/>
                <a:cs typeface="Arial"/>
              </a:rPr>
              <a:t>of the  consulting </a:t>
            </a:r>
            <a:r>
              <a:rPr lang="en-US" sz="4000" spc="-5" dirty="0">
                <a:latin typeface="Arial"/>
                <a:cs typeface="Arial"/>
              </a:rPr>
              <a:t>physicians, except </a:t>
            </a:r>
            <a:r>
              <a:rPr lang="en-US" sz="4000" dirty="0">
                <a:latin typeface="Arial"/>
                <a:cs typeface="Arial"/>
              </a:rPr>
              <a:t>as otherwise </a:t>
            </a:r>
            <a:r>
              <a:rPr lang="en-US" sz="4000" spc="-5" dirty="0">
                <a:latin typeface="Arial"/>
                <a:cs typeface="Arial"/>
              </a:rPr>
              <a:t>agreed. </a:t>
            </a:r>
            <a:r>
              <a:rPr lang="en-US" sz="4000" dirty="0">
                <a:latin typeface="Arial"/>
                <a:cs typeface="Arial"/>
              </a:rPr>
              <a:t>The </a:t>
            </a:r>
            <a:r>
              <a:rPr lang="en-US" sz="4000" spc="-5" dirty="0">
                <a:latin typeface="Arial"/>
                <a:cs typeface="Arial"/>
              </a:rPr>
              <a:t>disclosure </a:t>
            </a:r>
            <a:r>
              <a:rPr lang="en-US" sz="4000" dirty="0">
                <a:latin typeface="Arial"/>
                <a:cs typeface="Arial"/>
              </a:rPr>
              <a:t>of </a:t>
            </a:r>
            <a:r>
              <a:rPr lang="en-US" sz="4000" spc="-10" dirty="0">
                <a:latin typeface="Arial"/>
                <a:cs typeface="Arial"/>
              </a:rPr>
              <a:t>the </a:t>
            </a:r>
            <a:r>
              <a:rPr lang="en-US" sz="4000" dirty="0">
                <a:latin typeface="Arial"/>
                <a:cs typeface="Arial"/>
              </a:rPr>
              <a:t>opinion </a:t>
            </a:r>
            <a:r>
              <a:rPr lang="en-US" sz="4000" spc="-15" dirty="0">
                <a:latin typeface="Arial"/>
                <a:cs typeface="Arial"/>
              </a:rPr>
              <a:t>to </a:t>
            </a:r>
            <a:r>
              <a:rPr lang="en-US" sz="4000" dirty="0">
                <a:latin typeface="Arial"/>
                <a:cs typeface="Arial"/>
              </a:rPr>
              <a:t>the </a:t>
            </a:r>
            <a:r>
              <a:rPr lang="en-US" sz="4000" spc="-5" dirty="0">
                <a:latin typeface="Arial"/>
                <a:cs typeface="Arial"/>
              </a:rPr>
              <a:t>patient  </a:t>
            </a:r>
            <a:r>
              <a:rPr lang="en-US" sz="4000" dirty="0">
                <a:latin typeface="Arial"/>
                <a:cs typeface="Arial"/>
              </a:rPr>
              <a:t>or his </a:t>
            </a:r>
            <a:r>
              <a:rPr lang="en-US" sz="4000" spc="-5" dirty="0">
                <a:latin typeface="Arial"/>
                <a:cs typeface="Arial"/>
              </a:rPr>
              <a:t>relatives </a:t>
            </a:r>
            <a:r>
              <a:rPr lang="en-US" sz="4000" dirty="0">
                <a:latin typeface="Arial"/>
                <a:cs typeface="Arial"/>
              </a:rPr>
              <a:t>or friends </a:t>
            </a:r>
            <a:r>
              <a:rPr lang="en-US" sz="4000" spc="-5" dirty="0">
                <a:latin typeface="Arial"/>
                <a:cs typeface="Arial"/>
              </a:rPr>
              <a:t>shall rest with </a:t>
            </a:r>
            <a:r>
              <a:rPr lang="en-US" sz="4000" dirty="0">
                <a:latin typeface="Arial"/>
                <a:cs typeface="Arial"/>
              </a:rPr>
              <a:t>the </a:t>
            </a:r>
            <a:r>
              <a:rPr lang="en-US" sz="4000" spc="-5" dirty="0">
                <a:latin typeface="Arial"/>
                <a:cs typeface="Arial"/>
              </a:rPr>
              <a:t>medical</a:t>
            </a:r>
            <a:r>
              <a:rPr lang="en-US" sz="4000" spc="30" dirty="0">
                <a:latin typeface="Arial"/>
                <a:cs typeface="Arial"/>
              </a:rPr>
              <a:t> </a:t>
            </a:r>
            <a:r>
              <a:rPr lang="en-US" sz="4000" spc="-5" dirty="0">
                <a:latin typeface="Arial"/>
                <a:cs typeface="Arial"/>
              </a:rPr>
              <a:t>attendant.</a:t>
            </a:r>
            <a:endParaRPr lang="en-US" sz="4000" dirty="0">
              <a:latin typeface="Arial"/>
              <a:cs typeface="Arial"/>
            </a:endParaRPr>
          </a:p>
          <a:p>
            <a:pPr marL="914400" lvl="2" indent="0">
              <a:lnSpc>
                <a:spcPct val="100000"/>
              </a:lnSpc>
              <a:spcBef>
                <a:spcPts val="20"/>
              </a:spcBef>
              <a:buNone/>
            </a:pPr>
            <a:endParaRPr lang="en-US" sz="2800" dirty="0">
              <a:latin typeface="Arial"/>
              <a:cs typeface="Arial"/>
            </a:endParaRPr>
          </a:p>
          <a:p>
            <a:pPr marL="0" marR="6350" lvl="2" indent="0" algn="just">
              <a:lnSpc>
                <a:spcPct val="96700"/>
              </a:lnSpc>
              <a:buNone/>
              <a:tabLst>
                <a:tab pos="473075" algn="l"/>
              </a:tabLst>
            </a:pPr>
            <a:r>
              <a:rPr lang="en-US" sz="1200" dirty="0">
                <a:latin typeface="Arial"/>
                <a:cs typeface="Arial"/>
              </a:rPr>
              <a:t>.</a:t>
            </a:r>
          </a:p>
          <a:p>
            <a:endParaRPr lang="en-IN" dirty="0"/>
          </a:p>
        </p:txBody>
      </p:sp>
      <p:sp>
        <p:nvSpPr>
          <p:cNvPr id="4" name="Date Placeholder 3"/>
          <p:cNvSpPr>
            <a:spLocks noGrp="1"/>
          </p:cNvSpPr>
          <p:nvPr>
            <p:ph type="dt" sz="half" idx="10"/>
          </p:nvPr>
        </p:nvSpPr>
        <p:spPr/>
        <p:txBody>
          <a:bodyPr/>
          <a:lstStyle/>
          <a:p>
            <a:fld id="{1E42AD8E-4C45-4E98-BEA7-5E4FA9E7A8E2}"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31</a:t>
            </a:fld>
            <a:endParaRPr lang="en-IN" dirty="0"/>
          </a:p>
        </p:txBody>
      </p:sp>
    </p:spTree>
    <p:extLst>
      <p:ext uri="{BB962C8B-B14F-4D97-AF65-F5344CB8AC3E}">
        <p14:creationId xmlns:p14="http://schemas.microsoft.com/office/powerpoint/2010/main" val="97297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00163"/>
            <a:ext cx="10515600" cy="4876800"/>
          </a:xfrm>
        </p:spPr>
        <p:txBody>
          <a:bodyPr>
            <a:normAutofit/>
          </a:bodyPr>
          <a:lstStyle/>
          <a:p>
            <a:pPr algn="just"/>
            <a:r>
              <a:rPr lang="en-US" sz="4000" b="1" spc="-5" dirty="0">
                <a:latin typeface="Arial"/>
                <a:cs typeface="Arial"/>
              </a:rPr>
              <a:t>3.4.2 </a:t>
            </a:r>
            <a:r>
              <a:rPr lang="en-US" sz="4000" spc="-5" dirty="0">
                <a:latin typeface="Arial"/>
                <a:cs typeface="Arial"/>
              </a:rPr>
              <a:t>Differences </a:t>
            </a:r>
            <a:r>
              <a:rPr lang="en-US" sz="4000" dirty="0">
                <a:latin typeface="Arial"/>
                <a:cs typeface="Arial"/>
              </a:rPr>
              <a:t>of </a:t>
            </a:r>
            <a:r>
              <a:rPr lang="en-US" sz="4000" spc="-5" dirty="0">
                <a:latin typeface="Arial"/>
                <a:cs typeface="Arial"/>
              </a:rPr>
              <a:t>opinion should </a:t>
            </a:r>
            <a:r>
              <a:rPr lang="en-US" sz="4000" dirty="0">
                <a:latin typeface="Arial"/>
                <a:cs typeface="Arial"/>
              </a:rPr>
              <a:t>not be divulged </a:t>
            </a:r>
            <a:r>
              <a:rPr lang="en-US" sz="4000" spc="-5" dirty="0">
                <a:latin typeface="Arial"/>
                <a:cs typeface="Arial"/>
              </a:rPr>
              <a:t>unnecessarily </a:t>
            </a:r>
            <a:r>
              <a:rPr lang="en-US" sz="4000" spc="-10" dirty="0">
                <a:latin typeface="Arial"/>
                <a:cs typeface="Arial"/>
              </a:rPr>
              <a:t>but when </a:t>
            </a:r>
            <a:r>
              <a:rPr lang="en-US" sz="4000" spc="-5" dirty="0">
                <a:latin typeface="Arial"/>
                <a:cs typeface="Arial"/>
              </a:rPr>
              <a:t>there </a:t>
            </a:r>
            <a:r>
              <a:rPr lang="en-US" sz="4000" spc="10" dirty="0">
                <a:latin typeface="Arial"/>
                <a:cs typeface="Arial"/>
              </a:rPr>
              <a:t>is  </a:t>
            </a:r>
            <a:r>
              <a:rPr lang="en-US" sz="4000" dirty="0">
                <a:latin typeface="Arial"/>
                <a:cs typeface="Arial"/>
              </a:rPr>
              <a:t>irreconcilable </a:t>
            </a:r>
            <a:r>
              <a:rPr lang="en-US" sz="4000" spc="-5" dirty="0">
                <a:latin typeface="Arial"/>
                <a:cs typeface="Arial"/>
              </a:rPr>
              <a:t>difference </a:t>
            </a:r>
            <a:r>
              <a:rPr lang="en-US" sz="4000" dirty="0">
                <a:latin typeface="Arial"/>
                <a:cs typeface="Arial"/>
              </a:rPr>
              <a:t>of opinion the </a:t>
            </a:r>
            <a:r>
              <a:rPr lang="en-US" sz="4000" spc="-5" dirty="0">
                <a:latin typeface="Arial"/>
                <a:cs typeface="Arial"/>
              </a:rPr>
              <a:t>circumstances </a:t>
            </a:r>
            <a:r>
              <a:rPr lang="en-US" sz="4000" dirty="0">
                <a:latin typeface="Arial"/>
                <a:cs typeface="Arial"/>
              </a:rPr>
              <a:t>should be frankly and impartially </a:t>
            </a:r>
            <a:r>
              <a:rPr lang="en-US" sz="4000" spc="-5" dirty="0">
                <a:latin typeface="Arial"/>
                <a:cs typeface="Arial"/>
              </a:rPr>
              <a:t>explained  </a:t>
            </a:r>
            <a:r>
              <a:rPr lang="en-US" sz="4000" dirty="0">
                <a:latin typeface="Arial"/>
                <a:cs typeface="Arial"/>
              </a:rPr>
              <a:t>to the patient or his relatives or </a:t>
            </a:r>
            <a:r>
              <a:rPr lang="en-US" sz="4000" spc="-5" dirty="0">
                <a:latin typeface="Arial"/>
                <a:cs typeface="Arial"/>
              </a:rPr>
              <a:t>friends. </a:t>
            </a:r>
          </a:p>
          <a:p>
            <a:pPr algn="just"/>
            <a:r>
              <a:rPr lang="en-US" sz="4000" dirty="0">
                <a:latin typeface="Arial"/>
                <a:cs typeface="Arial"/>
              </a:rPr>
              <a:t>It would </a:t>
            </a:r>
            <a:r>
              <a:rPr lang="en-US" sz="4000" spc="-10" dirty="0">
                <a:latin typeface="Arial"/>
                <a:cs typeface="Arial"/>
              </a:rPr>
              <a:t>be </a:t>
            </a:r>
            <a:r>
              <a:rPr lang="en-US" sz="4000" dirty="0">
                <a:latin typeface="Arial"/>
                <a:cs typeface="Arial"/>
              </a:rPr>
              <a:t>opened to them to seek further </a:t>
            </a:r>
            <a:r>
              <a:rPr lang="en-US" sz="4000" spc="-5" dirty="0">
                <a:latin typeface="Arial"/>
                <a:cs typeface="Arial"/>
              </a:rPr>
              <a:t>advice </a:t>
            </a:r>
            <a:r>
              <a:rPr lang="en-US" sz="4000" dirty="0">
                <a:latin typeface="Arial"/>
                <a:cs typeface="Arial"/>
              </a:rPr>
              <a:t>as  they so</a:t>
            </a:r>
            <a:r>
              <a:rPr lang="en-US" sz="4000" spc="-5" dirty="0">
                <a:latin typeface="Arial"/>
                <a:cs typeface="Arial"/>
              </a:rPr>
              <a:t> </a:t>
            </a:r>
            <a:r>
              <a:rPr lang="en-US" sz="4000" dirty="0">
                <a:latin typeface="Arial"/>
                <a:cs typeface="Arial"/>
              </a:rPr>
              <a:t>desire</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Autofit/>
          </a:bodyPr>
          <a:lstStyle/>
          <a:p>
            <a:pPr marL="228600" lvl="1" algn="just">
              <a:spcBef>
                <a:spcPts val="1000"/>
              </a:spcBef>
            </a:pPr>
            <a:r>
              <a:rPr lang="en-US" sz="4000" b="1" spc="-5" dirty="0">
                <a:uFill>
                  <a:solidFill>
                    <a:srgbClr val="000000"/>
                  </a:solidFill>
                </a:uFill>
                <a:latin typeface="Arial"/>
                <a:cs typeface="Arial"/>
              </a:rPr>
              <a:t>3.5 </a:t>
            </a:r>
            <a:r>
              <a:rPr lang="en-US" sz="4000" b="1" u="sng" spc="-5" dirty="0">
                <a:uFill>
                  <a:solidFill>
                    <a:srgbClr val="000000"/>
                  </a:solidFill>
                </a:uFill>
                <a:latin typeface="Arial"/>
                <a:cs typeface="Arial"/>
              </a:rPr>
              <a:t>Treatment after Consultation</a:t>
            </a:r>
            <a:r>
              <a:rPr lang="en-US" sz="4000" b="1" spc="-5" dirty="0">
                <a:latin typeface="Arial"/>
                <a:cs typeface="Arial"/>
              </a:rPr>
              <a:t>: </a:t>
            </a:r>
          </a:p>
          <a:p>
            <a:pPr marL="0" lvl="1" indent="0" algn="just">
              <a:spcBef>
                <a:spcPts val="1000"/>
              </a:spcBef>
              <a:buNone/>
            </a:pPr>
            <a:r>
              <a:rPr lang="en-US" sz="4000" dirty="0">
                <a:latin typeface="Arial"/>
                <a:cs typeface="Arial"/>
              </a:rPr>
              <a:t>No decision should </a:t>
            </a:r>
            <a:r>
              <a:rPr lang="en-US" sz="4000" spc="-5" dirty="0">
                <a:latin typeface="Arial"/>
                <a:cs typeface="Arial"/>
              </a:rPr>
              <a:t>restrain </a:t>
            </a:r>
            <a:r>
              <a:rPr lang="en-US" sz="4000" spc="-10" dirty="0">
                <a:latin typeface="Arial"/>
                <a:cs typeface="Arial"/>
              </a:rPr>
              <a:t>the </a:t>
            </a:r>
            <a:r>
              <a:rPr lang="en-US" sz="4000" spc="-5" dirty="0">
                <a:latin typeface="Arial"/>
                <a:cs typeface="Arial"/>
              </a:rPr>
              <a:t>attending physician </a:t>
            </a:r>
            <a:r>
              <a:rPr lang="en-US" sz="4000" dirty="0">
                <a:latin typeface="Arial"/>
                <a:cs typeface="Arial"/>
              </a:rPr>
              <a:t>from  </a:t>
            </a:r>
            <a:r>
              <a:rPr lang="en-US" sz="4000" spc="-5" dirty="0">
                <a:latin typeface="Arial"/>
                <a:cs typeface="Arial"/>
              </a:rPr>
              <a:t>making </a:t>
            </a:r>
            <a:r>
              <a:rPr lang="en-US" sz="4000" dirty="0">
                <a:latin typeface="Arial"/>
                <a:cs typeface="Arial"/>
              </a:rPr>
              <a:t>such </a:t>
            </a:r>
            <a:r>
              <a:rPr lang="en-US" sz="4000" spc="-5" dirty="0">
                <a:latin typeface="Arial"/>
                <a:cs typeface="Arial"/>
              </a:rPr>
              <a:t>subsequent variations </a:t>
            </a:r>
            <a:r>
              <a:rPr lang="en-US" sz="4000" spc="10" dirty="0">
                <a:latin typeface="Arial"/>
                <a:cs typeface="Arial"/>
              </a:rPr>
              <a:t>in </a:t>
            </a:r>
            <a:r>
              <a:rPr lang="en-US" sz="4000" dirty="0">
                <a:latin typeface="Arial"/>
                <a:cs typeface="Arial"/>
              </a:rPr>
              <a:t>the </a:t>
            </a:r>
            <a:r>
              <a:rPr lang="en-US" sz="4000" spc="-10" dirty="0">
                <a:latin typeface="Arial"/>
                <a:cs typeface="Arial"/>
              </a:rPr>
              <a:t>treatment </a:t>
            </a:r>
            <a:r>
              <a:rPr lang="en-US" sz="4000" spc="10" dirty="0">
                <a:latin typeface="Arial"/>
                <a:cs typeface="Arial"/>
              </a:rPr>
              <a:t>if </a:t>
            </a:r>
            <a:r>
              <a:rPr lang="en-US" sz="4000" dirty="0">
                <a:latin typeface="Arial"/>
                <a:cs typeface="Arial"/>
              </a:rPr>
              <a:t>any </a:t>
            </a:r>
            <a:r>
              <a:rPr lang="en-US" sz="4000" spc="-5" dirty="0">
                <a:latin typeface="Arial"/>
                <a:cs typeface="Arial"/>
              </a:rPr>
              <a:t>unexpected change occurs, </a:t>
            </a:r>
            <a:r>
              <a:rPr lang="en-US" sz="4000" spc="-10" dirty="0">
                <a:latin typeface="Arial"/>
                <a:cs typeface="Arial"/>
              </a:rPr>
              <a:t>but at </a:t>
            </a:r>
            <a:r>
              <a:rPr lang="en-US" sz="4000" dirty="0">
                <a:latin typeface="Arial"/>
                <a:cs typeface="Arial"/>
              </a:rPr>
              <a:t>the  </a:t>
            </a:r>
            <a:r>
              <a:rPr lang="en-US" sz="4000" spc="-5" dirty="0">
                <a:latin typeface="Arial"/>
                <a:cs typeface="Arial"/>
              </a:rPr>
              <a:t>next </a:t>
            </a:r>
            <a:r>
              <a:rPr lang="en-US" sz="4000" dirty="0">
                <a:latin typeface="Arial"/>
                <a:cs typeface="Arial"/>
              </a:rPr>
              <a:t>consultation, </a:t>
            </a:r>
            <a:r>
              <a:rPr lang="en-US" sz="4000" spc="-5" dirty="0">
                <a:latin typeface="Arial"/>
                <a:cs typeface="Arial"/>
              </a:rPr>
              <a:t>reasons </a:t>
            </a:r>
            <a:r>
              <a:rPr lang="en-US" sz="4000" dirty="0">
                <a:latin typeface="Arial"/>
                <a:cs typeface="Arial"/>
              </a:rPr>
              <a:t>for the </a:t>
            </a:r>
            <a:r>
              <a:rPr lang="en-US" sz="4000" spc="-5" dirty="0">
                <a:latin typeface="Arial"/>
                <a:cs typeface="Arial"/>
              </a:rPr>
              <a:t>variations </a:t>
            </a:r>
            <a:r>
              <a:rPr lang="en-US" sz="4000" dirty="0">
                <a:latin typeface="Arial"/>
                <a:cs typeface="Arial"/>
              </a:rPr>
              <a:t>should be discussed/ </a:t>
            </a:r>
            <a:r>
              <a:rPr lang="en-US" sz="4000" spc="-5" dirty="0">
                <a:latin typeface="Arial"/>
                <a:cs typeface="Arial"/>
              </a:rPr>
              <a:t>explained. </a:t>
            </a:r>
          </a:p>
          <a:p>
            <a:pPr marL="0" indent="0">
              <a:buNone/>
            </a:pP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419A2B-1F11-401F-8981-796B53984C9E}"/>
              </a:ext>
            </a:extLst>
          </p:cNvPr>
          <p:cNvSpPr>
            <a:spLocks noGrp="1"/>
          </p:cNvSpPr>
          <p:nvPr>
            <p:ph idx="1"/>
          </p:nvPr>
        </p:nvSpPr>
        <p:spPr>
          <a:xfrm>
            <a:off x="1271588" y="317500"/>
            <a:ext cx="10437812" cy="6211888"/>
          </a:xfrm>
        </p:spPr>
        <p:txBody>
          <a:bodyPr/>
          <a:lstStyle/>
          <a:p>
            <a:pPr marL="0" marR="5080" lvl="1" indent="0" algn="just">
              <a:lnSpc>
                <a:spcPct val="96100"/>
              </a:lnSpc>
              <a:buNone/>
              <a:tabLst>
                <a:tab pos="293370" algn="l"/>
              </a:tabLst>
            </a:pPr>
            <a:endParaRPr lang="en-US" sz="2800" spc="-5" dirty="0">
              <a:latin typeface="Arial"/>
              <a:cs typeface="Arial"/>
            </a:endParaRPr>
          </a:p>
          <a:p>
            <a:pPr marL="0" marR="5080" lvl="1" indent="0" algn="just">
              <a:lnSpc>
                <a:spcPct val="96100"/>
              </a:lnSpc>
              <a:buNone/>
              <a:tabLst>
                <a:tab pos="293370" algn="l"/>
              </a:tabLst>
            </a:pPr>
            <a:r>
              <a:rPr lang="en-US" sz="4000" b="1" spc="-5" dirty="0">
                <a:uFill>
                  <a:solidFill>
                    <a:srgbClr val="000000"/>
                  </a:solidFill>
                </a:uFill>
                <a:latin typeface="Arial"/>
                <a:cs typeface="Arial"/>
              </a:rPr>
              <a:t>3.6 </a:t>
            </a:r>
            <a:r>
              <a:rPr lang="en-US" sz="4000" b="1" u="sng" spc="-5" dirty="0">
                <a:uFill>
                  <a:solidFill>
                    <a:srgbClr val="000000"/>
                  </a:solidFill>
                </a:uFill>
                <a:latin typeface="Arial"/>
                <a:cs typeface="Arial"/>
              </a:rPr>
              <a:t>Patients Referred </a:t>
            </a:r>
            <a:r>
              <a:rPr lang="en-US" sz="4000" b="1" u="sng" spc="5" dirty="0">
                <a:uFill>
                  <a:solidFill>
                    <a:srgbClr val="000000"/>
                  </a:solidFill>
                </a:uFill>
                <a:latin typeface="Arial"/>
                <a:cs typeface="Arial"/>
              </a:rPr>
              <a:t>to </a:t>
            </a:r>
            <a:r>
              <a:rPr lang="en-US" sz="4000" b="1" u="sng" spc="-5" dirty="0">
                <a:uFill>
                  <a:solidFill>
                    <a:srgbClr val="000000"/>
                  </a:solidFill>
                </a:uFill>
                <a:latin typeface="Arial"/>
                <a:cs typeface="Arial"/>
              </a:rPr>
              <a:t>Specialists</a:t>
            </a:r>
            <a:r>
              <a:rPr lang="en-US" sz="4000" spc="-5" dirty="0">
                <a:latin typeface="Arial"/>
                <a:cs typeface="Arial"/>
              </a:rPr>
              <a:t>: </a:t>
            </a:r>
          </a:p>
          <a:p>
            <a:pPr marL="0" marR="5080" lvl="1" indent="0" algn="just">
              <a:lnSpc>
                <a:spcPct val="96100"/>
              </a:lnSpc>
              <a:buNone/>
              <a:tabLst>
                <a:tab pos="293370" algn="l"/>
              </a:tabLst>
            </a:pPr>
            <a:r>
              <a:rPr lang="en-US" sz="4000" spc="5" dirty="0">
                <a:latin typeface="Arial"/>
                <a:cs typeface="Arial"/>
              </a:rPr>
              <a:t>When </a:t>
            </a:r>
            <a:r>
              <a:rPr lang="en-US" sz="4000" dirty="0">
                <a:latin typeface="Arial"/>
                <a:cs typeface="Arial"/>
              </a:rPr>
              <a:t>a patient </a:t>
            </a:r>
            <a:r>
              <a:rPr lang="en-US" sz="4000" spc="10" dirty="0">
                <a:latin typeface="Arial"/>
                <a:cs typeface="Arial"/>
              </a:rPr>
              <a:t>is </a:t>
            </a:r>
            <a:r>
              <a:rPr lang="en-US" sz="4000" spc="-5" dirty="0">
                <a:latin typeface="Arial"/>
                <a:cs typeface="Arial"/>
              </a:rPr>
              <a:t>referred </a:t>
            </a:r>
            <a:r>
              <a:rPr lang="en-US" sz="4000" dirty="0">
                <a:latin typeface="Arial"/>
                <a:cs typeface="Arial"/>
              </a:rPr>
              <a:t>to a specialist by </a:t>
            </a:r>
            <a:r>
              <a:rPr lang="en-US" sz="4000" spc="-10" dirty="0">
                <a:latin typeface="Arial"/>
                <a:cs typeface="Arial"/>
              </a:rPr>
              <a:t>the </a:t>
            </a:r>
            <a:r>
              <a:rPr lang="en-US" sz="4000" spc="-5" dirty="0">
                <a:latin typeface="Arial"/>
                <a:cs typeface="Arial"/>
              </a:rPr>
              <a:t>attending  </a:t>
            </a:r>
            <a:r>
              <a:rPr lang="en-US" sz="4000" dirty="0">
                <a:latin typeface="Arial"/>
                <a:cs typeface="Arial"/>
              </a:rPr>
              <a:t>physician, a case </a:t>
            </a:r>
            <a:r>
              <a:rPr lang="en-US" sz="4000" spc="-10" dirty="0">
                <a:latin typeface="Arial"/>
                <a:cs typeface="Arial"/>
              </a:rPr>
              <a:t>summary </a:t>
            </a:r>
            <a:r>
              <a:rPr lang="en-US" sz="4000" dirty="0">
                <a:latin typeface="Arial"/>
                <a:cs typeface="Arial"/>
              </a:rPr>
              <a:t>of the patient should be given </a:t>
            </a:r>
            <a:r>
              <a:rPr lang="en-US" sz="4000" spc="-15" dirty="0">
                <a:latin typeface="Arial"/>
                <a:cs typeface="Arial"/>
              </a:rPr>
              <a:t>to </a:t>
            </a:r>
            <a:r>
              <a:rPr lang="en-US" sz="4000" dirty="0">
                <a:latin typeface="Arial"/>
                <a:cs typeface="Arial"/>
              </a:rPr>
              <a:t>the </a:t>
            </a:r>
            <a:r>
              <a:rPr lang="en-US" sz="4000" spc="-5" dirty="0">
                <a:latin typeface="Arial"/>
                <a:cs typeface="Arial"/>
              </a:rPr>
              <a:t>specialist, </a:t>
            </a:r>
            <a:r>
              <a:rPr lang="en-US" sz="4000" spc="-10" dirty="0">
                <a:latin typeface="Arial"/>
                <a:cs typeface="Arial"/>
              </a:rPr>
              <a:t>who </a:t>
            </a:r>
            <a:r>
              <a:rPr lang="en-US" sz="4000" spc="-5" dirty="0">
                <a:latin typeface="Arial"/>
                <a:cs typeface="Arial"/>
              </a:rPr>
              <a:t>should  communicate </a:t>
            </a:r>
            <a:r>
              <a:rPr lang="en-US" sz="4000" dirty="0">
                <a:latin typeface="Arial"/>
                <a:cs typeface="Arial"/>
              </a:rPr>
              <a:t>his </a:t>
            </a:r>
            <a:r>
              <a:rPr lang="en-US" sz="4000" spc="-5" dirty="0">
                <a:latin typeface="Arial"/>
                <a:cs typeface="Arial"/>
              </a:rPr>
              <a:t>opinion </a:t>
            </a:r>
            <a:r>
              <a:rPr lang="en-US" sz="4000" spc="10" dirty="0">
                <a:latin typeface="Arial"/>
                <a:cs typeface="Arial"/>
              </a:rPr>
              <a:t>in </a:t>
            </a:r>
            <a:r>
              <a:rPr lang="en-US" sz="4000" spc="-5" dirty="0">
                <a:latin typeface="Arial"/>
                <a:cs typeface="Arial"/>
              </a:rPr>
              <a:t>writing </a:t>
            </a:r>
            <a:r>
              <a:rPr lang="en-US" sz="4000" dirty="0">
                <a:latin typeface="Arial"/>
                <a:cs typeface="Arial"/>
              </a:rPr>
              <a:t>to </a:t>
            </a:r>
            <a:r>
              <a:rPr lang="en-US" sz="4000" spc="-5" dirty="0">
                <a:latin typeface="Arial"/>
                <a:cs typeface="Arial"/>
              </a:rPr>
              <a:t>the </a:t>
            </a:r>
            <a:r>
              <a:rPr lang="en-US" sz="4000" dirty="0">
                <a:latin typeface="Arial"/>
                <a:cs typeface="Arial"/>
              </a:rPr>
              <a:t>attending</a:t>
            </a:r>
            <a:r>
              <a:rPr lang="en-US" sz="4000" spc="5" dirty="0">
                <a:latin typeface="Arial"/>
                <a:cs typeface="Arial"/>
              </a:rPr>
              <a:t> </a:t>
            </a:r>
            <a:r>
              <a:rPr lang="en-US" sz="4000" dirty="0">
                <a:latin typeface="Arial"/>
                <a:cs typeface="Arial"/>
              </a:rPr>
              <a:t>physician.</a:t>
            </a:r>
          </a:p>
          <a:p>
            <a:pPr marL="12700" marR="5080" lvl="1" algn="just">
              <a:lnSpc>
                <a:spcPct val="96100"/>
              </a:lnSpc>
              <a:buAutoNum type="arabicPeriod" startAt="5"/>
              <a:tabLst>
                <a:tab pos="293370" algn="l"/>
              </a:tabLst>
            </a:pPr>
            <a:endParaRPr lang="en-US" sz="2800" dirty="0">
              <a:latin typeface="Arial"/>
              <a:cs typeface="Arial"/>
            </a:endParaRPr>
          </a:p>
          <a:p>
            <a:pPr lvl="1">
              <a:lnSpc>
                <a:spcPct val="100000"/>
              </a:lnSpc>
              <a:spcBef>
                <a:spcPts val="5"/>
              </a:spcBef>
              <a:buFont typeface="Arial"/>
              <a:buAutoNum type="arabicPeriod" startAt="5"/>
            </a:pPr>
            <a:endParaRPr lang="en-US" sz="2800" dirty="0">
              <a:latin typeface="Arial"/>
              <a:cs typeface="Arial"/>
            </a:endParaRPr>
          </a:p>
          <a:p>
            <a:pPr marL="0" marR="10160" lvl="1" indent="0" algn="just">
              <a:lnSpc>
                <a:spcPts val="1390"/>
              </a:lnSpc>
              <a:buNone/>
              <a:tabLst>
                <a:tab pos="271780" algn="l"/>
              </a:tabLst>
            </a:pPr>
            <a:endParaRPr lang="en-US" sz="2800" u="sng" spc="-5" dirty="0">
              <a:latin typeface="Arial"/>
              <a:cs typeface="Arial"/>
            </a:endParaRPr>
          </a:p>
          <a:p>
            <a:pPr marL="12700" marR="10160" lvl="1" algn="just">
              <a:lnSpc>
                <a:spcPts val="1390"/>
              </a:lnSpc>
              <a:buAutoNum type="arabicPeriod" startAt="5"/>
              <a:tabLst>
                <a:tab pos="271780" algn="l"/>
              </a:tabLst>
            </a:pPr>
            <a:endParaRPr lang="en-US" sz="2800" spc="-5" dirty="0">
              <a:latin typeface="Arial"/>
              <a:cs typeface="Arial"/>
            </a:endParaRPr>
          </a:p>
          <a:p>
            <a:pPr marL="12700" marR="10160" lvl="1" algn="just">
              <a:lnSpc>
                <a:spcPts val="1390"/>
              </a:lnSpc>
              <a:buAutoNum type="arabicPeriod" startAt="5"/>
              <a:tabLst>
                <a:tab pos="271780" algn="l"/>
              </a:tabLst>
            </a:pPr>
            <a:endParaRPr lang="en-IN" dirty="0"/>
          </a:p>
        </p:txBody>
      </p:sp>
      <p:sp>
        <p:nvSpPr>
          <p:cNvPr id="4" name="Date Placeholder 3"/>
          <p:cNvSpPr>
            <a:spLocks noGrp="1"/>
          </p:cNvSpPr>
          <p:nvPr>
            <p:ph type="dt" sz="half" idx="10"/>
          </p:nvPr>
        </p:nvSpPr>
        <p:spPr/>
        <p:txBody>
          <a:bodyPr/>
          <a:lstStyle/>
          <a:p>
            <a:fld id="{E86EA096-085A-4E2A-B917-47F9FD97F74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34</a:t>
            </a:fld>
            <a:endParaRPr lang="en-IN" dirty="0"/>
          </a:p>
        </p:txBody>
      </p:sp>
    </p:spTree>
    <p:extLst>
      <p:ext uri="{BB962C8B-B14F-4D97-AF65-F5344CB8AC3E}">
        <p14:creationId xmlns:p14="http://schemas.microsoft.com/office/powerpoint/2010/main" val="322411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1E04F1-25A8-4BC1-8930-A7C190B78CF5}"/>
              </a:ext>
            </a:extLst>
          </p:cNvPr>
          <p:cNvSpPr>
            <a:spLocks noGrp="1"/>
          </p:cNvSpPr>
          <p:nvPr>
            <p:ph idx="1"/>
          </p:nvPr>
        </p:nvSpPr>
        <p:spPr>
          <a:xfrm>
            <a:off x="852488" y="374650"/>
            <a:ext cx="10515600" cy="6261100"/>
          </a:xfrm>
        </p:spPr>
        <p:txBody>
          <a:bodyPr>
            <a:normAutofit/>
          </a:bodyPr>
          <a:lstStyle/>
          <a:p>
            <a:pPr marL="0" indent="0">
              <a:lnSpc>
                <a:spcPct val="100000"/>
              </a:lnSpc>
              <a:buNone/>
              <a:tabLst>
                <a:tab pos="269240" algn="l"/>
              </a:tabLst>
            </a:pPr>
            <a:r>
              <a:rPr lang="en-US" sz="4400" b="1" spc="-5" dirty="0">
                <a:uFill>
                  <a:solidFill>
                    <a:srgbClr val="000000"/>
                  </a:solidFill>
                </a:uFill>
                <a:latin typeface="Arial"/>
                <a:cs typeface="Arial"/>
              </a:rPr>
              <a:t>3.7  </a:t>
            </a:r>
            <a:r>
              <a:rPr lang="en-US" sz="4000" b="1" u="sng" spc="-5" dirty="0">
                <a:uFill>
                  <a:solidFill>
                    <a:srgbClr val="000000"/>
                  </a:solidFill>
                </a:uFill>
                <a:latin typeface="Arial"/>
                <a:cs typeface="Arial"/>
              </a:rPr>
              <a:t>Fees and </a:t>
            </a:r>
            <a:r>
              <a:rPr lang="en-US" sz="4000" b="1" u="sng" spc="-10" dirty="0">
                <a:uFill>
                  <a:solidFill>
                    <a:srgbClr val="000000"/>
                  </a:solidFill>
                </a:uFill>
                <a:latin typeface="Arial"/>
                <a:cs typeface="Arial"/>
              </a:rPr>
              <a:t>other</a:t>
            </a:r>
            <a:r>
              <a:rPr lang="en-US" sz="4000" b="1" u="sng" spc="5" dirty="0">
                <a:uFill>
                  <a:solidFill>
                    <a:srgbClr val="000000"/>
                  </a:solidFill>
                </a:uFill>
                <a:latin typeface="Arial"/>
                <a:cs typeface="Arial"/>
              </a:rPr>
              <a:t> </a:t>
            </a:r>
            <a:r>
              <a:rPr lang="en-US" sz="4000" b="1" u="sng" spc="-5" dirty="0">
                <a:uFill>
                  <a:solidFill>
                    <a:srgbClr val="000000"/>
                  </a:solidFill>
                </a:uFill>
                <a:latin typeface="Arial"/>
                <a:cs typeface="Arial"/>
              </a:rPr>
              <a:t>charges</a:t>
            </a:r>
            <a:r>
              <a:rPr lang="en-US" sz="4000" spc="-5" dirty="0">
                <a:latin typeface="Arial"/>
                <a:cs typeface="Arial"/>
              </a:rPr>
              <a:t>:</a:t>
            </a:r>
            <a:endParaRPr lang="en-US" sz="4000" dirty="0">
              <a:latin typeface="Arial"/>
              <a:cs typeface="Arial"/>
            </a:endParaRPr>
          </a:p>
          <a:p>
            <a:pPr marL="457200" lvl="1" indent="0">
              <a:lnSpc>
                <a:spcPct val="100000"/>
              </a:lnSpc>
              <a:spcBef>
                <a:spcPts val="30"/>
              </a:spcBef>
              <a:buNone/>
            </a:pPr>
            <a:endParaRPr lang="en-IN" sz="4000" dirty="0">
              <a:latin typeface="Arial"/>
              <a:cs typeface="Arial"/>
            </a:endParaRPr>
          </a:p>
          <a:p>
            <a:pPr marL="457200" lvl="1" indent="0" algn="just">
              <a:lnSpc>
                <a:spcPct val="100000"/>
              </a:lnSpc>
              <a:spcBef>
                <a:spcPts val="30"/>
              </a:spcBef>
              <a:buNone/>
            </a:pPr>
            <a:r>
              <a:rPr lang="en-US" sz="4000" b="1" dirty="0">
                <a:latin typeface="Arial"/>
                <a:cs typeface="Arial"/>
              </a:rPr>
              <a:t>3.7.1</a:t>
            </a:r>
            <a:r>
              <a:rPr lang="en-US" sz="4000" dirty="0">
                <a:latin typeface="Arial"/>
                <a:cs typeface="Arial"/>
              </a:rPr>
              <a:t> </a:t>
            </a:r>
            <a:r>
              <a:rPr lang="en-US" sz="4000" dirty="0">
                <a:solidFill>
                  <a:srgbClr val="FF0000"/>
                </a:solidFill>
                <a:latin typeface="Arial"/>
                <a:cs typeface="Arial"/>
              </a:rPr>
              <a:t>A physician </a:t>
            </a:r>
            <a:r>
              <a:rPr lang="en-US" sz="4000" spc="-5" dirty="0">
                <a:solidFill>
                  <a:srgbClr val="FF0000"/>
                </a:solidFill>
                <a:latin typeface="Arial"/>
                <a:cs typeface="Arial"/>
              </a:rPr>
              <a:t>shall </a:t>
            </a:r>
            <a:r>
              <a:rPr lang="en-US" sz="4000" dirty="0">
                <a:solidFill>
                  <a:srgbClr val="FF0000"/>
                </a:solidFill>
                <a:latin typeface="Arial"/>
                <a:cs typeface="Arial"/>
              </a:rPr>
              <a:t>clearly </a:t>
            </a:r>
            <a:r>
              <a:rPr lang="en-US" sz="4000" spc="-5" dirty="0">
                <a:solidFill>
                  <a:srgbClr val="FF0000"/>
                </a:solidFill>
                <a:latin typeface="Arial"/>
                <a:cs typeface="Arial"/>
              </a:rPr>
              <a:t>display </a:t>
            </a:r>
            <a:r>
              <a:rPr lang="en-US" sz="4000" spc="5" dirty="0">
                <a:solidFill>
                  <a:srgbClr val="FF0000"/>
                </a:solidFill>
                <a:latin typeface="Arial"/>
                <a:cs typeface="Arial"/>
              </a:rPr>
              <a:t>his </a:t>
            </a:r>
            <a:r>
              <a:rPr lang="en-US" sz="4000" spc="-5" dirty="0">
                <a:solidFill>
                  <a:srgbClr val="FF0000"/>
                </a:solidFill>
                <a:latin typeface="Arial"/>
                <a:cs typeface="Arial"/>
              </a:rPr>
              <a:t>fees </a:t>
            </a:r>
            <a:r>
              <a:rPr lang="en-US" sz="4000" dirty="0">
                <a:latin typeface="Arial"/>
                <a:cs typeface="Arial"/>
              </a:rPr>
              <a:t>and other </a:t>
            </a:r>
            <a:r>
              <a:rPr lang="en-US" sz="4000" spc="-5" dirty="0">
                <a:latin typeface="Arial"/>
                <a:cs typeface="Arial"/>
              </a:rPr>
              <a:t>charges </a:t>
            </a:r>
            <a:r>
              <a:rPr lang="en-US" sz="4000" dirty="0">
                <a:latin typeface="Arial"/>
                <a:cs typeface="Arial"/>
              </a:rPr>
              <a:t>on the </a:t>
            </a:r>
            <a:r>
              <a:rPr lang="en-US" sz="4000" spc="-5" dirty="0">
                <a:latin typeface="Arial"/>
                <a:cs typeface="Arial"/>
              </a:rPr>
              <a:t>board </a:t>
            </a:r>
            <a:r>
              <a:rPr lang="en-US" sz="4000" dirty="0">
                <a:latin typeface="Arial"/>
                <a:cs typeface="Arial"/>
              </a:rPr>
              <a:t>of his </a:t>
            </a:r>
            <a:r>
              <a:rPr lang="en-US" sz="4000" spc="-10" dirty="0">
                <a:latin typeface="Arial"/>
                <a:cs typeface="Arial"/>
              </a:rPr>
              <a:t>chamber  </a:t>
            </a:r>
            <a:r>
              <a:rPr lang="en-US" sz="4000" dirty="0">
                <a:latin typeface="Arial"/>
                <a:cs typeface="Arial"/>
              </a:rPr>
              <a:t>and/or </a:t>
            </a:r>
            <a:r>
              <a:rPr lang="en-US" sz="4000" spc="-10" dirty="0">
                <a:latin typeface="Arial"/>
                <a:cs typeface="Arial"/>
              </a:rPr>
              <a:t>the </a:t>
            </a:r>
            <a:r>
              <a:rPr lang="en-US" sz="4000" dirty="0">
                <a:latin typeface="Arial"/>
                <a:cs typeface="Arial"/>
              </a:rPr>
              <a:t>hospitals he </a:t>
            </a:r>
            <a:r>
              <a:rPr lang="en-US" sz="4000" spc="10" dirty="0">
                <a:latin typeface="Arial"/>
                <a:cs typeface="Arial"/>
              </a:rPr>
              <a:t>is </a:t>
            </a:r>
            <a:r>
              <a:rPr lang="en-US" sz="4000" spc="-5" dirty="0">
                <a:latin typeface="Arial"/>
                <a:cs typeface="Arial"/>
              </a:rPr>
              <a:t>visiting. Prescription </a:t>
            </a:r>
            <a:r>
              <a:rPr lang="en-US" sz="4000" dirty="0">
                <a:latin typeface="Arial"/>
                <a:cs typeface="Arial"/>
              </a:rPr>
              <a:t>should also </a:t>
            </a:r>
            <a:r>
              <a:rPr lang="en-US" sz="4000" spc="-15" dirty="0">
                <a:latin typeface="Arial"/>
                <a:cs typeface="Arial"/>
              </a:rPr>
              <a:t>make </a:t>
            </a:r>
            <a:r>
              <a:rPr lang="en-US" sz="4000" dirty="0">
                <a:latin typeface="Arial"/>
                <a:cs typeface="Arial"/>
              </a:rPr>
              <a:t>clear </a:t>
            </a:r>
            <a:r>
              <a:rPr lang="en-US" sz="4000" spc="10" dirty="0">
                <a:latin typeface="Arial"/>
                <a:cs typeface="Arial"/>
              </a:rPr>
              <a:t>if </a:t>
            </a:r>
            <a:r>
              <a:rPr lang="en-US" sz="4000" dirty="0">
                <a:latin typeface="Arial"/>
                <a:cs typeface="Arial"/>
              </a:rPr>
              <a:t>the </a:t>
            </a:r>
            <a:r>
              <a:rPr lang="en-US" sz="4000" spc="-5" dirty="0">
                <a:latin typeface="Arial"/>
                <a:cs typeface="Arial"/>
              </a:rPr>
              <a:t>Physician himself  </a:t>
            </a:r>
            <a:r>
              <a:rPr lang="en-US" sz="4000" dirty="0">
                <a:latin typeface="Arial"/>
                <a:cs typeface="Arial"/>
              </a:rPr>
              <a:t>dispensed </a:t>
            </a:r>
            <a:r>
              <a:rPr lang="en-US" sz="4000" spc="-5" dirty="0">
                <a:latin typeface="Arial"/>
                <a:cs typeface="Arial"/>
              </a:rPr>
              <a:t>any medicine</a:t>
            </a:r>
            <a:r>
              <a:rPr lang="en-US" sz="2800" spc="-5" dirty="0">
                <a:latin typeface="Arial"/>
                <a:cs typeface="Arial"/>
              </a:rPr>
              <a:t>.</a:t>
            </a:r>
          </a:p>
          <a:p>
            <a:pPr marL="457200" lvl="1" indent="0">
              <a:lnSpc>
                <a:spcPct val="100000"/>
              </a:lnSpc>
              <a:spcBef>
                <a:spcPts val="30"/>
              </a:spcBef>
              <a:buNone/>
            </a:pPr>
            <a:endParaRPr lang="en-US" sz="2800" spc="-5"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p:txBody>
      </p:sp>
      <p:sp>
        <p:nvSpPr>
          <p:cNvPr id="4" name="Date Placeholder 3"/>
          <p:cNvSpPr>
            <a:spLocks noGrp="1"/>
          </p:cNvSpPr>
          <p:nvPr>
            <p:ph type="dt" sz="half" idx="10"/>
          </p:nvPr>
        </p:nvSpPr>
        <p:spPr/>
        <p:txBody>
          <a:bodyPr/>
          <a:lstStyle/>
          <a:p>
            <a:fld id="{C2C801D6-F018-4F4C-AC0D-9E3F4EC4546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35</a:t>
            </a:fld>
            <a:endParaRPr lang="en-IN" dirty="0"/>
          </a:p>
        </p:txBody>
      </p:sp>
    </p:spTree>
    <p:extLst>
      <p:ext uri="{BB962C8B-B14F-4D97-AF65-F5344CB8AC3E}">
        <p14:creationId xmlns:p14="http://schemas.microsoft.com/office/powerpoint/2010/main" val="84483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14388"/>
            <a:ext cx="10515600" cy="5362575"/>
          </a:xfrm>
        </p:spPr>
        <p:txBody>
          <a:bodyPr/>
          <a:lstStyle/>
          <a:p>
            <a:pPr marL="457200" lvl="1" indent="0" algn="just">
              <a:lnSpc>
                <a:spcPct val="100000"/>
              </a:lnSpc>
              <a:spcBef>
                <a:spcPts val="30"/>
              </a:spcBef>
              <a:buNone/>
            </a:pPr>
            <a:r>
              <a:rPr lang="en-US" sz="3600" b="1" dirty="0">
                <a:latin typeface="Arial"/>
                <a:cs typeface="Arial"/>
              </a:rPr>
              <a:t>3.7.2</a:t>
            </a:r>
            <a:r>
              <a:rPr lang="en-US" sz="3600" dirty="0">
                <a:latin typeface="Arial"/>
                <a:cs typeface="Arial"/>
              </a:rPr>
              <a:t> </a:t>
            </a:r>
            <a:r>
              <a:rPr lang="en-US" sz="3600" dirty="0">
                <a:solidFill>
                  <a:srgbClr val="FF0000"/>
                </a:solidFill>
                <a:latin typeface="Arial"/>
                <a:cs typeface="Arial"/>
              </a:rPr>
              <a:t>A physician </a:t>
            </a:r>
            <a:r>
              <a:rPr lang="en-US" sz="3600" spc="-5" dirty="0">
                <a:solidFill>
                  <a:srgbClr val="FF0000"/>
                </a:solidFill>
                <a:latin typeface="Arial"/>
                <a:cs typeface="Arial"/>
              </a:rPr>
              <a:t>shall </a:t>
            </a:r>
            <a:r>
              <a:rPr lang="en-US" sz="3600" dirty="0">
                <a:solidFill>
                  <a:srgbClr val="FF0000"/>
                </a:solidFill>
                <a:latin typeface="Arial"/>
                <a:cs typeface="Arial"/>
              </a:rPr>
              <a:t>write his </a:t>
            </a:r>
            <a:r>
              <a:rPr lang="en-US" sz="3600" spc="-10" dirty="0">
                <a:solidFill>
                  <a:srgbClr val="FF0000"/>
                </a:solidFill>
                <a:latin typeface="Arial"/>
                <a:cs typeface="Arial"/>
              </a:rPr>
              <a:t>name </a:t>
            </a:r>
            <a:r>
              <a:rPr lang="en-US" sz="3600" dirty="0">
                <a:solidFill>
                  <a:srgbClr val="FF0000"/>
                </a:solidFill>
                <a:latin typeface="Arial"/>
                <a:cs typeface="Arial"/>
              </a:rPr>
              <a:t>and designation in full </a:t>
            </a:r>
            <a:r>
              <a:rPr lang="en-US" sz="3600" spc="-5" dirty="0">
                <a:solidFill>
                  <a:srgbClr val="FF0000"/>
                </a:solidFill>
                <a:latin typeface="Arial"/>
                <a:cs typeface="Arial"/>
              </a:rPr>
              <a:t>along with </a:t>
            </a:r>
            <a:r>
              <a:rPr lang="en-US" sz="3600" dirty="0">
                <a:solidFill>
                  <a:srgbClr val="FF0000"/>
                </a:solidFill>
                <a:latin typeface="Arial"/>
                <a:cs typeface="Arial"/>
              </a:rPr>
              <a:t>registration particulars </a:t>
            </a:r>
            <a:r>
              <a:rPr lang="en-US" sz="3600" spc="10" dirty="0">
                <a:solidFill>
                  <a:srgbClr val="FF0000"/>
                </a:solidFill>
                <a:latin typeface="Arial"/>
                <a:cs typeface="Arial"/>
              </a:rPr>
              <a:t>in  </a:t>
            </a:r>
            <a:r>
              <a:rPr lang="en-US" sz="3600" spc="5" dirty="0">
                <a:solidFill>
                  <a:srgbClr val="FF0000"/>
                </a:solidFill>
                <a:latin typeface="Arial"/>
                <a:cs typeface="Arial"/>
              </a:rPr>
              <a:t>his </a:t>
            </a:r>
            <a:r>
              <a:rPr lang="en-US" sz="3600" spc="-5" dirty="0">
                <a:solidFill>
                  <a:srgbClr val="FF0000"/>
                </a:solidFill>
                <a:latin typeface="Arial"/>
                <a:cs typeface="Arial"/>
              </a:rPr>
              <a:t>prescription </a:t>
            </a:r>
            <a:r>
              <a:rPr lang="en-US" sz="3600" dirty="0">
                <a:solidFill>
                  <a:srgbClr val="FF0000"/>
                </a:solidFill>
                <a:latin typeface="Arial"/>
                <a:cs typeface="Arial"/>
              </a:rPr>
              <a:t>letter</a:t>
            </a:r>
            <a:r>
              <a:rPr lang="en-US" sz="3600" spc="-15" dirty="0">
                <a:solidFill>
                  <a:srgbClr val="FF0000"/>
                </a:solidFill>
                <a:latin typeface="Arial"/>
                <a:cs typeface="Arial"/>
              </a:rPr>
              <a:t> </a:t>
            </a:r>
            <a:r>
              <a:rPr lang="en-US" sz="3600" spc="-5" dirty="0">
                <a:solidFill>
                  <a:srgbClr val="FF0000"/>
                </a:solidFill>
                <a:latin typeface="Arial"/>
                <a:cs typeface="Arial"/>
              </a:rPr>
              <a:t>head.</a:t>
            </a:r>
          </a:p>
          <a:p>
            <a:pPr marL="457200" lvl="1" indent="0">
              <a:lnSpc>
                <a:spcPct val="100000"/>
              </a:lnSpc>
              <a:spcBef>
                <a:spcPts val="30"/>
              </a:spcBef>
              <a:buNone/>
            </a:pPr>
            <a:endParaRPr lang="en-US" sz="3600" spc="-5" dirty="0">
              <a:latin typeface="Arial"/>
              <a:cs typeface="Arial"/>
            </a:endParaRPr>
          </a:p>
          <a:p>
            <a:pPr marL="457200" lvl="1" indent="0" algn="just">
              <a:lnSpc>
                <a:spcPct val="100000"/>
              </a:lnSpc>
              <a:spcBef>
                <a:spcPts val="30"/>
              </a:spcBef>
              <a:buNone/>
            </a:pPr>
            <a:r>
              <a:rPr lang="en-US" sz="3600" dirty="0">
                <a:latin typeface="Arial"/>
                <a:cs typeface="Arial"/>
              </a:rPr>
              <a:t>Note: </a:t>
            </a:r>
            <a:r>
              <a:rPr lang="en-US" sz="3600" b="1" u="sng" dirty="0">
                <a:solidFill>
                  <a:srgbClr val="FF0000"/>
                </a:solidFill>
                <a:latin typeface="Arial"/>
                <a:cs typeface="Arial"/>
              </a:rPr>
              <a:t>In </a:t>
            </a:r>
            <a:r>
              <a:rPr lang="en-US" sz="3600" b="1" u="sng" spc="-5" dirty="0">
                <a:solidFill>
                  <a:srgbClr val="FF0000"/>
                </a:solidFill>
                <a:latin typeface="Arial"/>
                <a:cs typeface="Arial"/>
              </a:rPr>
              <a:t>Government hospital where </a:t>
            </a:r>
            <a:r>
              <a:rPr lang="en-US" sz="3600" b="1" u="sng" dirty="0">
                <a:solidFill>
                  <a:srgbClr val="FF0000"/>
                </a:solidFill>
                <a:latin typeface="Arial"/>
                <a:cs typeface="Arial"/>
              </a:rPr>
              <a:t>the </a:t>
            </a:r>
            <a:r>
              <a:rPr lang="en-US" sz="3600" b="1" u="sng" spc="-5" dirty="0">
                <a:solidFill>
                  <a:srgbClr val="FF0000"/>
                </a:solidFill>
                <a:latin typeface="Arial"/>
                <a:cs typeface="Arial"/>
              </a:rPr>
              <a:t>patient–load </a:t>
            </a:r>
            <a:r>
              <a:rPr lang="en-US" sz="3600" b="1" u="sng" spc="10" dirty="0">
                <a:solidFill>
                  <a:srgbClr val="FF0000"/>
                </a:solidFill>
                <a:latin typeface="Arial"/>
                <a:cs typeface="Arial"/>
              </a:rPr>
              <a:t>is </a:t>
            </a:r>
            <a:r>
              <a:rPr lang="en-US" sz="3600" b="1" u="sng" dirty="0">
                <a:solidFill>
                  <a:srgbClr val="FF0000"/>
                </a:solidFill>
                <a:latin typeface="Arial"/>
                <a:cs typeface="Arial"/>
              </a:rPr>
              <a:t>heavy, </a:t>
            </a:r>
            <a:r>
              <a:rPr lang="en-US" sz="3600" b="1" u="sng" spc="-10" dirty="0">
                <a:solidFill>
                  <a:srgbClr val="FF0000"/>
                </a:solidFill>
                <a:latin typeface="Arial"/>
                <a:cs typeface="Arial"/>
              </a:rPr>
              <a:t>the name </a:t>
            </a:r>
            <a:r>
              <a:rPr lang="en-US" sz="3600" b="1" u="sng" dirty="0">
                <a:solidFill>
                  <a:srgbClr val="FF0000"/>
                </a:solidFill>
                <a:latin typeface="Arial"/>
                <a:cs typeface="Arial"/>
              </a:rPr>
              <a:t>of the prescribing  doctor </a:t>
            </a:r>
            <a:r>
              <a:rPr lang="en-US" sz="3600" b="1" u="sng" spc="-10" dirty="0">
                <a:solidFill>
                  <a:srgbClr val="FF0000"/>
                </a:solidFill>
                <a:latin typeface="Arial"/>
                <a:cs typeface="Arial"/>
              </a:rPr>
              <a:t>must </a:t>
            </a:r>
            <a:r>
              <a:rPr lang="en-US" sz="3600" b="1" u="sng" dirty="0">
                <a:solidFill>
                  <a:srgbClr val="FF0000"/>
                </a:solidFill>
                <a:latin typeface="Arial"/>
                <a:cs typeface="Arial"/>
              </a:rPr>
              <a:t>be written below his/her</a:t>
            </a:r>
            <a:r>
              <a:rPr lang="en-US" sz="3600" b="1" u="sng" spc="-5" dirty="0">
                <a:solidFill>
                  <a:srgbClr val="FF0000"/>
                </a:solidFill>
                <a:latin typeface="Arial"/>
                <a:cs typeface="Arial"/>
              </a:rPr>
              <a:t> signature</a:t>
            </a:r>
            <a:r>
              <a:rPr lang="en-US" sz="3600" spc="-5" dirty="0">
                <a:latin typeface="Arial"/>
                <a:cs typeface="Arial"/>
              </a:rPr>
              <a:t>.</a:t>
            </a:r>
            <a:endParaRPr lang="en-US" sz="3600"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7B6E-70B5-408D-9F95-9ABB5C48F09D}"/>
              </a:ext>
            </a:extLst>
          </p:cNvPr>
          <p:cNvSpPr>
            <a:spLocks noGrp="1"/>
          </p:cNvSpPr>
          <p:nvPr>
            <p:ph type="title"/>
          </p:nvPr>
        </p:nvSpPr>
        <p:spPr>
          <a:xfrm>
            <a:off x="838200" y="681037"/>
            <a:ext cx="10515600" cy="385763"/>
          </a:xfrm>
        </p:spPr>
        <p:txBody>
          <a:bodyPr>
            <a:normAutofit fontScale="90000"/>
          </a:bodyPr>
          <a:lstStyle/>
          <a:p>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4</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7D34C79A-53CF-4ABE-9D12-16F5CDAAF70C}"/>
              </a:ext>
            </a:extLst>
          </p:cNvPr>
          <p:cNvSpPr>
            <a:spLocks noGrp="1"/>
          </p:cNvSpPr>
          <p:nvPr>
            <p:ph idx="1"/>
          </p:nvPr>
        </p:nvSpPr>
        <p:spPr>
          <a:xfrm>
            <a:off x="471488" y="1238250"/>
            <a:ext cx="11158538" cy="5110163"/>
          </a:xfrm>
        </p:spPr>
        <p:txBody>
          <a:bodyPr>
            <a:normAutofit lnSpcReduction="10000"/>
          </a:bodyPr>
          <a:lstStyle/>
          <a:p>
            <a:pPr marL="0" indent="0">
              <a:buNone/>
            </a:pPr>
            <a:r>
              <a:rPr lang="en-US" sz="3500" b="1" spc="-5" dirty="0">
                <a:uFill>
                  <a:solidFill>
                    <a:srgbClr val="000000"/>
                  </a:solidFill>
                </a:uFill>
                <a:latin typeface="Arial"/>
                <a:cs typeface="Arial"/>
              </a:rPr>
              <a:t>4  </a:t>
            </a:r>
            <a:r>
              <a:rPr lang="en-US" sz="3500" b="1" u="sng" spc="-5" dirty="0">
                <a:uFill>
                  <a:solidFill>
                    <a:srgbClr val="000000"/>
                  </a:solidFill>
                </a:uFill>
                <a:latin typeface="Arial"/>
                <a:cs typeface="Arial"/>
              </a:rPr>
              <a:t>RESPONSIBILITIES </a:t>
            </a:r>
            <a:r>
              <a:rPr lang="en-US" sz="3500" b="1" u="sng" dirty="0">
                <a:uFill>
                  <a:solidFill>
                    <a:srgbClr val="000000"/>
                  </a:solidFill>
                </a:uFill>
                <a:latin typeface="Arial"/>
                <a:cs typeface="Arial"/>
              </a:rPr>
              <a:t>OF </a:t>
            </a:r>
            <a:r>
              <a:rPr lang="en-US" sz="3500" b="1" u="sng" spc="-5" dirty="0">
                <a:uFill>
                  <a:solidFill>
                    <a:srgbClr val="000000"/>
                  </a:solidFill>
                </a:uFill>
                <a:latin typeface="Arial"/>
                <a:cs typeface="Arial"/>
              </a:rPr>
              <a:t>PHYSICIANS </a:t>
            </a:r>
            <a:r>
              <a:rPr lang="en-US" sz="3500" b="1" u="sng" spc="15" dirty="0">
                <a:uFill>
                  <a:solidFill>
                    <a:srgbClr val="000000"/>
                  </a:solidFill>
                </a:uFill>
                <a:latin typeface="Arial"/>
                <a:cs typeface="Arial"/>
              </a:rPr>
              <a:t>TO </a:t>
            </a:r>
            <a:r>
              <a:rPr lang="en-US" sz="3500" b="1" u="sng" spc="-5" dirty="0">
                <a:uFill>
                  <a:solidFill>
                    <a:srgbClr val="000000"/>
                  </a:solidFill>
                </a:uFill>
                <a:latin typeface="Arial"/>
                <a:cs typeface="Arial"/>
              </a:rPr>
              <a:t>EACH</a:t>
            </a:r>
            <a:r>
              <a:rPr lang="en-US" sz="3500" b="1" u="sng" spc="-45" dirty="0">
                <a:uFill>
                  <a:solidFill>
                    <a:srgbClr val="000000"/>
                  </a:solidFill>
                </a:uFill>
                <a:latin typeface="Arial"/>
                <a:cs typeface="Arial"/>
              </a:rPr>
              <a:t> </a:t>
            </a:r>
            <a:r>
              <a:rPr lang="en-US" sz="3500" b="1" u="sng" dirty="0">
                <a:uFill>
                  <a:solidFill>
                    <a:srgbClr val="000000"/>
                  </a:solidFill>
                </a:uFill>
                <a:latin typeface="Arial"/>
                <a:cs typeface="Arial"/>
              </a:rPr>
              <a:t>OTHER</a:t>
            </a:r>
            <a:endParaRPr lang="en-US" sz="3500" u="sng" dirty="0">
              <a:latin typeface="Arial"/>
              <a:cs typeface="Arial"/>
            </a:endParaRPr>
          </a:p>
          <a:p>
            <a:pPr marL="0" indent="0">
              <a:buNone/>
            </a:pPr>
            <a:endParaRPr lang="en-US" sz="4000" b="1" spc="-5" dirty="0">
              <a:uFill>
                <a:solidFill>
                  <a:srgbClr val="000000"/>
                </a:solidFill>
              </a:uFill>
              <a:latin typeface="Arial"/>
              <a:cs typeface="Arial"/>
            </a:endParaRPr>
          </a:p>
          <a:p>
            <a:pPr marL="0" indent="0" algn="just">
              <a:buNone/>
            </a:pPr>
            <a:r>
              <a:rPr lang="en-US" sz="4800" b="1" spc="-5" dirty="0">
                <a:uFill>
                  <a:solidFill>
                    <a:srgbClr val="000000"/>
                  </a:solidFill>
                </a:uFill>
                <a:latin typeface="Arial"/>
                <a:cs typeface="Arial"/>
              </a:rPr>
              <a:t>4.1 </a:t>
            </a:r>
            <a:r>
              <a:rPr lang="en-US" sz="4800" b="1" u="sng" spc="-5" dirty="0">
                <a:uFill>
                  <a:solidFill>
                    <a:srgbClr val="000000"/>
                  </a:solidFill>
                </a:uFill>
                <a:latin typeface="Arial"/>
                <a:cs typeface="Arial"/>
              </a:rPr>
              <a:t>Dependence </a:t>
            </a:r>
            <a:r>
              <a:rPr lang="en-US" sz="4800" b="1" u="sng" spc="5" dirty="0">
                <a:uFill>
                  <a:solidFill>
                    <a:srgbClr val="000000"/>
                  </a:solidFill>
                </a:uFill>
                <a:latin typeface="Arial"/>
                <a:cs typeface="Arial"/>
              </a:rPr>
              <a:t>of </a:t>
            </a:r>
            <a:r>
              <a:rPr lang="en-US" sz="4800" b="1" u="sng" spc="-10" dirty="0">
                <a:uFill>
                  <a:solidFill>
                    <a:srgbClr val="000000"/>
                  </a:solidFill>
                </a:uFill>
                <a:latin typeface="Arial"/>
                <a:cs typeface="Arial"/>
              </a:rPr>
              <a:t>Physicians </a:t>
            </a:r>
            <a:r>
              <a:rPr lang="en-US" sz="4800" b="1" u="sng" spc="5" dirty="0">
                <a:uFill>
                  <a:solidFill>
                    <a:srgbClr val="000000"/>
                  </a:solidFill>
                </a:uFill>
                <a:latin typeface="Arial"/>
                <a:cs typeface="Arial"/>
              </a:rPr>
              <a:t>on </a:t>
            </a:r>
            <a:r>
              <a:rPr lang="en-US" sz="4800" b="1" u="sng" spc="-5" dirty="0">
                <a:uFill>
                  <a:solidFill>
                    <a:srgbClr val="000000"/>
                  </a:solidFill>
                </a:uFill>
                <a:latin typeface="Arial"/>
                <a:cs typeface="Arial"/>
              </a:rPr>
              <a:t>each </a:t>
            </a:r>
            <a:r>
              <a:rPr lang="en-US" sz="4800" b="1" u="sng" spc="-10" dirty="0">
                <a:uFill>
                  <a:solidFill>
                    <a:srgbClr val="000000"/>
                  </a:solidFill>
                </a:uFill>
                <a:latin typeface="Arial"/>
                <a:cs typeface="Arial"/>
              </a:rPr>
              <a:t>other:</a:t>
            </a:r>
            <a:r>
              <a:rPr lang="en-US" sz="4800" b="1" dirty="0">
                <a:latin typeface="Arial"/>
                <a:cs typeface="Arial"/>
              </a:rPr>
              <a:t> </a:t>
            </a:r>
            <a:r>
              <a:rPr lang="en-US" sz="4800" dirty="0">
                <a:latin typeface="Arial"/>
                <a:cs typeface="Arial"/>
              </a:rPr>
              <a:t>A physician </a:t>
            </a:r>
            <a:r>
              <a:rPr lang="en-US" sz="4800" spc="-5" dirty="0">
                <a:latin typeface="Arial"/>
                <a:cs typeface="Arial"/>
              </a:rPr>
              <a:t>should consider </a:t>
            </a:r>
            <a:r>
              <a:rPr lang="en-US" sz="4800" spc="10" dirty="0">
                <a:latin typeface="Arial"/>
                <a:cs typeface="Arial"/>
              </a:rPr>
              <a:t>it </a:t>
            </a:r>
            <a:r>
              <a:rPr lang="en-US" sz="4800" dirty="0">
                <a:latin typeface="Arial"/>
                <a:cs typeface="Arial"/>
              </a:rPr>
              <a:t>as a </a:t>
            </a:r>
            <a:r>
              <a:rPr lang="en-US" sz="4800" spc="-5" dirty="0">
                <a:latin typeface="Arial"/>
                <a:cs typeface="Arial"/>
              </a:rPr>
              <a:t>pleasure  </a:t>
            </a:r>
            <a:r>
              <a:rPr lang="en-US" sz="4800" dirty="0">
                <a:latin typeface="Arial"/>
                <a:cs typeface="Arial"/>
              </a:rPr>
              <a:t>and </a:t>
            </a:r>
            <a:r>
              <a:rPr lang="en-US" sz="4800" spc="-5" dirty="0">
                <a:latin typeface="Arial"/>
                <a:cs typeface="Arial"/>
              </a:rPr>
              <a:t>privilege </a:t>
            </a:r>
            <a:r>
              <a:rPr lang="en-US" sz="4800" dirty="0">
                <a:latin typeface="Arial"/>
                <a:cs typeface="Arial"/>
              </a:rPr>
              <a:t>to </a:t>
            </a:r>
            <a:r>
              <a:rPr lang="en-US" sz="4800" spc="-5" dirty="0">
                <a:latin typeface="Arial"/>
                <a:cs typeface="Arial"/>
              </a:rPr>
              <a:t>render gratuitous </a:t>
            </a:r>
            <a:r>
              <a:rPr lang="en-US" sz="4800" dirty="0">
                <a:latin typeface="Arial"/>
                <a:cs typeface="Arial"/>
              </a:rPr>
              <a:t>service to all </a:t>
            </a:r>
            <a:r>
              <a:rPr lang="en-US" sz="4800" spc="-5" dirty="0">
                <a:latin typeface="Arial"/>
                <a:cs typeface="Arial"/>
              </a:rPr>
              <a:t>physicians </a:t>
            </a:r>
            <a:r>
              <a:rPr lang="en-US" sz="4800" dirty="0">
                <a:latin typeface="Arial"/>
                <a:cs typeface="Arial"/>
              </a:rPr>
              <a:t>and </a:t>
            </a:r>
            <a:r>
              <a:rPr lang="en-US" sz="4800" spc="-5" dirty="0">
                <a:latin typeface="Arial"/>
                <a:cs typeface="Arial"/>
              </a:rPr>
              <a:t>their </a:t>
            </a:r>
            <a:r>
              <a:rPr lang="en-US" sz="4800" dirty="0">
                <a:latin typeface="Arial"/>
                <a:cs typeface="Arial"/>
              </a:rPr>
              <a:t>immediate </a:t>
            </a:r>
            <a:r>
              <a:rPr lang="en-US" sz="4800" spc="-5" dirty="0">
                <a:latin typeface="Arial"/>
                <a:cs typeface="Arial"/>
              </a:rPr>
              <a:t>family  </a:t>
            </a:r>
            <a:r>
              <a:rPr lang="en-US" sz="4800" dirty="0">
                <a:latin typeface="Arial"/>
                <a:cs typeface="Arial"/>
              </a:rPr>
              <a:t>dependants</a:t>
            </a:r>
            <a:r>
              <a:rPr lang="en-US" sz="4000" dirty="0">
                <a:latin typeface="Arial"/>
                <a:cs typeface="Arial"/>
              </a:rPr>
              <a:t>.</a:t>
            </a:r>
          </a:p>
          <a:p>
            <a:pPr marL="0" indent="0">
              <a:buNone/>
            </a:pPr>
            <a:endParaRPr lang="en-US"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F0D72D4D-B07B-452D-B699-66A9C1483EA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37</a:t>
            </a:fld>
            <a:endParaRPr lang="en-IN" dirty="0"/>
          </a:p>
        </p:txBody>
      </p:sp>
    </p:spTree>
    <p:extLst>
      <p:ext uri="{BB962C8B-B14F-4D97-AF65-F5344CB8AC3E}">
        <p14:creationId xmlns:p14="http://schemas.microsoft.com/office/powerpoint/2010/main" val="209246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10515600" cy="5491163"/>
          </a:xfrm>
        </p:spPr>
        <p:txBody>
          <a:bodyPr>
            <a:normAutofit lnSpcReduction="10000"/>
          </a:bodyPr>
          <a:lstStyle/>
          <a:p>
            <a:pPr algn="just"/>
            <a:r>
              <a:rPr lang="en-US" sz="4000" b="1" spc="-5" dirty="0">
                <a:uFill>
                  <a:solidFill>
                    <a:srgbClr val="000000"/>
                  </a:solidFill>
                </a:uFill>
                <a:latin typeface="Arial"/>
                <a:cs typeface="Arial"/>
              </a:rPr>
              <a:t>4.2 </a:t>
            </a:r>
            <a:r>
              <a:rPr lang="en-US" sz="4000" b="1" u="sng" spc="-5" dirty="0">
                <a:uFill>
                  <a:solidFill>
                    <a:srgbClr val="000000"/>
                  </a:solidFill>
                </a:uFill>
                <a:latin typeface="Arial"/>
                <a:cs typeface="Arial"/>
              </a:rPr>
              <a:t>Conduct </a:t>
            </a:r>
            <a:r>
              <a:rPr lang="en-US" sz="4000" b="1" u="sng" dirty="0">
                <a:uFill>
                  <a:solidFill>
                    <a:srgbClr val="000000"/>
                  </a:solidFill>
                </a:uFill>
                <a:latin typeface="Arial"/>
                <a:cs typeface="Arial"/>
              </a:rPr>
              <a:t>in consultation</a:t>
            </a:r>
            <a:r>
              <a:rPr lang="en-US" sz="4000" b="1" u="sng" dirty="0">
                <a:latin typeface="Arial"/>
                <a:cs typeface="Arial"/>
              </a:rPr>
              <a:t> </a:t>
            </a:r>
            <a:r>
              <a:rPr lang="en-US" sz="4000" dirty="0">
                <a:latin typeface="Arial"/>
                <a:cs typeface="Arial"/>
              </a:rPr>
              <a:t>: In consultations, no insincerity, rivalry or envy </a:t>
            </a:r>
            <a:r>
              <a:rPr lang="en-US" sz="4000" spc="-10" dirty="0">
                <a:latin typeface="Arial"/>
                <a:cs typeface="Arial"/>
              </a:rPr>
              <a:t>should </a:t>
            </a:r>
            <a:r>
              <a:rPr lang="en-US" sz="4000" dirty="0">
                <a:latin typeface="Arial"/>
                <a:cs typeface="Arial"/>
              </a:rPr>
              <a:t>be  indulged </a:t>
            </a:r>
            <a:r>
              <a:rPr lang="en-US" sz="4000" spc="10" dirty="0">
                <a:latin typeface="Arial"/>
                <a:cs typeface="Arial"/>
              </a:rPr>
              <a:t>in. </a:t>
            </a:r>
          </a:p>
          <a:p>
            <a:pPr algn="just"/>
            <a:r>
              <a:rPr lang="en-US" sz="4000" spc="-5" dirty="0">
                <a:solidFill>
                  <a:srgbClr val="FF0000"/>
                </a:solidFill>
                <a:latin typeface="Arial"/>
                <a:cs typeface="Arial"/>
              </a:rPr>
              <a:t>All </a:t>
            </a:r>
            <a:r>
              <a:rPr lang="en-US" sz="4000" dirty="0">
                <a:solidFill>
                  <a:srgbClr val="FF0000"/>
                </a:solidFill>
                <a:latin typeface="Arial"/>
                <a:cs typeface="Arial"/>
              </a:rPr>
              <a:t>due respect should be </a:t>
            </a:r>
            <a:r>
              <a:rPr lang="en-US" sz="4000" spc="-5" dirty="0">
                <a:solidFill>
                  <a:srgbClr val="FF0000"/>
                </a:solidFill>
                <a:latin typeface="Arial"/>
                <a:cs typeface="Arial"/>
              </a:rPr>
              <a:t>observed towards </a:t>
            </a:r>
            <a:r>
              <a:rPr lang="en-US" sz="4000" dirty="0">
                <a:solidFill>
                  <a:srgbClr val="FF0000"/>
                </a:solidFill>
                <a:latin typeface="Arial"/>
                <a:cs typeface="Arial"/>
              </a:rPr>
              <a:t>the </a:t>
            </a:r>
            <a:r>
              <a:rPr lang="en-US" sz="4000" spc="-5" dirty="0">
                <a:solidFill>
                  <a:srgbClr val="FF0000"/>
                </a:solidFill>
                <a:latin typeface="Arial"/>
                <a:cs typeface="Arial"/>
              </a:rPr>
              <a:t>physician in-charge </a:t>
            </a:r>
            <a:r>
              <a:rPr lang="en-US" sz="4000" dirty="0">
                <a:solidFill>
                  <a:srgbClr val="FF0000"/>
                </a:solidFill>
                <a:latin typeface="Arial"/>
                <a:cs typeface="Arial"/>
              </a:rPr>
              <a:t>of </a:t>
            </a:r>
            <a:r>
              <a:rPr lang="en-US" sz="4000" spc="-10" dirty="0">
                <a:solidFill>
                  <a:srgbClr val="FF0000"/>
                </a:solidFill>
                <a:latin typeface="Arial"/>
                <a:cs typeface="Arial"/>
              </a:rPr>
              <a:t>the case </a:t>
            </a:r>
            <a:r>
              <a:rPr lang="en-US" sz="4000" dirty="0">
                <a:latin typeface="Arial"/>
                <a:cs typeface="Arial"/>
              </a:rPr>
              <a:t>and  no </a:t>
            </a:r>
            <a:r>
              <a:rPr lang="en-US" sz="4000" spc="-5" dirty="0">
                <a:latin typeface="Arial"/>
                <a:cs typeface="Arial"/>
              </a:rPr>
              <a:t>statement </a:t>
            </a:r>
            <a:r>
              <a:rPr lang="en-US" sz="4000" dirty="0">
                <a:latin typeface="Arial"/>
                <a:cs typeface="Arial"/>
              </a:rPr>
              <a:t>or </a:t>
            </a:r>
            <a:r>
              <a:rPr lang="en-US" sz="4000" spc="-5" dirty="0">
                <a:latin typeface="Arial"/>
                <a:cs typeface="Arial"/>
              </a:rPr>
              <a:t>remark </a:t>
            </a:r>
            <a:r>
              <a:rPr lang="en-US" sz="4000" dirty="0">
                <a:latin typeface="Arial"/>
                <a:cs typeface="Arial"/>
              </a:rPr>
              <a:t>be </a:t>
            </a:r>
            <a:r>
              <a:rPr lang="en-US" sz="4000" spc="-10" dirty="0">
                <a:latin typeface="Arial"/>
                <a:cs typeface="Arial"/>
              </a:rPr>
              <a:t>made, </a:t>
            </a:r>
            <a:r>
              <a:rPr lang="en-US" sz="4000" spc="-5" dirty="0">
                <a:latin typeface="Arial"/>
                <a:cs typeface="Arial"/>
              </a:rPr>
              <a:t>which </a:t>
            </a:r>
            <a:r>
              <a:rPr lang="en-US" sz="4000" dirty="0">
                <a:latin typeface="Arial"/>
                <a:cs typeface="Arial"/>
              </a:rPr>
              <a:t>would impair </a:t>
            </a:r>
            <a:r>
              <a:rPr lang="en-US" sz="4000" spc="-10" dirty="0">
                <a:latin typeface="Arial"/>
                <a:cs typeface="Arial"/>
              </a:rPr>
              <a:t>the </a:t>
            </a:r>
            <a:r>
              <a:rPr lang="en-US" sz="4000" spc="-5" dirty="0">
                <a:latin typeface="Arial"/>
                <a:cs typeface="Arial"/>
              </a:rPr>
              <a:t>confidence reposed </a:t>
            </a:r>
            <a:r>
              <a:rPr lang="en-US" sz="4000" dirty="0">
                <a:latin typeface="Arial"/>
                <a:cs typeface="Arial"/>
              </a:rPr>
              <a:t>in </a:t>
            </a:r>
            <a:r>
              <a:rPr lang="en-US" sz="4000" spc="-15" dirty="0">
                <a:latin typeface="Arial"/>
                <a:cs typeface="Arial"/>
              </a:rPr>
              <a:t>him. </a:t>
            </a:r>
          </a:p>
          <a:p>
            <a:pPr algn="just"/>
            <a:r>
              <a:rPr lang="en-US" sz="4000" spc="-5" dirty="0">
                <a:latin typeface="Arial"/>
                <a:cs typeface="Arial"/>
              </a:rPr>
              <a:t>For </a:t>
            </a:r>
            <a:r>
              <a:rPr lang="en-US" sz="4000" dirty="0">
                <a:latin typeface="Arial"/>
                <a:cs typeface="Arial"/>
              </a:rPr>
              <a:t>this  purpose no </a:t>
            </a:r>
            <a:r>
              <a:rPr lang="en-US" sz="4000" spc="-5" dirty="0">
                <a:latin typeface="Arial"/>
                <a:cs typeface="Arial"/>
              </a:rPr>
              <a:t>discussion </a:t>
            </a:r>
            <a:r>
              <a:rPr lang="en-US" sz="4000" dirty="0">
                <a:latin typeface="Arial"/>
                <a:cs typeface="Arial"/>
              </a:rPr>
              <a:t>should be </a:t>
            </a:r>
            <a:r>
              <a:rPr lang="en-US" sz="4000" spc="-5" dirty="0">
                <a:latin typeface="Arial"/>
                <a:cs typeface="Arial"/>
              </a:rPr>
              <a:t>carried on </a:t>
            </a:r>
            <a:r>
              <a:rPr lang="en-US" sz="4000" spc="10" dirty="0">
                <a:latin typeface="Arial"/>
                <a:cs typeface="Arial"/>
              </a:rPr>
              <a:t>in </a:t>
            </a:r>
            <a:r>
              <a:rPr lang="en-US" sz="4000" dirty="0">
                <a:latin typeface="Arial"/>
                <a:cs typeface="Arial"/>
              </a:rPr>
              <a:t>the presence of the </a:t>
            </a:r>
            <a:r>
              <a:rPr lang="en-US" sz="4000" spc="-5" dirty="0">
                <a:latin typeface="Arial"/>
                <a:cs typeface="Arial"/>
              </a:rPr>
              <a:t>patient or </a:t>
            </a:r>
            <a:r>
              <a:rPr lang="en-US" sz="4000" dirty="0">
                <a:latin typeface="Arial"/>
                <a:cs typeface="Arial"/>
              </a:rPr>
              <a:t>his</a:t>
            </a:r>
            <a:r>
              <a:rPr lang="en-US" sz="4000" spc="40" dirty="0">
                <a:latin typeface="Arial"/>
                <a:cs typeface="Arial"/>
              </a:rPr>
              <a:t> </a:t>
            </a:r>
            <a:r>
              <a:rPr lang="en-US" sz="4000" spc="-5" dirty="0">
                <a:latin typeface="Arial"/>
                <a:cs typeface="Arial"/>
              </a:rPr>
              <a:t>representatives.</a:t>
            </a:r>
            <a:endParaRPr lang="en-IN" sz="4000" dirty="0"/>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E7916F-AFF3-4D2E-BA2D-6F40F2CDA7D1}"/>
              </a:ext>
            </a:extLst>
          </p:cNvPr>
          <p:cNvSpPr>
            <a:spLocks noGrp="1"/>
          </p:cNvSpPr>
          <p:nvPr>
            <p:ph idx="1"/>
          </p:nvPr>
        </p:nvSpPr>
        <p:spPr>
          <a:xfrm>
            <a:off x="838200" y="609600"/>
            <a:ext cx="10515600" cy="5943600"/>
          </a:xfrm>
        </p:spPr>
        <p:txBody>
          <a:bodyPr>
            <a:normAutofit fontScale="92500"/>
          </a:bodyPr>
          <a:lstStyle/>
          <a:p>
            <a:pPr marL="0" indent="0" algn="just">
              <a:buNone/>
            </a:pPr>
            <a:r>
              <a:rPr lang="en-US" sz="4400" b="1" spc="-5" dirty="0">
                <a:uFill>
                  <a:solidFill>
                    <a:srgbClr val="000000"/>
                  </a:solidFill>
                </a:uFill>
                <a:latin typeface="Arial"/>
                <a:cs typeface="Arial"/>
              </a:rPr>
              <a:t>4.3   </a:t>
            </a:r>
            <a:r>
              <a:rPr lang="en-US" sz="4400" b="1" u="sng" spc="-5" dirty="0">
                <a:uFill>
                  <a:solidFill>
                    <a:srgbClr val="000000"/>
                  </a:solidFill>
                </a:uFill>
                <a:latin typeface="Arial"/>
                <a:cs typeface="Arial"/>
              </a:rPr>
              <a:t>Consultant not </a:t>
            </a:r>
            <a:r>
              <a:rPr lang="en-US" sz="4400" b="1" u="sng" dirty="0">
                <a:uFill>
                  <a:solidFill>
                    <a:srgbClr val="000000"/>
                  </a:solidFill>
                </a:uFill>
                <a:latin typeface="Arial"/>
                <a:cs typeface="Arial"/>
              </a:rPr>
              <a:t>to </a:t>
            </a:r>
            <a:r>
              <a:rPr lang="en-US" sz="4400" b="1" u="sng" spc="-5" dirty="0">
                <a:uFill>
                  <a:solidFill>
                    <a:srgbClr val="000000"/>
                  </a:solidFill>
                </a:uFill>
                <a:latin typeface="Arial"/>
                <a:cs typeface="Arial"/>
              </a:rPr>
              <a:t>take charge </a:t>
            </a:r>
            <a:r>
              <a:rPr lang="en-US" sz="4400" b="1" u="sng" spc="-10" dirty="0">
                <a:uFill>
                  <a:solidFill>
                    <a:srgbClr val="000000"/>
                  </a:solidFill>
                </a:uFill>
                <a:latin typeface="Arial"/>
                <a:cs typeface="Arial"/>
              </a:rPr>
              <a:t>of </a:t>
            </a:r>
            <a:r>
              <a:rPr lang="en-US" sz="4400" b="1" u="sng" spc="-15" dirty="0">
                <a:uFill>
                  <a:solidFill>
                    <a:srgbClr val="000000"/>
                  </a:solidFill>
                </a:uFill>
                <a:latin typeface="Arial"/>
                <a:cs typeface="Arial"/>
              </a:rPr>
              <a:t>the </a:t>
            </a:r>
            <a:r>
              <a:rPr lang="en-US" sz="4400" b="1" u="sng" dirty="0">
                <a:uFill>
                  <a:solidFill>
                    <a:srgbClr val="000000"/>
                  </a:solidFill>
                </a:uFill>
                <a:latin typeface="Arial"/>
                <a:cs typeface="Arial"/>
              </a:rPr>
              <a:t>case</a:t>
            </a:r>
            <a:r>
              <a:rPr lang="en-US" sz="4400" dirty="0">
                <a:latin typeface="Arial"/>
                <a:cs typeface="Arial"/>
              </a:rPr>
              <a:t>: </a:t>
            </a:r>
            <a:r>
              <a:rPr lang="en-US" sz="4400" spc="10" dirty="0">
                <a:latin typeface="Arial"/>
                <a:cs typeface="Arial"/>
              </a:rPr>
              <a:t>When </a:t>
            </a:r>
            <a:r>
              <a:rPr lang="en-US" sz="4400" dirty="0">
                <a:latin typeface="Arial"/>
                <a:cs typeface="Arial"/>
              </a:rPr>
              <a:t>a </a:t>
            </a:r>
            <a:r>
              <a:rPr lang="en-US" sz="4400" spc="-5" dirty="0">
                <a:latin typeface="Arial"/>
                <a:cs typeface="Arial"/>
              </a:rPr>
              <a:t>physician </a:t>
            </a:r>
            <a:r>
              <a:rPr lang="en-US" sz="4400" dirty="0">
                <a:latin typeface="Arial"/>
                <a:cs typeface="Arial"/>
              </a:rPr>
              <a:t>has </a:t>
            </a:r>
            <a:r>
              <a:rPr lang="en-US" sz="4400" spc="-5" dirty="0">
                <a:latin typeface="Arial"/>
                <a:cs typeface="Arial"/>
              </a:rPr>
              <a:t>been called </a:t>
            </a:r>
            <a:r>
              <a:rPr lang="en-US" sz="4400" dirty="0">
                <a:latin typeface="Arial"/>
                <a:cs typeface="Arial"/>
              </a:rPr>
              <a:t>for  consultation, the </a:t>
            </a:r>
            <a:r>
              <a:rPr lang="en-US" sz="4400" spc="-5" dirty="0">
                <a:latin typeface="Arial"/>
                <a:cs typeface="Arial"/>
              </a:rPr>
              <a:t>Consultant </a:t>
            </a:r>
            <a:r>
              <a:rPr lang="en-US" sz="4400" dirty="0">
                <a:latin typeface="Arial"/>
                <a:cs typeface="Arial"/>
              </a:rPr>
              <a:t>should </a:t>
            </a:r>
            <a:r>
              <a:rPr lang="en-US" sz="4400" spc="-5" dirty="0">
                <a:latin typeface="Arial"/>
                <a:cs typeface="Arial"/>
              </a:rPr>
              <a:t>normally </a:t>
            </a:r>
            <a:r>
              <a:rPr lang="en-US" sz="4400" dirty="0">
                <a:latin typeface="Arial"/>
                <a:cs typeface="Arial"/>
              </a:rPr>
              <a:t>not take charge of the case, especially on the  </a:t>
            </a:r>
            <a:r>
              <a:rPr lang="en-US" sz="4400" spc="-5" dirty="0">
                <a:latin typeface="Arial"/>
                <a:cs typeface="Arial"/>
              </a:rPr>
              <a:t>solicitation </a:t>
            </a:r>
            <a:r>
              <a:rPr lang="en-US" sz="4400" dirty="0">
                <a:latin typeface="Arial"/>
                <a:cs typeface="Arial"/>
              </a:rPr>
              <a:t>of the patient or </a:t>
            </a:r>
            <a:r>
              <a:rPr lang="en-US" sz="4400" spc="-5" dirty="0">
                <a:latin typeface="Arial"/>
                <a:cs typeface="Arial"/>
              </a:rPr>
              <a:t>friends. </a:t>
            </a:r>
          </a:p>
          <a:p>
            <a:pPr marL="0" indent="0" algn="just">
              <a:buNone/>
            </a:pPr>
            <a:r>
              <a:rPr lang="en-US" sz="4400" dirty="0">
                <a:latin typeface="Arial"/>
                <a:cs typeface="Arial"/>
              </a:rPr>
              <a:t>The </a:t>
            </a:r>
            <a:r>
              <a:rPr lang="en-US" sz="4400" spc="-5" dirty="0">
                <a:latin typeface="Arial"/>
                <a:cs typeface="Arial"/>
              </a:rPr>
              <a:t>Consultant shall </a:t>
            </a:r>
            <a:r>
              <a:rPr lang="en-US" sz="4400" dirty="0">
                <a:latin typeface="Arial"/>
                <a:cs typeface="Arial"/>
              </a:rPr>
              <a:t>not criticize </a:t>
            </a:r>
            <a:r>
              <a:rPr lang="en-US" sz="4400" spc="-5" dirty="0">
                <a:latin typeface="Arial"/>
                <a:cs typeface="Arial"/>
              </a:rPr>
              <a:t>the </a:t>
            </a:r>
            <a:r>
              <a:rPr lang="en-US" sz="4400" dirty="0">
                <a:latin typeface="Arial"/>
                <a:cs typeface="Arial"/>
              </a:rPr>
              <a:t>referring </a:t>
            </a:r>
            <a:r>
              <a:rPr lang="en-US" sz="4400" spc="-5" dirty="0">
                <a:latin typeface="Arial"/>
                <a:cs typeface="Arial"/>
              </a:rPr>
              <a:t>physician. </a:t>
            </a:r>
          </a:p>
          <a:p>
            <a:pPr marL="0" indent="0" algn="just">
              <a:buNone/>
            </a:pPr>
            <a:r>
              <a:rPr lang="en-US" sz="4400" dirty="0">
                <a:latin typeface="Arial"/>
                <a:cs typeface="Arial"/>
              </a:rPr>
              <a:t>He /  she </a:t>
            </a:r>
            <a:r>
              <a:rPr lang="en-US" sz="4400" spc="-5" dirty="0">
                <a:latin typeface="Arial"/>
                <a:cs typeface="Arial"/>
              </a:rPr>
              <a:t>shall </a:t>
            </a:r>
            <a:r>
              <a:rPr lang="en-US" sz="4400" dirty="0">
                <a:latin typeface="Arial"/>
                <a:cs typeface="Arial"/>
              </a:rPr>
              <a:t>discuss </a:t>
            </a:r>
            <a:r>
              <a:rPr lang="en-US" sz="4400" spc="-10" dirty="0">
                <a:latin typeface="Arial"/>
                <a:cs typeface="Arial"/>
              </a:rPr>
              <a:t>the </a:t>
            </a:r>
            <a:r>
              <a:rPr lang="en-US" sz="4400" spc="-5" dirty="0">
                <a:latin typeface="Arial"/>
                <a:cs typeface="Arial"/>
              </a:rPr>
              <a:t>diagnosis treatment </a:t>
            </a:r>
            <a:r>
              <a:rPr lang="en-US" sz="4400" spc="5" dirty="0">
                <a:latin typeface="Arial"/>
                <a:cs typeface="Arial"/>
              </a:rPr>
              <a:t>plan </a:t>
            </a:r>
            <a:r>
              <a:rPr lang="en-US" sz="4400" spc="-5" dirty="0">
                <a:latin typeface="Arial"/>
                <a:cs typeface="Arial"/>
              </a:rPr>
              <a:t>with </a:t>
            </a:r>
            <a:r>
              <a:rPr lang="en-US" sz="4400" dirty="0">
                <a:latin typeface="Arial"/>
                <a:cs typeface="Arial"/>
              </a:rPr>
              <a:t>the </a:t>
            </a:r>
            <a:r>
              <a:rPr lang="en-US" sz="4400" spc="-5" dirty="0">
                <a:latin typeface="Arial"/>
                <a:cs typeface="Arial"/>
              </a:rPr>
              <a:t>referring</a:t>
            </a:r>
            <a:r>
              <a:rPr lang="en-US" sz="4400" spc="40" dirty="0">
                <a:latin typeface="Arial"/>
                <a:cs typeface="Arial"/>
              </a:rPr>
              <a:t> </a:t>
            </a:r>
            <a:r>
              <a:rPr lang="en-US" sz="4400" spc="-5" dirty="0">
                <a:latin typeface="Arial"/>
                <a:cs typeface="Arial"/>
              </a:rPr>
              <a:t>physician.</a:t>
            </a:r>
          </a:p>
          <a:p>
            <a:pPr marL="0" indent="0">
              <a:buNone/>
            </a:pPr>
            <a:endParaRPr lang="en-US" sz="44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509DD3F-19D4-43BF-83FD-E28F9D6DF7AF}"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39</a:t>
            </a:fld>
            <a:endParaRPr lang="en-IN" dirty="0"/>
          </a:p>
        </p:txBody>
      </p:sp>
    </p:spTree>
    <p:extLst>
      <p:ext uri="{BB962C8B-B14F-4D97-AF65-F5344CB8AC3E}">
        <p14:creationId xmlns:p14="http://schemas.microsoft.com/office/powerpoint/2010/main" val="162620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2925" y="657226"/>
            <a:ext cx="11372850" cy="5519738"/>
          </a:xfrm>
        </p:spPr>
        <p:txBody>
          <a:bodyPr>
            <a:normAutofit fontScale="92500" lnSpcReduction="20000"/>
          </a:bodyPr>
          <a:lstStyle/>
          <a:p>
            <a:pPr marL="12700" marR="6350" algn="just">
              <a:lnSpc>
                <a:spcPct val="96700"/>
              </a:lnSpc>
              <a:buNone/>
              <a:tabLst>
                <a:tab pos="217170" algn="l"/>
              </a:tabLst>
            </a:pPr>
            <a:r>
              <a:rPr lang="en-US" b="1" spc="-5" dirty="0">
                <a:solidFill>
                  <a:prstClr val="black"/>
                </a:solidFill>
                <a:latin typeface="Arial"/>
                <a:cs typeface="Arial"/>
              </a:rPr>
              <a:t>B. </a:t>
            </a:r>
            <a:r>
              <a:rPr lang="en-US" sz="3600" b="1" spc="-5" dirty="0">
                <a:solidFill>
                  <a:prstClr val="black"/>
                </a:solidFill>
                <a:latin typeface="Arial"/>
                <a:cs typeface="Arial"/>
              </a:rPr>
              <a:t>Duties and responsibilities </a:t>
            </a:r>
            <a:r>
              <a:rPr lang="en-US" sz="3600" b="1" spc="5" dirty="0">
                <a:solidFill>
                  <a:prstClr val="black"/>
                </a:solidFill>
                <a:latin typeface="Arial"/>
                <a:cs typeface="Arial"/>
              </a:rPr>
              <a:t>of </a:t>
            </a:r>
            <a:r>
              <a:rPr lang="en-US" sz="3600" b="1" spc="-5" dirty="0">
                <a:solidFill>
                  <a:prstClr val="black"/>
                </a:solidFill>
                <a:latin typeface="Arial"/>
                <a:cs typeface="Arial"/>
              </a:rPr>
              <a:t>the </a:t>
            </a:r>
            <a:r>
              <a:rPr lang="en-US" sz="3600" b="1" spc="-10" dirty="0">
                <a:solidFill>
                  <a:prstClr val="black"/>
                </a:solidFill>
                <a:latin typeface="Arial"/>
                <a:cs typeface="Arial"/>
              </a:rPr>
              <a:t>Physician </a:t>
            </a:r>
            <a:r>
              <a:rPr lang="en-US" sz="3600" b="1" dirty="0">
                <a:solidFill>
                  <a:prstClr val="black"/>
                </a:solidFill>
                <a:latin typeface="Arial"/>
                <a:cs typeface="Arial"/>
              </a:rPr>
              <a:t>in</a:t>
            </a:r>
            <a:r>
              <a:rPr lang="en-US" sz="3600" b="1" spc="15" dirty="0">
                <a:solidFill>
                  <a:prstClr val="black"/>
                </a:solidFill>
                <a:latin typeface="Arial"/>
                <a:cs typeface="Arial"/>
              </a:rPr>
              <a:t> </a:t>
            </a:r>
            <a:r>
              <a:rPr lang="en-US" sz="3600" b="1" spc="-5" dirty="0">
                <a:solidFill>
                  <a:prstClr val="black"/>
                </a:solidFill>
                <a:latin typeface="Arial"/>
                <a:cs typeface="Arial"/>
              </a:rPr>
              <a:t>general:</a:t>
            </a:r>
          </a:p>
          <a:p>
            <a:pPr marL="0" marR="6350" indent="0" algn="just">
              <a:lnSpc>
                <a:spcPct val="96700"/>
              </a:lnSpc>
              <a:buNone/>
              <a:tabLst>
                <a:tab pos="217170" algn="l"/>
              </a:tabLst>
            </a:pPr>
            <a:endParaRPr lang="en-US" b="1" spc="-5" dirty="0">
              <a:uFill>
                <a:solidFill>
                  <a:srgbClr val="000000"/>
                </a:solidFill>
              </a:uFill>
              <a:latin typeface="Arial"/>
              <a:cs typeface="Arial"/>
            </a:endParaRPr>
          </a:p>
          <a:p>
            <a:pPr marL="0" marR="6350" indent="0" algn="just">
              <a:lnSpc>
                <a:spcPct val="96700"/>
              </a:lnSpc>
              <a:buNone/>
              <a:tabLst>
                <a:tab pos="217170" algn="l"/>
              </a:tabLst>
            </a:pPr>
            <a:r>
              <a:rPr lang="en-US" sz="4000" b="1" spc="-5" dirty="0">
                <a:uFill>
                  <a:solidFill>
                    <a:srgbClr val="000000"/>
                  </a:solidFill>
                </a:uFill>
                <a:latin typeface="Arial"/>
                <a:cs typeface="Arial"/>
              </a:rPr>
              <a:t>1.1 </a:t>
            </a:r>
            <a:r>
              <a:rPr lang="en-US" sz="4000" b="1" u="sng" spc="-5" dirty="0">
                <a:uFill>
                  <a:solidFill>
                    <a:srgbClr val="000000"/>
                  </a:solidFill>
                </a:uFill>
                <a:latin typeface="Arial"/>
                <a:cs typeface="Arial"/>
              </a:rPr>
              <a:t>Character </a:t>
            </a:r>
            <a:r>
              <a:rPr lang="en-US" sz="4000" b="1" u="sng" spc="5" dirty="0">
                <a:uFill>
                  <a:solidFill>
                    <a:srgbClr val="000000"/>
                  </a:solidFill>
                </a:uFill>
                <a:latin typeface="Arial"/>
                <a:cs typeface="Arial"/>
              </a:rPr>
              <a:t>of </a:t>
            </a:r>
            <a:r>
              <a:rPr lang="en-US" sz="4000" b="1" u="sng" spc="-10" dirty="0">
                <a:uFill>
                  <a:solidFill>
                    <a:srgbClr val="000000"/>
                  </a:solidFill>
                </a:uFill>
                <a:latin typeface="Arial"/>
                <a:cs typeface="Arial"/>
              </a:rPr>
              <a:t>Physician</a:t>
            </a:r>
            <a:r>
              <a:rPr lang="en-US" sz="4000" b="1" u="sng" spc="-10" dirty="0">
                <a:latin typeface="Arial"/>
                <a:cs typeface="Arial"/>
              </a:rPr>
              <a:t> </a:t>
            </a:r>
            <a:r>
              <a:rPr lang="en-US" sz="4000" dirty="0">
                <a:latin typeface="Arial"/>
                <a:cs typeface="Arial"/>
              </a:rPr>
              <a:t>(Doctors </a:t>
            </a:r>
            <a:r>
              <a:rPr lang="en-US" sz="4000" spc="-5" dirty="0">
                <a:latin typeface="Arial"/>
                <a:cs typeface="Arial"/>
              </a:rPr>
              <a:t>with qualification </a:t>
            </a:r>
            <a:r>
              <a:rPr lang="en-US" sz="4000" dirty="0">
                <a:latin typeface="Arial"/>
                <a:cs typeface="Arial"/>
              </a:rPr>
              <a:t>of </a:t>
            </a:r>
            <a:r>
              <a:rPr lang="en-US" sz="4000" spc="-10" dirty="0">
                <a:latin typeface="Arial"/>
                <a:cs typeface="Arial"/>
              </a:rPr>
              <a:t>MBBS </a:t>
            </a:r>
            <a:r>
              <a:rPr lang="en-US" sz="4000" dirty="0">
                <a:latin typeface="Arial"/>
                <a:cs typeface="Arial"/>
              </a:rPr>
              <a:t>or </a:t>
            </a:r>
            <a:r>
              <a:rPr lang="en-US" sz="4000" spc="-5" dirty="0">
                <a:latin typeface="Arial"/>
                <a:cs typeface="Arial"/>
              </a:rPr>
              <a:t>MBBS with </a:t>
            </a:r>
            <a:r>
              <a:rPr lang="en-US" sz="4000" dirty="0">
                <a:latin typeface="Arial"/>
                <a:cs typeface="Arial"/>
              </a:rPr>
              <a:t>post </a:t>
            </a:r>
            <a:r>
              <a:rPr lang="en-US" sz="4000" spc="-5" dirty="0">
                <a:latin typeface="Arial"/>
                <a:cs typeface="Arial"/>
              </a:rPr>
              <a:t>graduate  </a:t>
            </a:r>
            <a:r>
              <a:rPr lang="en-US" sz="4000" dirty="0">
                <a:latin typeface="Arial"/>
                <a:cs typeface="Arial"/>
              </a:rPr>
              <a:t>degree/ </a:t>
            </a:r>
            <a:r>
              <a:rPr lang="en-US" sz="4000" spc="-10" dirty="0">
                <a:latin typeface="Arial"/>
                <a:cs typeface="Arial"/>
              </a:rPr>
              <a:t>diploma </a:t>
            </a:r>
            <a:r>
              <a:rPr lang="en-US" sz="4000" dirty="0">
                <a:latin typeface="Arial"/>
                <a:cs typeface="Arial"/>
              </a:rPr>
              <a:t>or </a:t>
            </a:r>
            <a:r>
              <a:rPr lang="en-US" sz="4000" spc="-5" dirty="0">
                <a:latin typeface="Arial"/>
                <a:cs typeface="Arial"/>
              </a:rPr>
              <a:t>with equivalent qualification </a:t>
            </a:r>
            <a:r>
              <a:rPr lang="en-US" sz="4000" spc="10" dirty="0">
                <a:latin typeface="Arial"/>
                <a:cs typeface="Arial"/>
              </a:rPr>
              <a:t>in </a:t>
            </a:r>
            <a:r>
              <a:rPr lang="en-US" sz="4000" dirty="0">
                <a:latin typeface="Arial"/>
                <a:cs typeface="Arial"/>
              </a:rPr>
              <a:t>any </a:t>
            </a:r>
            <a:r>
              <a:rPr lang="en-US" sz="4000" spc="-5" dirty="0">
                <a:latin typeface="Arial"/>
                <a:cs typeface="Arial"/>
              </a:rPr>
              <a:t>medical</a:t>
            </a:r>
            <a:r>
              <a:rPr lang="en-US" sz="4000" spc="35" dirty="0">
                <a:latin typeface="Arial"/>
                <a:cs typeface="Arial"/>
              </a:rPr>
              <a:t> </a:t>
            </a:r>
            <a:r>
              <a:rPr lang="en-US" sz="4000" spc="-5" dirty="0">
                <a:latin typeface="Arial"/>
                <a:cs typeface="Arial"/>
              </a:rPr>
              <a:t>discipline):</a:t>
            </a:r>
            <a:endParaRPr lang="en-US" sz="4000" b="1" spc="-10" dirty="0">
              <a:solidFill>
                <a:prstClr val="black"/>
              </a:solidFill>
              <a:latin typeface="Arial"/>
              <a:cs typeface="Arial"/>
            </a:endParaRPr>
          </a:p>
          <a:p>
            <a:pPr marL="12700" marR="6350" algn="just">
              <a:lnSpc>
                <a:spcPct val="96700"/>
              </a:lnSpc>
              <a:buAutoNum type="alphaUcPeriod"/>
              <a:tabLst>
                <a:tab pos="217170" algn="l"/>
              </a:tabLst>
            </a:pPr>
            <a:endParaRPr lang="en-US" sz="4000" b="1" spc="-10" dirty="0">
              <a:solidFill>
                <a:prstClr val="black"/>
              </a:solidFill>
              <a:latin typeface="Arial"/>
              <a:cs typeface="Arial"/>
            </a:endParaRPr>
          </a:p>
          <a:p>
            <a:pPr marL="0" marR="6350" indent="0" algn="just">
              <a:lnSpc>
                <a:spcPct val="96700"/>
              </a:lnSpc>
              <a:buNone/>
              <a:tabLst>
                <a:tab pos="217170" algn="l"/>
              </a:tabLst>
            </a:pPr>
            <a:endParaRPr lang="en-US" sz="4000" b="1" spc="-10" dirty="0">
              <a:solidFill>
                <a:prstClr val="black"/>
              </a:solidFill>
              <a:latin typeface="Arial"/>
              <a:cs typeface="Arial"/>
            </a:endParaRPr>
          </a:p>
          <a:p>
            <a:pPr marL="0" marR="6350" indent="0" algn="just">
              <a:lnSpc>
                <a:spcPct val="96700"/>
              </a:lnSpc>
              <a:buNone/>
              <a:tabLst>
                <a:tab pos="217170" algn="l"/>
              </a:tabLst>
            </a:pPr>
            <a:r>
              <a:rPr lang="en-US" sz="4000" b="1" spc="-10" dirty="0">
                <a:solidFill>
                  <a:prstClr val="black"/>
                </a:solidFill>
                <a:latin typeface="Arial"/>
                <a:cs typeface="Arial"/>
              </a:rPr>
              <a:t>1.1.1  </a:t>
            </a:r>
            <a:r>
              <a:rPr lang="en-US" sz="4000" dirty="0">
                <a:latin typeface="Arial"/>
                <a:cs typeface="Arial"/>
              </a:rPr>
              <a:t>A physician </a:t>
            </a:r>
            <a:r>
              <a:rPr lang="en-US" sz="4000" spc="-10" dirty="0">
                <a:latin typeface="Arial"/>
                <a:cs typeface="Arial"/>
              </a:rPr>
              <a:t>shall </a:t>
            </a:r>
            <a:r>
              <a:rPr lang="en-US" sz="4000" spc="-5" dirty="0">
                <a:latin typeface="Arial"/>
                <a:cs typeface="Arial"/>
              </a:rPr>
              <a:t>uphold </a:t>
            </a:r>
            <a:r>
              <a:rPr lang="en-US" sz="4000" dirty="0">
                <a:latin typeface="Arial"/>
                <a:cs typeface="Arial"/>
              </a:rPr>
              <a:t>the </a:t>
            </a:r>
            <a:r>
              <a:rPr lang="en-US" sz="4000" spc="-5" dirty="0">
                <a:solidFill>
                  <a:srgbClr val="FF0000"/>
                </a:solidFill>
                <a:latin typeface="Arial"/>
                <a:cs typeface="Arial"/>
              </a:rPr>
              <a:t>dignity </a:t>
            </a:r>
            <a:r>
              <a:rPr lang="en-US" sz="4000" dirty="0">
                <a:solidFill>
                  <a:srgbClr val="FF0000"/>
                </a:solidFill>
                <a:latin typeface="Arial"/>
                <a:cs typeface="Arial"/>
              </a:rPr>
              <a:t>and honour </a:t>
            </a:r>
            <a:r>
              <a:rPr lang="en-US" sz="4000" dirty="0">
                <a:latin typeface="Arial"/>
                <a:cs typeface="Arial"/>
              </a:rPr>
              <a:t>of his </a:t>
            </a:r>
            <a:r>
              <a:rPr lang="en-US" sz="4000" spc="-5" dirty="0">
                <a:latin typeface="Arial"/>
                <a:cs typeface="Arial"/>
              </a:rPr>
              <a:t>profession</a:t>
            </a:r>
            <a:endParaRPr lang="en-IN" sz="4000" dirty="0"/>
          </a:p>
        </p:txBody>
      </p:sp>
      <p:sp>
        <p:nvSpPr>
          <p:cNvPr id="4" name="Date Placeholder 3"/>
          <p:cNvSpPr>
            <a:spLocks noGrp="1"/>
          </p:cNvSpPr>
          <p:nvPr>
            <p:ph type="dt" sz="half" idx="10"/>
          </p:nvPr>
        </p:nvSpPr>
        <p:spPr/>
        <p:txBody>
          <a:bodyPr/>
          <a:lstStyle/>
          <a:p>
            <a:fld id="{8B42CACE-AD76-4DF7-ABE4-D7429FBD317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8663"/>
            <a:ext cx="10515600" cy="5448300"/>
          </a:xfrm>
        </p:spPr>
        <p:txBody>
          <a:bodyPr>
            <a:normAutofit lnSpcReduction="10000"/>
          </a:bodyPr>
          <a:lstStyle/>
          <a:p>
            <a:pPr algn="just"/>
            <a:r>
              <a:rPr lang="en-US" sz="4400" b="1" spc="-5" dirty="0">
                <a:uFill>
                  <a:solidFill>
                    <a:srgbClr val="000000"/>
                  </a:solidFill>
                </a:uFill>
                <a:latin typeface="Arial"/>
                <a:cs typeface="Arial"/>
              </a:rPr>
              <a:t>4.4  </a:t>
            </a:r>
            <a:r>
              <a:rPr lang="en-US" sz="4400" b="1" u="sng" spc="-5" dirty="0">
                <a:uFill>
                  <a:solidFill>
                    <a:srgbClr val="000000"/>
                  </a:solidFill>
                </a:uFill>
                <a:latin typeface="Arial"/>
                <a:cs typeface="Arial"/>
              </a:rPr>
              <a:t>Appointment </a:t>
            </a:r>
            <a:r>
              <a:rPr lang="en-US" sz="4400" b="1" u="sng" spc="5" dirty="0">
                <a:uFill>
                  <a:solidFill>
                    <a:srgbClr val="000000"/>
                  </a:solidFill>
                </a:uFill>
                <a:latin typeface="Arial"/>
                <a:cs typeface="Arial"/>
              </a:rPr>
              <a:t>of </a:t>
            </a:r>
            <a:r>
              <a:rPr lang="en-US" sz="4400" b="1" u="sng" spc="-5" dirty="0">
                <a:uFill>
                  <a:solidFill>
                    <a:srgbClr val="000000"/>
                  </a:solidFill>
                </a:uFill>
                <a:latin typeface="Arial"/>
                <a:cs typeface="Arial"/>
              </a:rPr>
              <a:t>Substitute</a:t>
            </a:r>
            <a:r>
              <a:rPr lang="en-US" sz="4400" spc="-5" dirty="0">
                <a:latin typeface="Arial"/>
                <a:cs typeface="Arial"/>
              </a:rPr>
              <a:t>: </a:t>
            </a:r>
            <a:r>
              <a:rPr lang="en-US" sz="4400" dirty="0">
                <a:latin typeface="Arial"/>
                <a:cs typeface="Arial"/>
              </a:rPr>
              <a:t>Whenever a </a:t>
            </a:r>
            <a:r>
              <a:rPr lang="en-US" sz="4400" spc="-5" dirty="0">
                <a:latin typeface="Arial"/>
                <a:cs typeface="Arial"/>
              </a:rPr>
              <a:t>physician requests </a:t>
            </a:r>
            <a:r>
              <a:rPr lang="en-US" sz="4400" dirty="0">
                <a:latin typeface="Arial"/>
                <a:cs typeface="Arial"/>
              </a:rPr>
              <a:t>another </a:t>
            </a:r>
            <a:r>
              <a:rPr lang="en-US" sz="4400" spc="-5" dirty="0">
                <a:latin typeface="Arial"/>
                <a:cs typeface="Arial"/>
              </a:rPr>
              <a:t>physician </a:t>
            </a:r>
            <a:r>
              <a:rPr lang="en-US" sz="4400" spc="-15" dirty="0">
                <a:latin typeface="Arial"/>
                <a:cs typeface="Arial"/>
              </a:rPr>
              <a:t>to </a:t>
            </a:r>
            <a:r>
              <a:rPr lang="en-US" sz="4400" spc="-10" dirty="0">
                <a:latin typeface="Arial"/>
                <a:cs typeface="Arial"/>
              </a:rPr>
              <a:t>attend </a:t>
            </a:r>
            <a:r>
              <a:rPr lang="en-US" sz="4400" dirty="0">
                <a:latin typeface="Arial"/>
                <a:cs typeface="Arial"/>
              </a:rPr>
              <a:t>his  patients </a:t>
            </a:r>
            <a:r>
              <a:rPr lang="en-US" sz="4400" spc="-5" dirty="0">
                <a:latin typeface="Arial"/>
                <a:cs typeface="Arial"/>
              </a:rPr>
              <a:t>during </a:t>
            </a:r>
            <a:r>
              <a:rPr lang="en-US" sz="4400" dirty="0">
                <a:latin typeface="Arial"/>
                <a:cs typeface="Arial"/>
              </a:rPr>
              <a:t>his </a:t>
            </a:r>
            <a:r>
              <a:rPr lang="en-US" sz="4400" spc="-5" dirty="0">
                <a:latin typeface="Arial"/>
                <a:cs typeface="Arial"/>
              </a:rPr>
              <a:t>temporary </a:t>
            </a:r>
            <a:r>
              <a:rPr lang="en-US" sz="4400" dirty="0">
                <a:latin typeface="Arial"/>
                <a:cs typeface="Arial"/>
              </a:rPr>
              <a:t>absence from </a:t>
            </a:r>
            <a:r>
              <a:rPr lang="en-US" sz="4400" spc="5" dirty="0">
                <a:latin typeface="Arial"/>
                <a:cs typeface="Arial"/>
              </a:rPr>
              <a:t>his </a:t>
            </a:r>
            <a:r>
              <a:rPr lang="en-US" sz="4400" spc="-5" dirty="0">
                <a:latin typeface="Arial"/>
                <a:cs typeface="Arial"/>
              </a:rPr>
              <a:t>practice, professional courtesy requires </a:t>
            </a:r>
            <a:r>
              <a:rPr lang="en-US" sz="4400" dirty="0">
                <a:latin typeface="Arial"/>
                <a:cs typeface="Arial"/>
              </a:rPr>
              <a:t>the  acceptance of </a:t>
            </a:r>
            <a:r>
              <a:rPr lang="en-US" sz="4400" spc="-10" dirty="0">
                <a:latin typeface="Arial"/>
                <a:cs typeface="Arial"/>
              </a:rPr>
              <a:t>such </a:t>
            </a:r>
            <a:r>
              <a:rPr lang="en-US" sz="4400" spc="-5" dirty="0">
                <a:latin typeface="Arial"/>
                <a:cs typeface="Arial"/>
              </a:rPr>
              <a:t>appointment </a:t>
            </a:r>
            <a:r>
              <a:rPr lang="en-US" sz="4400" spc="5" dirty="0">
                <a:latin typeface="Arial"/>
                <a:cs typeface="Arial"/>
              </a:rPr>
              <a:t>only </a:t>
            </a:r>
            <a:r>
              <a:rPr lang="en-US" sz="4400" spc="-10" dirty="0">
                <a:latin typeface="Arial"/>
                <a:cs typeface="Arial"/>
              </a:rPr>
              <a:t>when </a:t>
            </a:r>
            <a:r>
              <a:rPr lang="en-US" sz="4400" dirty="0">
                <a:latin typeface="Arial"/>
                <a:cs typeface="Arial"/>
              </a:rPr>
              <a:t>he has the capacity to </a:t>
            </a:r>
            <a:r>
              <a:rPr lang="en-US" sz="4400" spc="-5" dirty="0">
                <a:latin typeface="Arial"/>
                <a:cs typeface="Arial"/>
              </a:rPr>
              <a:t>discharge </a:t>
            </a:r>
            <a:r>
              <a:rPr lang="en-US" sz="4400" dirty="0">
                <a:latin typeface="Arial"/>
                <a:cs typeface="Arial"/>
              </a:rPr>
              <a:t>the </a:t>
            </a:r>
            <a:r>
              <a:rPr lang="en-US" sz="4400" spc="-5" dirty="0">
                <a:latin typeface="Arial"/>
                <a:cs typeface="Arial"/>
              </a:rPr>
              <a:t>additional  </a:t>
            </a:r>
            <a:r>
              <a:rPr lang="en-US" sz="4400" dirty="0">
                <a:latin typeface="Arial"/>
                <a:cs typeface="Arial"/>
              </a:rPr>
              <a:t>responsibility along </a:t>
            </a:r>
            <a:r>
              <a:rPr lang="en-US" sz="4400" spc="-5" dirty="0">
                <a:latin typeface="Arial"/>
                <a:cs typeface="Arial"/>
              </a:rPr>
              <a:t>with </a:t>
            </a:r>
            <a:r>
              <a:rPr lang="en-US" sz="4400" dirty="0">
                <a:latin typeface="Arial"/>
                <a:cs typeface="Arial"/>
              </a:rPr>
              <a:t>his / </a:t>
            </a:r>
            <a:r>
              <a:rPr lang="en-US" sz="4400" spc="-10" dirty="0">
                <a:latin typeface="Arial"/>
                <a:cs typeface="Arial"/>
              </a:rPr>
              <a:t>her </a:t>
            </a:r>
            <a:r>
              <a:rPr lang="en-US" sz="4400" dirty="0">
                <a:latin typeface="Arial"/>
                <a:cs typeface="Arial"/>
              </a:rPr>
              <a:t>other </a:t>
            </a:r>
            <a:r>
              <a:rPr lang="en-US" sz="4400" spc="-5" dirty="0">
                <a:latin typeface="Arial"/>
                <a:cs typeface="Arial"/>
              </a:rPr>
              <a:t>duties</a:t>
            </a:r>
            <a:r>
              <a:rPr lang="en-US" sz="3600" spc="-5" dirty="0">
                <a:latin typeface="Arial"/>
                <a:cs typeface="Arial"/>
              </a:rPr>
              <a:t>. </a:t>
            </a:r>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34FA40-006A-4938-923D-5782ADACE31E}"/>
              </a:ext>
            </a:extLst>
          </p:cNvPr>
          <p:cNvSpPr>
            <a:spLocks noGrp="1"/>
          </p:cNvSpPr>
          <p:nvPr>
            <p:ph idx="1"/>
          </p:nvPr>
        </p:nvSpPr>
        <p:spPr>
          <a:xfrm>
            <a:off x="838200" y="785814"/>
            <a:ext cx="10515600" cy="5391150"/>
          </a:xfrm>
        </p:spPr>
        <p:txBody>
          <a:bodyPr>
            <a:normAutofit/>
          </a:bodyPr>
          <a:lstStyle/>
          <a:p>
            <a:pPr marL="0" indent="0" algn="just">
              <a:buNone/>
            </a:pPr>
            <a:r>
              <a:rPr lang="en-US" sz="4000" b="1" spc="-5" dirty="0">
                <a:uFill>
                  <a:solidFill>
                    <a:srgbClr val="000000"/>
                  </a:solidFill>
                </a:uFill>
                <a:latin typeface="Arial"/>
                <a:cs typeface="Arial"/>
              </a:rPr>
              <a:t>4.5 </a:t>
            </a:r>
            <a:r>
              <a:rPr lang="en-US" sz="4000" b="1" u="sng" spc="-5" dirty="0">
                <a:uFill>
                  <a:solidFill>
                    <a:srgbClr val="000000"/>
                  </a:solidFill>
                </a:uFill>
                <a:latin typeface="Arial"/>
                <a:cs typeface="Arial"/>
              </a:rPr>
              <a:t> Visiting another Physician’s Case</a:t>
            </a:r>
            <a:r>
              <a:rPr lang="en-US" sz="4000" u="sng" spc="-5" dirty="0">
                <a:latin typeface="Arial"/>
                <a:cs typeface="Arial"/>
              </a:rPr>
              <a:t>:</a:t>
            </a:r>
            <a:r>
              <a:rPr lang="en-US" sz="4000" spc="-5" dirty="0">
                <a:latin typeface="Arial"/>
                <a:cs typeface="Arial"/>
              </a:rPr>
              <a:t> </a:t>
            </a:r>
            <a:r>
              <a:rPr lang="en-US" sz="4000" spc="5" dirty="0">
                <a:latin typeface="Arial"/>
                <a:cs typeface="Arial"/>
              </a:rPr>
              <a:t>When </a:t>
            </a:r>
            <a:r>
              <a:rPr lang="en-US" sz="4000" spc="10" dirty="0">
                <a:latin typeface="Arial"/>
                <a:cs typeface="Arial"/>
              </a:rPr>
              <a:t>it </a:t>
            </a:r>
            <a:r>
              <a:rPr lang="en-US" sz="4000" spc="-5" dirty="0">
                <a:latin typeface="Arial"/>
                <a:cs typeface="Arial"/>
              </a:rPr>
              <a:t>becomes </a:t>
            </a:r>
            <a:r>
              <a:rPr lang="en-US" sz="4000" dirty="0">
                <a:latin typeface="Arial"/>
                <a:cs typeface="Arial"/>
              </a:rPr>
              <a:t>the duty of a </a:t>
            </a:r>
            <a:r>
              <a:rPr lang="en-US" sz="4000" spc="-5" dirty="0">
                <a:latin typeface="Arial"/>
                <a:cs typeface="Arial"/>
              </a:rPr>
              <a:t>physician occupying </a:t>
            </a:r>
            <a:r>
              <a:rPr lang="en-US" sz="4000" dirty="0">
                <a:latin typeface="Arial"/>
                <a:cs typeface="Arial"/>
              </a:rPr>
              <a:t>an  official </a:t>
            </a:r>
            <a:r>
              <a:rPr lang="en-US" sz="4000" spc="-5" dirty="0">
                <a:latin typeface="Arial"/>
                <a:cs typeface="Arial"/>
              </a:rPr>
              <a:t>position </a:t>
            </a:r>
            <a:r>
              <a:rPr lang="en-US" sz="4000" dirty="0">
                <a:latin typeface="Arial"/>
                <a:cs typeface="Arial"/>
              </a:rPr>
              <a:t>to </a:t>
            </a:r>
            <a:r>
              <a:rPr lang="en-US" sz="4000" spc="-10" dirty="0">
                <a:latin typeface="Arial"/>
                <a:cs typeface="Arial"/>
              </a:rPr>
              <a:t>see </a:t>
            </a:r>
            <a:r>
              <a:rPr lang="en-US" sz="4000" dirty="0">
                <a:latin typeface="Arial"/>
                <a:cs typeface="Arial"/>
              </a:rPr>
              <a:t>and </a:t>
            </a:r>
            <a:r>
              <a:rPr lang="en-US" sz="4000" spc="-5" dirty="0">
                <a:latin typeface="Arial"/>
                <a:cs typeface="Arial"/>
              </a:rPr>
              <a:t>report </a:t>
            </a:r>
            <a:r>
              <a:rPr lang="en-US" sz="4000" dirty="0">
                <a:latin typeface="Arial"/>
                <a:cs typeface="Arial"/>
              </a:rPr>
              <a:t>upon </a:t>
            </a:r>
            <a:r>
              <a:rPr lang="en-US" sz="4000" spc="-10" dirty="0">
                <a:latin typeface="Arial"/>
                <a:cs typeface="Arial"/>
              </a:rPr>
              <a:t>an </a:t>
            </a:r>
            <a:r>
              <a:rPr lang="en-US" sz="4000" dirty="0">
                <a:latin typeface="Arial"/>
                <a:cs typeface="Arial"/>
              </a:rPr>
              <a:t>illness </a:t>
            </a:r>
            <a:r>
              <a:rPr lang="en-US" sz="4000" spc="-10" dirty="0">
                <a:latin typeface="Arial"/>
                <a:cs typeface="Arial"/>
              </a:rPr>
              <a:t>or </a:t>
            </a:r>
            <a:r>
              <a:rPr lang="en-US" sz="4000" spc="-5" dirty="0">
                <a:latin typeface="Arial"/>
                <a:cs typeface="Arial"/>
              </a:rPr>
              <a:t>injury, </a:t>
            </a:r>
            <a:r>
              <a:rPr lang="en-US" sz="4000" dirty="0">
                <a:latin typeface="Arial"/>
                <a:cs typeface="Arial"/>
              </a:rPr>
              <a:t>he should </a:t>
            </a:r>
            <a:r>
              <a:rPr lang="en-US" sz="4000" spc="-5" dirty="0">
                <a:latin typeface="Arial"/>
                <a:cs typeface="Arial"/>
              </a:rPr>
              <a:t>communicate </a:t>
            </a:r>
            <a:r>
              <a:rPr lang="en-US" sz="4000" spc="-15" dirty="0">
                <a:latin typeface="Arial"/>
                <a:cs typeface="Arial"/>
              </a:rPr>
              <a:t>to </a:t>
            </a:r>
            <a:r>
              <a:rPr lang="en-US" sz="4000" dirty="0">
                <a:latin typeface="Arial"/>
                <a:cs typeface="Arial"/>
              </a:rPr>
              <a:t>the  physician </a:t>
            </a:r>
            <a:r>
              <a:rPr lang="en-US" sz="4000" spc="10" dirty="0">
                <a:latin typeface="Arial"/>
                <a:cs typeface="Arial"/>
              </a:rPr>
              <a:t>in </a:t>
            </a:r>
            <a:r>
              <a:rPr lang="en-US" sz="4000" spc="-5" dirty="0">
                <a:latin typeface="Arial"/>
                <a:cs typeface="Arial"/>
              </a:rPr>
              <a:t>attendance </a:t>
            </a:r>
            <a:r>
              <a:rPr lang="en-US" sz="4000" dirty="0">
                <a:latin typeface="Arial"/>
                <a:cs typeface="Arial"/>
              </a:rPr>
              <a:t>so as to give him an </a:t>
            </a:r>
            <a:r>
              <a:rPr lang="en-US" sz="4000" spc="-5" dirty="0">
                <a:latin typeface="Arial"/>
                <a:cs typeface="Arial"/>
              </a:rPr>
              <a:t>option </a:t>
            </a:r>
            <a:r>
              <a:rPr lang="en-US" sz="4000" dirty="0">
                <a:latin typeface="Arial"/>
                <a:cs typeface="Arial"/>
              </a:rPr>
              <a:t>of </a:t>
            </a:r>
            <a:r>
              <a:rPr lang="en-US" sz="4000" spc="-5" dirty="0">
                <a:latin typeface="Arial"/>
                <a:cs typeface="Arial"/>
              </a:rPr>
              <a:t>being present. </a:t>
            </a:r>
          </a:p>
          <a:p>
            <a:pPr marL="0" indent="0">
              <a:buNone/>
            </a:pPr>
            <a:endParaRPr lang="en-IN" dirty="0"/>
          </a:p>
        </p:txBody>
      </p:sp>
      <p:sp>
        <p:nvSpPr>
          <p:cNvPr id="4" name="Date Placeholder 3"/>
          <p:cNvSpPr>
            <a:spLocks noGrp="1"/>
          </p:cNvSpPr>
          <p:nvPr>
            <p:ph type="dt" sz="half" idx="10"/>
          </p:nvPr>
        </p:nvSpPr>
        <p:spPr/>
        <p:txBody>
          <a:bodyPr/>
          <a:lstStyle/>
          <a:p>
            <a:fld id="{D12FF380-EB0E-4C04-99AA-8A634F70AF9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41</a:t>
            </a:fld>
            <a:endParaRPr lang="en-IN" dirty="0"/>
          </a:p>
        </p:txBody>
      </p:sp>
    </p:spTree>
    <p:extLst>
      <p:ext uri="{BB962C8B-B14F-4D97-AF65-F5344CB8AC3E}">
        <p14:creationId xmlns:p14="http://schemas.microsoft.com/office/powerpoint/2010/main" val="3316883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51FE7-EF01-4FBC-AC41-E2A0690768A8}"/>
              </a:ext>
            </a:extLst>
          </p:cNvPr>
          <p:cNvSpPr>
            <a:spLocks noGrp="1"/>
          </p:cNvSpPr>
          <p:nvPr>
            <p:ph type="title"/>
          </p:nvPr>
        </p:nvSpPr>
        <p:spPr>
          <a:xfrm>
            <a:off x="4191000" y="365125"/>
            <a:ext cx="3543300" cy="62547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5</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EBFC31F3-890C-4785-B33E-5C1B9019964A}"/>
              </a:ext>
            </a:extLst>
          </p:cNvPr>
          <p:cNvSpPr>
            <a:spLocks noGrp="1"/>
          </p:cNvSpPr>
          <p:nvPr>
            <p:ph idx="1"/>
          </p:nvPr>
        </p:nvSpPr>
        <p:spPr>
          <a:xfrm>
            <a:off x="165100" y="1300163"/>
            <a:ext cx="11468100" cy="5049837"/>
          </a:xfrm>
        </p:spPr>
        <p:txBody>
          <a:bodyPr>
            <a:normAutofit/>
          </a:bodyPr>
          <a:lstStyle/>
          <a:p>
            <a:pPr marL="0" indent="0" algn="just">
              <a:buNone/>
            </a:pPr>
            <a:r>
              <a:rPr lang="en-US" sz="3200" b="1" spc="-10" dirty="0">
                <a:uFill>
                  <a:solidFill>
                    <a:srgbClr val="000000"/>
                  </a:solidFill>
                </a:uFill>
                <a:latin typeface="Arial"/>
                <a:cs typeface="Arial"/>
              </a:rPr>
              <a:t>5  </a:t>
            </a:r>
            <a:r>
              <a:rPr lang="en-US" sz="3200" b="1" u="sng" spc="-10" dirty="0">
                <a:uFill>
                  <a:solidFill>
                    <a:srgbClr val="000000"/>
                  </a:solidFill>
                </a:uFill>
                <a:latin typeface="Arial"/>
                <a:cs typeface="Arial"/>
              </a:rPr>
              <a:t>DUTIES </a:t>
            </a:r>
            <a:r>
              <a:rPr lang="en-US" sz="3200" b="1" u="sng" dirty="0">
                <a:uFill>
                  <a:solidFill>
                    <a:srgbClr val="000000"/>
                  </a:solidFill>
                </a:uFill>
                <a:latin typeface="Arial"/>
                <a:cs typeface="Arial"/>
              </a:rPr>
              <a:t>OF </a:t>
            </a:r>
            <a:r>
              <a:rPr lang="en-US" sz="3200" b="1" u="sng" spc="-5" dirty="0">
                <a:uFill>
                  <a:solidFill>
                    <a:srgbClr val="000000"/>
                  </a:solidFill>
                </a:uFill>
                <a:latin typeface="Arial"/>
                <a:cs typeface="Arial"/>
              </a:rPr>
              <a:t>PHYSICIAN </a:t>
            </a:r>
            <a:r>
              <a:rPr lang="en-US" sz="3200" b="1" u="sng" spc="15" dirty="0">
                <a:uFill>
                  <a:solidFill>
                    <a:srgbClr val="000000"/>
                  </a:solidFill>
                </a:uFill>
                <a:latin typeface="Arial"/>
                <a:cs typeface="Arial"/>
              </a:rPr>
              <a:t>TO </a:t>
            </a:r>
            <a:r>
              <a:rPr lang="en-US" sz="3200" b="1" u="sng" spc="10" dirty="0">
                <a:uFill>
                  <a:solidFill>
                    <a:srgbClr val="000000"/>
                  </a:solidFill>
                </a:uFill>
                <a:latin typeface="Arial"/>
                <a:cs typeface="Arial"/>
              </a:rPr>
              <a:t>THE </a:t>
            </a:r>
            <a:r>
              <a:rPr lang="en-US" sz="3200" b="1" u="sng" spc="-10" dirty="0">
                <a:uFill>
                  <a:solidFill>
                    <a:srgbClr val="000000"/>
                  </a:solidFill>
                </a:uFill>
                <a:latin typeface="Arial"/>
                <a:cs typeface="Arial"/>
              </a:rPr>
              <a:t>PUBLIC </a:t>
            </a:r>
            <a:r>
              <a:rPr lang="en-US" sz="3200" b="1" u="sng" spc="-15" dirty="0">
                <a:uFill>
                  <a:solidFill>
                    <a:srgbClr val="000000"/>
                  </a:solidFill>
                </a:uFill>
                <a:latin typeface="Arial"/>
                <a:cs typeface="Arial"/>
              </a:rPr>
              <a:t>AND </a:t>
            </a:r>
            <a:r>
              <a:rPr lang="en-US" sz="3200" b="1" u="sng" spc="15" dirty="0">
                <a:uFill>
                  <a:solidFill>
                    <a:srgbClr val="000000"/>
                  </a:solidFill>
                </a:uFill>
                <a:latin typeface="Arial"/>
                <a:cs typeface="Arial"/>
              </a:rPr>
              <a:t>TO </a:t>
            </a:r>
            <a:r>
              <a:rPr lang="en-US" sz="3200" b="1" u="sng" spc="5" dirty="0">
                <a:uFill>
                  <a:solidFill>
                    <a:srgbClr val="000000"/>
                  </a:solidFill>
                </a:uFill>
                <a:latin typeface="Arial"/>
                <a:cs typeface="Arial"/>
              </a:rPr>
              <a:t>THE   </a:t>
            </a:r>
            <a:r>
              <a:rPr lang="en-US" sz="3200" b="1" u="sng" spc="-10" dirty="0">
                <a:uFill>
                  <a:solidFill>
                    <a:srgbClr val="000000"/>
                  </a:solidFill>
                </a:uFill>
                <a:latin typeface="Arial"/>
                <a:cs typeface="Arial"/>
              </a:rPr>
              <a:t>PARAMEDICAL</a:t>
            </a:r>
            <a:r>
              <a:rPr lang="en-US" sz="3200" b="1" u="sng" spc="-40" dirty="0">
                <a:uFill>
                  <a:solidFill>
                    <a:srgbClr val="000000"/>
                  </a:solidFill>
                </a:uFill>
                <a:latin typeface="Arial"/>
                <a:cs typeface="Arial"/>
              </a:rPr>
              <a:t> </a:t>
            </a:r>
            <a:r>
              <a:rPr lang="en-US" sz="3200" b="1" u="sng" spc="-5" dirty="0">
                <a:uFill>
                  <a:solidFill>
                    <a:srgbClr val="000000"/>
                  </a:solidFill>
                </a:uFill>
                <a:latin typeface="Arial"/>
                <a:cs typeface="Arial"/>
              </a:rPr>
              <a:t>PROFESSION</a:t>
            </a:r>
          </a:p>
          <a:p>
            <a:endParaRPr lang="en-US" sz="3200" b="1" u="sng" spc="-5" dirty="0">
              <a:uFill>
                <a:solidFill>
                  <a:srgbClr val="000000"/>
                </a:solidFill>
              </a:uFill>
              <a:latin typeface="Arial"/>
              <a:cs typeface="Arial"/>
            </a:endParaRPr>
          </a:p>
          <a:p>
            <a:pPr marL="0" indent="0" algn="just">
              <a:buNone/>
            </a:pPr>
            <a:r>
              <a:rPr lang="en-US" sz="3200" b="1" spc="-10" dirty="0">
                <a:uFill>
                  <a:solidFill>
                    <a:srgbClr val="000000"/>
                  </a:solidFill>
                </a:uFill>
                <a:latin typeface="Arial"/>
                <a:cs typeface="Arial"/>
              </a:rPr>
              <a:t>5.1 </a:t>
            </a:r>
            <a:r>
              <a:rPr lang="en-US" sz="3200" b="1" u="sng" spc="-10" dirty="0">
                <a:uFill>
                  <a:solidFill>
                    <a:srgbClr val="000000"/>
                  </a:solidFill>
                </a:uFill>
                <a:latin typeface="Arial"/>
                <a:cs typeface="Arial"/>
              </a:rPr>
              <a:t>Physicians </a:t>
            </a:r>
            <a:r>
              <a:rPr lang="en-US" sz="3200" b="1" u="sng" spc="-5" dirty="0">
                <a:uFill>
                  <a:solidFill>
                    <a:srgbClr val="000000"/>
                  </a:solidFill>
                </a:uFill>
                <a:latin typeface="Arial"/>
                <a:cs typeface="Arial"/>
              </a:rPr>
              <a:t>as Citizens</a:t>
            </a:r>
            <a:r>
              <a:rPr lang="en-US" sz="3200" spc="-5" dirty="0">
                <a:latin typeface="Arial"/>
                <a:cs typeface="Arial"/>
              </a:rPr>
              <a:t>: Physicians, </a:t>
            </a:r>
            <a:r>
              <a:rPr lang="en-US" sz="3200" dirty="0">
                <a:latin typeface="Arial"/>
                <a:cs typeface="Arial"/>
              </a:rPr>
              <a:t>as good </a:t>
            </a:r>
            <a:r>
              <a:rPr lang="en-US" sz="3200" spc="-5" dirty="0">
                <a:latin typeface="Arial"/>
                <a:cs typeface="Arial"/>
              </a:rPr>
              <a:t>citizens, possessed </a:t>
            </a:r>
            <a:r>
              <a:rPr lang="en-US" sz="3200" dirty="0">
                <a:latin typeface="Arial"/>
                <a:cs typeface="Arial"/>
              </a:rPr>
              <a:t>of </a:t>
            </a:r>
            <a:r>
              <a:rPr lang="en-US" sz="3200" spc="-10" dirty="0">
                <a:latin typeface="Arial"/>
                <a:cs typeface="Arial"/>
              </a:rPr>
              <a:t>special </a:t>
            </a:r>
            <a:r>
              <a:rPr lang="en-US" sz="3200" spc="-5" dirty="0">
                <a:latin typeface="Arial"/>
                <a:cs typeface="Arial"/>
              </a:rPr>
              <a:t>training should  </a:t>
            </a:r>
            <a:r>
              <a:rPr lang="en-US" sz="3200" dirty="0">
                <a:latin typeface="Arial"/>
                <a:cs typeface="Arial"/>
              </a:rPr>
              <a:t>disseminate </a:t>
            </a:r>
            <a:r>
              <a:rPr lang="en-US" sz="3200" spc="-5" dirty="0">
                <a:latin typeface="Arial"/>
                <a:cs typeface="Arial"/>
              </a:rPr>
              <a:t>advice </a:t>
            </a:r>
            <a:r>
              <a:rPr lang="en-US" sz="3200" dirty="0">
                <a:latin typeface="Arial"/>
                <a:cs typeface="Arial"/>
              </a:rPr>
              <a:t>on public </a:t>
            </a:r>
            <a:r>
              <a:rPr lang="en-US" sz="3200" spc="-5" dirty="0">
                <a:latin typeface="Arial"/>
                <a:cs typeface="Arial"/>
              </a:rPr>
              <a:t>health issues. </a:t>
            </a:r>
          </a:p>
          <a:p>
            <a:pPr marL="0" indent="0" algn="just">
              <a:buNone/>
            </a:pPr>
            <a:r>
              <a:rPr lang="en-US" sz="3200" spc="-5" dirty="0">
                <a:latin typeface="Arial"/>
                <a:cs typeface="Arial"/>
              </a:rPr>
              <a:t>They </a:t>
            </a:r>
            <a:r>
              <a:rPr lang="en-US" sz="3200" dirty="0">
                <a:latin typeface="Arial"/>
                <a:cs typeface="Arial"/>
              </a:rPr>
              <a:t>should play </a:t>
            </a:r>
            <a:r>
              <a:rPr lang="en-US" sz="3200" spc="-5" dirty="0">
                <a:latin typeface="Arial"/>
                <a:cs typeface="Arial"/>
              </a:rPr>
              <a:t>their </a:t>
            </a:r>
            <a:r>
              <a:rPr lang="en-US" sz="3200" dirty="0">
                <a:latin typeface="Arial"/>
                <a:cs typeface="Arial"/>
              </a:rPr>
              <a:t>part </a:t>
            </a:r>
            <a:r>
              <a:rPr lang="en-US" sz="3200" spc="10" dirty="0">
                <a:latin typeface="Arial"/>
                <a:cs typeface="Arial"/>
              </a:rPr>
              <a:t>in </a:t>
            </a:r>
            <a:r>
              <a:rPr lang="en-US" sz="3200" spc="-5" dirty="0">
                <a:latin typeface="Arial"/>
                <a:cs typeface="Arial"/>
              </a:rPr>
              <a:t>enforcing </a:t>
            </a:r>
            <a:r>
              <a:rPr lang="en-US" sz="3200" dirty="0">
                <a:latin typeface="Arial"/>
                <a:cs typeface="Arial"/>
              </a:rPr>
              <a:t>the </a:t>
            </a:r>
            <a:r>
              <a:rPr lang="en-US" sz="3200" spc="-10" dirty="0">
                <a:latin typeface="Arial"/>
                <a:cs typeface="Arial"/>
              </a:rPr>
              <a:t>laws </a:t>
            </a:r>
            <a:r>
              <a:rPr lang="en-US" sz="3200" dirty="0">
                <a:latin typeface="Arial"/>
                <a:cs typeface="Arial"/>
              </a:rPr>
              <a:t>of  the </a:t>
            </a:r>
            <a:r>
              <a:rPr lang="en-US" sz="3200" spc="-5" dirty="0">
                <a:latin typeface="Arial"/>
                <a:cs typeface="Arial"/>
              </a:rPr>
              <a:t>community </a:t>
            </a:r>
            <a:r>
              <a:rPr lang="en-US" sz="3200" dirty="0">
                <a:latin typeface="Arial"/>
                <a:cs typeface="Arial"/>
              </a:rPr>
              <a:t>and </a:t>
            </a:r>
            <a:r>
              <a:rPr lang="en-US" sz="3200" spc="10" dirty="0">
                <a:latin typeface="Arial"/>
                <a:cs typeface="Arial"/>
              </a:rPr>
              <a:t>in </a:t>
            </a:r>
            <a:r>
              <a:rPr lang="en-US" sz="3200" spc="-5" dirty="0">
                <a:latin typeface="Arial"/>
                <a:cs typeface="Arial"/>
              </a:rPr>
              <a:t>sustaining </a:t>
            </a:r>
            <a:r>
              <a:rPr lang="en-US" sz="3200" spc="-10" dirty="0">
                <a:latin typeface="Arial"/>
                <a:cs typeface="Arial"/>
              </a:rPr>
              <a:t>the </a:t>
            </a:r>
            <a:r>
              <a:rPr lang="en-US" sz="3200" dirty="0">
                <a:latin typeface="Arial"/>
                <a:cs typeface="Arial"/>
              </a:rPr>
              <a:t>institutions that advance the interests of </a:t>
            </a:r>
            <a:r>
              <a:rPr lang="en-US" sz="3200" spc="-5" dirty="0">
                <a:latin typeface="Arial"/>
                <a:cs typeface="Arial"/>
              </a:rPr>
              <a:t>humanity</a:t>
            </a:r>
            <a:r>
              <a:rPr lang="en-US" sz="3200" spc="-5" dirty="0">
                <a:solidFill>
                  <a:srgbClr val="FF0000"/>
                </a:solidFill>
                <a:latin typeface="Arial"/>
                <a:cs typeface="Arial"/>
              </a:rPr>
              <a:t>. </a:t>
            </a:r>
          </a:p>
          <a:p>
            <a:pPr marL="0" indent="0">
              <a:buNone/>
            </a:pPr>
            <a:endParaRPr lang="en-US" sz="3200" u="sng" dirty="0">
              <a:solidFill>
                <a:srgbClr val="FF0000"/>
              </a:solidFill>
              <a:latin typeface="Arial"/>
              <a:cs typeface="Arial"/>
            </a:endParaRPr>
          </a:p>
          <a:p>
            <a:endParaRPr lang="en-IN" sz="3200" dirty="0"/>
          </a:p>
        </p:txBody>
      </p:sp>
      <p:sp>
        <p:nvSpPr>
          <p:cNvPr id="4" name="Date Placeholder 3"/>
          <p:cNvSpPr>
            <a:spLocks noGrp="1"/>
          </p:cNvSpPr>
          <p:nvPr>
            <p:ph type="dt" sz="half" idx="10"/>
          </p:nvPr>
        </p:nvSpPr>
        <p:spPr/>
        <p:txBody>
          <a:bodyPr/>
          <a:lstStyle/>
          <a:p>
            <a:fld id="{C80D0058-D5AD-46B3-9C3F-E37B802AA63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42</a:t>
            </a:fld>
            <a:endParaRPr lang="en-IN" dirty="0"/>
          </a:p>
        </p:txBody>
      </p:sp>
    </p:spTree>
    <p:extLst>
      <p:ext uri="{BB962C8B-B14F-4D97-AF65-F5344CB8AC3E}">
        <p14:creationId xmlns:p14="http://schemas.microsoft.com/office/powerpoint/2010/main" val="34091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D364B6-7EBE-407C-9802-2396F63D4D3C}"/>
              </a:ext>
            </a:extLst>
          </p:cNvPr>
          <p:cNvSpPr>
            <a:spLocks noGrp="1"/>
          </p:cNvSpPr>
          <p:nvPr>
            <p:ph idx="1"/>
          </p:nvPr>
        </p:nvSpPr>
        <p:spPr>
          <a:xfrm>
            <a:off x="838200" y="254000"/>
            <a:ext cx="10515600" cy="5922963"/>
          </a:xfrm>
        </p:spPr>
        <p:txBody>
          <a:bodyPr>
            <a:normAutofit/>
          </a:bodyPr>
          <a:lstStyle/>
          <a:p>
            <a:pPr algn="just"/>
            <a:r>
              <a:rPr lang="en-US" sz="3600" b="1" spc="-5" dirty="0">
                <a:uFill>
                  <a:solidFill>
                    <a:srgbClr val="000000"/>
                  </a:solidFill>
                </a:uFill>
                <a:latin typeface="Arial"/>
                <a:cs typeface="Arial"/>
              </a:rPr>
              <a:t>5.2  </a:t>
            </a:r>
            <a:r>
              <a:rPr lang="en-US" sz="3600" b="1" u="sng" spc="-5" dirty="0">
                <a:uFill>
                  <a:solidFill>
                    <a:srgbClr val="000000"/>
                  </a:solidFill>
                </a:uFill>
                <a:latin typeface="Arial"/>
                <a:cs typeface="Arial"/>
              </a:rPr>
              <a:t>Public and Community Health</a:t>
            </a:r>
            <a:r>
              <a:rPr lang="en-US" sz="3600" spc="-5" dirty="0">
                <a:latin typeface="Arial"/>
                <a:cs typeface="Arial"/>
              </a:rPr>
              <a:t>: </a:t>
            </a:r>
            <a:r>
              <a:rPr lang="en-US" sz="3600" dirty="0">
                <a:latin typeface="Arial"/>
                <a:cs typeface="Arial"/>
              </a:rPr>
              <a:t>Physicians, especially those engaged </a:t>
            </a:r>
            <a:r>
              <a:rPr lang="en-US" sz="3600" spc="10" dirty="0">
                <a:latin typeface="Arial"/>
                <a:cs typeface="Arial"/>
              </a:rPr>
              <a:t>in </a:t>
            </a:r>
            <a:r>
              <a:rPr lang="en-US" sz="3600" dirty="0">
                <a:latin typeface="Arial"/>
                <a:cs typeface="Arial"/>
              </a:rPr>
              <a:t>public </a:t>
            </a:r>
            <a:r>
              <a:rPr lang="en-US" sz="3600" spc="-5" dirty="0">
                <a:latin typeface="Arial"/>
                <a:cs typeface="Arial"/>
              </a:rPr>
              <a:t>health work,  </a:t>
            </a:r>
            <a:r>
              <a:rPr lang="en-US" sz="3600" dirty="0">
                <a:latin typeface="Arial"/>
                <a:cs typeface="Arial"/>
              </a:rPr>
              <a:t>should </a:t>
            </a:r>
            <a:r>
              <a:rPr lang="en-US" sz="3600" spc="-5" dirty="0">
                <a:latin typeface="Arial"/>
                <a:cs typeface="Arial"/>
              </a:rPr>
              <a:t>enlighten </a:t>
            </a:r>
            <a:r>
              <a:rPr lang="en-US" sz="3600" spc="-10" dirty="0">
                <a:latin typeface="Arial"/>
                <a:cs typeface="Arial"/>
              </a:rPr>
              <a:t>the </a:t>
            </a:r>
            <a:r>
              <a:rPr lang="en-US" sz="3600" dirty="0">
                <a:latin typeface="Arial"/>
                <a:cs typeface="Arial"/>
              </a:rPr>
              <a:t>public </a:t>
            </a:r>
            <a:r>
              <a:rPr lang="en-US" sz="3600" spc="-5" dirty="0">
                <a:latin typeface="Arial"/>
                <a:cs typeface="Arial"/>
              </a:rPr>
              <a:t>concerning quarantine regulations </a:t>
            </a:r>
            <a:r>
              <a:rPr lang="en-US" sz="3600" dirty="0">
                <a:latin typeface="Arial"/>
                <a:cs typeface="Arial"/>
              </a:rPr>
              <a:t>and </a:t>
            </a:r>
            <a:r>
              <a:rPr lang="en-US" sz="3600" spc="-5" dirty="0">
                <a:latin typeface="Arial"/>
                <a:cs typeface="Arial"/>
              </a:rPr>
              <a:t>measures </a:t>
            </a:r>
            <a:r>
              <a:rPr lang="en-US" sz="3600" spc="-10" dirty="0">
                <a:latin typeface="Arial"/>
                <a:cs typeface="Arial"/>
              </a:rPr>
              <a:t>for </a:t>
            </a:r>
            <a:r>
              <a:rPr lang="en-US" sz="3600" dirty="0">
                <a:latin typeface="Arial"/>
                <a:cs typeface="Arial"/>
              </a:rPr>
              <a:t>the </a:t>
            </a:r>
            <a:r>
              <a:rPr lang="en-US" sz="3600" spc="-5" dirty="0">
                <a:latin typeface="Arial"/>
                <a:cs typeface="Arial"/>
              </a:rPr>
              <a:t>prevention  </a:t>
            </a:r>
            <a:r>
              <a:rPr lang="en-US" sz="3600" dirty="0">
                <a:latin typeface="Arial"/>
                <a:cs typeface="Arial"/>
              </a:rPr>
              <a:t>of </a:t>
            </a:r>
            <a:r>
              <a:rPr lang="en-US" sz="3600" spc="-5" dirty="0">
                <a:latin typeface="Arial"/>
                <a:cs typeface="Arial"/>
              </a:rPr>
              <a:t>epidemic </a:t>
            </a:r>
            <a:r>
              <a:rPr lang="en-US" sz="3600" dirty="0">
                <a:latin typeface="Arial"/>
                <a:cs typeface="Arial"/>
              </a:rPr>
              <a:t>and </a:t>
            </a:r>
            <a:r>
              <a:rPr lang="en-US" sz="3600" spc="-5" dirty="0">
                <a:latin typeface="Arial"/>
                <a:cs typeface="Arial"/>
              </a:rPr>
              <a:t>communicable </a:t>
            </a:r>
            <a:r>
              <a:rPr lang="en-US" sz="3600" dirty="0">
                <a:latin typeface="Arial"/>
                <a:cs typeface="Arial"/>
              </a:rPr>
              <a:t>diseases. </a:t>
            </a:r>
          </a:p>
          <a:p>
            <a:pPr marL="0" indent="0" algn="just">
              <a:buNone/>
            </a:pPr>
            <a:endParaRPr lang="en-US" sz="3600" dirty="0">
              <a:latin typeface="Arial"/>
              <a:cs typeface="Arial"/>
            </a:endParaRPr>
          </a:p>
          <a:p>
            <a:pPr algn="just"/>
            <a:r>
              <a:rPr lang="en-US" sz="3600" u="sng" spc="5" dirty="0">
                <a:solidFill>
                  <a:srgbClr val="FF0000"/>
                </a:solidFill>
                <a:latin typeface="Arial"/>
                <a:cs typeface="Arial"/>
              </a:rPr>
              <a:t>When </a:t>
            </a:r>
            <a:r>
              <a:rPr lang="en-US" sz="3600" u="sng" dirty="0">
                <a:solidFill>
                  <a:srgbClr val="FF0000"/>
                </a:solidFill>
                <a:latin typeface="Arial"/>
                <a:cs typeface="Arial"/>
              </a:rPr>
              <a:t>an </a:t>
            </a:r>
            <a:r>
              <a:rPr lang="en-US" sz="3600" u="sng" spc="-5" dirty="0">
                <a:solidFill>
                  <a:srgbClr val="FF0000"/>
                </a:solidFill>
                <a:latin typeface="Arial"/>
                <a:cs typeface="Arial"/>
              </a:rPr>
              <a:t>epidemic occurs </a:t>
            </a:r>
            <a:r>
              <a:rPr lang="en-US" sz="3600" u="sng" dirty="0">
                <a:solidFill>
                  <a:srgbClr val="FF0000"/>
                </a:solidFill>
                <a:latin typeface="Arial"/>
                <a:cs typeface="Arial"/>
              </a:rPr>
              <a:t>a  physician should not </a:t>
            </a:r>
            <a:r>
              <a:rPr lang="en-US" sz="3600" u="sng" spc="-5" dirty="0">
                <a:solidFill>
                  <a:srgbClr val="FF0000"/>
                </a:solidFill>
                <a:latin typeface="Arial"/>
                <a:cs typeface="Arial"/>
              </a:rPr>
              <a:t>abandon </a:t>
            </a:r>
            <a:r>
              <a:rPr lang="en-US" sz="3600" u="sng" dirty="0">
                <a:solidFill>
                  <a:srgbClr val="FF0000"/>
                </a:solidFill>
                <a:latin typeface="Arial"/>
                <a:cs typeface="Arial"/>
              </a:rPr>
              <a:t>his duty for </a:t>
            </a:r>
            <a:r>
              <a:rPr lang="en-US" sz="3600" u="sng" spc="-5" dirty="0">
                <a:solidFill>
                  <a:srgbClr val="FF0000"/>
                </a:solidFill>
                <a:latin typeface="Arial"/>
                <a:cs typeface="Arial"/>
              </a:rPr>
              <a:t>fear </a:t>
            </a:r>
            <a:r>
              <a:rPr lang="en-US" sz="3600" u="sng" dirty="0">
                <a:solidFill>
                  <a:srgbClr val="FF0000"/>
                </a:solidFill>
                <a:latin typeface="Arial"/>
                <a:cs typeface="Arial"/>
              </a:rPr>
              <a:t>of contracting </a:t>
            </a:r>
            <a:r>
              <a:rPr lang="en-US" sz="3600" u="sng" spc="-5" dirty="0">
                <a:solidFill>
                  <a:srgbClr val="FF0000"/>
                </a:solidFill>
                <a:latin typeface="Arial"/>
                <a:cs typeface="Arial"/>
              </a:rPr>
              <a:t>the </a:t>
            </a:r>
            <a:r>
              <a:rPr lang="en-US" sz="3600" u="sng" dirty="0">
                <a:solidFill>
                  <a:srgbClr val="FF0000"/>
                </a:solidFill>
                <a:latin typeface="Arial"/>
                <a:cs typeface="Arial"/>
              </a:rPr>
              <a:t>disease</a:t>
            </a:r>
            <a:r>
              <a:rPr lang="en-US" sz="3600" u="sng" spc="-40" dirty="0">
                <a:solidFill>
                  <a:srgbClr val="FF0000"/>
                </a:solidFill>
                <a:latin typeface="Arial"/>
                <a:cs typeface="Arial"/>
              </a:rPr>
              <a:t> </a:t>
            </a:r>
            <a:r>
              <a:rPr lang="en-US" sz="3600" u="sng" spc="-5" dirty="0">
                <a:solidFill>
                  <a:srgbClr val="FF0000"/>
                </a:solidFill>
                <a:latin typeface="Arial"/>
                <a:cs typeface="Arial"/>
              </a:rPr>
              <a:t>himself</a:t>
            </a:r>
            <a:r>
              <a:rPr lang="en-US" sz="3600" spc="-5" dirty="0">
                <a:solidFill>
                  <a:srgbClr val="FF0000"/>
                </a:solidFill>
                <a:latin typeface="Arial"/>
                <a:cs typeface="Arial"/>
              </a:rPr>
              <a:t>.</a:t>
            </a:r>
          </a:p>
          <a:p>
            <a:endParaRPr lang="en-US" spc="-5"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6F99FDB3-2BF0-4F3F-BBC7-594913F6470A}"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43</a:t>
            </a:fld>
            <a:endParaRPr lang="en-IN" dirty="0"/>
          </a:p>
        </p:txBody>
      </p:sp>
    </p:spTree>
    <p:extLst>
      <p:ext uri="{BB962C8B-B14F-4D97-AF65-F5344CB8AC3E}">
        <p14:creationId xmlns:p14="http://schemas.microsoft.com/office/powerpoint/2010/main" val="356782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28725"/>
            <a:ext cx="10515600" cy="4948238"/>
          </a:xfrm>
        </p:spPr>
        <p:txBody>
          <a:bodyPr>
            <a:normAutofit/>
          </a:bodyPr>
          <a:lstStyle/>
          <a:p>
            <a:pPr algn="just"/>
            <a:r>
              <a:rPr lang="en-US" sz="4400" b="1" spc="-5" dirty="0">
                <a:uFill>
                  <a:solidFill>
                    <a:srgbClr val="000000"/>
                  </a:solidFill>
                </a:uFill>
                <a:latin typeface="Arial"/>
                <a:cs typeface="Arial"/>
              </a:rPr>
              <a:t>5.3  </a:t>
            </a:r>
            <a:r>
              <a:rPr lang="en-US" sz="4400" b="1" u="sng" spc="-5" dirty="0">
                <a:uFill>
                  <a:solidFill>
                    <a:srgbClr val="000000"/>
                  </a:solidFill>
                </a:uFill>
                <a:latin typeface="Arial"/>
                <a:cs typeface="Arial"/>
              </a:rPr>
              <a:t>Pharmacists </a:t>
            </a:r>
            <a:r>
              <a:rPr lang="en-US" sz="4400" b="1" u="sng" dirty="0">
                <a:uFill>
                  <a:solidFill>
                    <a:srgbClr val="000000"/>
                  </a:solidFill>
                </a:uFill>
                <a:latin typeface="Arial"/>
                <a:cs typeface="Arial"/>
              </a:rPr>
              <a:t>/ </a:t>
            </a:r>
            <a:r>
              <a:rPr lang="en-US" sz="4400" b="1" u="sng" spc="-10" dirty="0">
                <a:uFill>
                  <a:solidFill>
                    <a:srgbClr val="000000"/>
                  </a:solidFill>
                </a:uFill>
                <a:latin typeface="Arial"/>
                <a:cs typeface="Arial"/>
              </a:rPr>
              <a:t>Nurses</a:t>
            </a:r>
            <a:r>
              <a:rPr lang="en-US" sz="4400" u="sng" spc="-10" dirty="0">
                <a:latin typeface="Arial"/>
                <a:cs typeface="Arial"/>
              </a:rPr>
              <a:t>: </a:t>
            </a:r>
            <a:r>
              <a:rPr lang="en-US" sz="4400" spc="-5" dirty="0">
                <a:latin typeface="Arial"/>
                <a:cs typeface="Arial"/>
              </a:rPr>
              <a:t>Physicians </a:t>
            </a:r>
            <a:r>
              <a:rPr lang="en-US" sz="4400" spc="-10" dirty="0">
                <a:latin typeface="Arial"/>
                <a:cs typeface="Arial"/>
              </a:rPr>
              <a:t>should </a:t>
            </a:r>
            <a:r>
              <a:rPr lang="en-US" sz="4400" spc="-5" dirty="0">
                <a:latin typeface="Arial"/>
                <a:cs typeface="Arial"/>
              </a:rPr>
              <a:t>recognize </a:t>
            </a:r>
            <a:r>
              <a:rPr lang="en-US" sz="4400" spc="-10" dirty="0">
                <a:latin typeface="Arial"/>
                <a:cs typeface="Arial"/>
              </a:rPr>
              <a:t>and </a:t>
            </a:r>
            <a:r>
              <a:rPr lang="en-US" sz="4400" spc="-5" dirty="0">
                <a:latin typeface="Arial"/>
                <a:cs typeface="Arial"/>
              </a:rPr>
              <a:t>promote </a:t>
            </a:r>
            <a:r>
              <a:rPr lang="en-US" sz="4400" dirty="0">
                <a:latin typeface="Arial"/>
                <a:cs typeface="Arial"/>
              </a:rPr>
              <a:t>the </a:t>
            </a:r>
            <a:r>
              <a:rPr lang="en-US" sz="4400" spc="-5" dirty="0">
                <a:latin typeface="Arial"/>
                <a:cs typeface="Arial"/>
              </a:rPr>
              <a:t>practice </a:t>
            </a:r>
            <a:r>
              <a:rPr lang="en-US" sz="4400" dirty="0">
                <a:latin typeface="Arial"/>
                <a:cs typeface="Arial"/>
              </a:rPr>
              <a:t>of </a:t>
            </a:r>
            <a:r>
              <a:rPr lang="en-US" sz="4400" spc="-5" dirty="0">
                <a:latin typeface="Arial"/>
                <a:cs typeface="Arial"/>
              </a:rPr>
              <a:t>different  paramedical </a:t>
            </a:r>
            <a:r>
              <a:rPr lang="en-US" sz="4400" dirty="0">
                <a:latin typeface="Arial"/>
                <a:cs typeface="Arial"/>
              </a:rPr>
              <a:t>services such as, </a:t>
            </a:r>
            <a:r>
              <a:rPr lang="en-US" sz="4400" spc="-5" dirty="0">
                <a:latin typeface="Arial"/>
                <a:cs typeface="Arial"/>
              </a:rPr>
              <a:t>pharmacy </a:t>
            </a:r>
            <a:r>
              <a:rPr lang="en-US" sz="4400" dirty="0">
                <a:latin typeface="Arial"/>
                <a:cs typeface="Arial"/>
              </a:rPr>
              <a:t>and </a:t>
            </a:r>
            <a:r>
              <a:rPr lang="en-US" sz="4400" spc="-5" dirty="0">
                <a:latin typeface="Arial"/>
                <a:cs typeface="Arial"/>
              </a:rPr>
              <a:t>nursing </a:t>
            </a:r>
            <a:r>
              <a:rPr lang="en-US" sz="4400" dirty="0">
                <a:latin typeface="Arial"/>
                <a:cs typeface="Arial"/>
              </a:rPr>
              <a:t>as </a:t>
            </a:r>
            <a:r>
              <a:rPr lang="en-US" sz="4400" spc="-5" dirty="0">
                <a:latin typeface="Arial"/>
                <a:cs typeface="Arial"/>
              </a:rPr>
              <a:t>professions </a:t>
            </a:r>
            <a:r>
              <a:rPr lang="en-US" sz="4400" dirty="0">
                <a:latin typeface="Arial"/>
                <a:cs typeface="Arial"/>
              </a:rPr>
              <a:t>and </a:t>
            </a:r>
            <a:r>
              <a:rPr lang="en-US" sz="4400" spc="-5" dirty="0">
                <a:latin typeface="Arial"/>
                <a:cs typeface="Arial"/>
              </a:rPr>
              <a:t>should </a:t>
            </a:r>
            <a:r>
              <a:rPr lang="en-US" sz="4400" dirty="0">
                <a:latin typeface="Arial"/>
                <a:cs typeface="Arial"/>
              </a:rPr>
              <a:t>seek their  cooperation </a:t>
            </a:r>
            <a:r>
              <a:rPr lang="en-US" sz="4400" spc="-5" dirty="0">
                <a:latin typeface="Arial"/>
                <a:cs typeface="Arial"/>
              </a:rPr>
              <a:t>wherever</a:t>
            </a:r>
            <a:r>
              <a:rPr lang="en-US" sz="4400" spc="-15" dirty="0">
                <a:latin typeface="Arial"/>
                <a:cs typeface="Arial"/>
              </a:rPr>
              <a:t> </a:t>
            </a:r>
            <a:r>
              <a:rPr lang="en-US" sz="4400" spc="-5" dirty="0">
                <a:latin typeface="Arial"/>
                <a:cs typeface="Arial"/>
              </a:rPr>
              <a:t>required.</a:t>
            </a:r>
            <a:endParaRPr lang="en-US" sz="4400" dirty="0">
              <a:latin typeface="Arial"/>
              <a:cs typeface="Arial"/>
            </a:endParaRPr>
          </a:p>
          <a:p>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1088F-6CFD-4613-A563-0EDF29AC00D9}"/>
              </a:ext>
            </a:extLst>
          </p:cNvPr>
          <p:cNvSpPr>
            <a:spLocks noGrp="1"/>
          </p:cNvSpPr>
          <p:nvPr>
            <p:ph type="title"/>
          </p:nvPr>
        </p:nvSpPr>
        <p:spPr>
          <a:xfrm>
            <a:off x="3586163" y="365125"/>
            <a:ext cx="3957638" cy="849313"/>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6</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DF1BEE99-7289-4379-A77E-11C721875DE8}"/>
              </a:ext>
            </a:extLst>
          </p:cNvPr>
          <p:cNvSpPr>
            <a:spLocks noGrp="1"/>
          </p:cNvSpPr>
          <p:nvPr>
            <p:ph idx="1"/>
          </p:nvPr>
        </p:nvSpPr>
        <p:spPr>
          <a:xfrm>
            <a:off x="254000" y="1057276"/>
            <a:ext cx="11760200" cy="4972049"/>
          </a:xfrm>
        </p:spPr>
        <p:txBody>
          <a:bodyPr>
            <a:noAutofit/>
          </a:bodyPr>
          <a:lstStyle/>
          <a:p>
            <a:pPr marL="514350" indent="-514350" algn="just">
              <a:buAutoNum type="arabicPeriod" startAt="6"/>
            </a:pPr>
            <a:r>
              <a:rPr lang="en-US" sz="4000" b="1" u="sng" spc="-10" dirty="0">
                <a:uFill>
                  <a:solidFill>
                    <a:srgbClr val="000000"/>
                  </a:solidFill>
                </a:uFill>
                <a:latin typeface="Arial"/>
                <a:cs typeface="Arial"/>
              </a:rPr>
              <a:t>UNETHICAL </a:t>
            </a:r>
            <a:r>
              <a:rPr lang="en-US" sz="4000" b="1" u="sng" spc="-5" dirty="0">
                <a:uFill>
                  <a:solidFill>
                    <a:srgbClr val="000000"/>
                  </a:solidFill>
                </a:uFill>
                <a:latin typeface="Arial"/>
                <a:cs typeface="Arial"/>
              </a:rPr>
              <a:t>ACTS </a:t>
            </a:r>
            <a:r>
              <a:rPr lang="en-US" sz="4000" b="1" dirty="0">
                <a:uFill>
                  <a:solidFill>
                    <a:srgbClr val="000000"/>
                  </a:solidFill>
                </a:uFill>
                <a:latin typeface="Arial"/>
                <a:cs typeface="Arial"/>
              </a:rPr>
              <a:t>:</a:t>
            </a:r>
            <a:r>
              <a:rPr lang="en-US" sz="4000" b="1" dirty="0">
                <a:latin typeface="Arial"/>
                <a:cs typeface="Arial"/>
              </a:rPr>
              <a:t> </a:t>
            </a:r>
            <a:r>
              <a:rPr lang="en-US" sz="4000" dirty="0">
                <a:latin typeface="Arial"/>
                <a:cs typeface="Arial"/>
              </a:rPr>
              <a:t>A </a:t>
            </a:r>
            <a:r>
              <a:rPr lang="en-US" sz="4000" spc="5" dirty="0">
                <a:latin typeface="Arial"/>
                <a:cs typeface="Arial"/>
              </a:rPr>
              <a:t>physician </a:t>
            </a:r>
            <a:r>
              <a:rPr lang="en-US" sz="4000" spc="-5" dirty="0">
                <a:latin typeface="Arial"/>
                <a:cs typeface="Arial"/>
              </a:rPr>
              <a:t>shall </a:t>
            </a:r>
            <a:r>
              <a:rPr lang="en-US" sz="4000" spc="-10" dirty="0">
                <a:latin typeface="Arial"/>
                <a:cs typeface="Arial"/>
              </a:rPr>
              <a:t>not </a:t>
            </a:r>
            <a:r>
              <a:rPr lang="en-US" sz="4000" spc="5" dirty="0">
                <a:latin typeface="Arial"/>
                <a:cs typeface="Arial"/>
              </a:rPr>
              <a:t>aid </a:t>
            </a:r>
            <a:r>
              <a:rPr lang="en-US" sz="4000" dirty="0">
                <a:latin typeface="Arial"/>
                <a:cs typeface="Arial"/>
              </a:rPr>
              <a:t>or </a:t>
            </a:r>
            <a:r>
              <a:rPr lang="en-US" sz="4000" spc="-5" dirty="0">
                <a:latin typeface="Arial"/>
                <a:cs typeface="Arial"/>
              </a:rPr>
              <a:t>abet </a:t>
            </a:r>
            <a:r>
              <a:rPr lang="en-US" sz="4000" dirty="0">
                <a:latin typeface="Arial"/>
                <a:cs typeface="Arial"/>
              </a:rPr>
              <a:t>or </a:t>
            </a:r>
            <a:r>
              <a:rPr lang="en-US" sz="4000" spc="-10" dirty="0">
                <a:latin typeface="Arial"/>
                <a:cs typeface="Arial"/>
              </a:rPr>
              <a:t>commit </a:t>
            </a:r>
            <a:r>
              <a:rPr lang="en-US" sz="4000" dirty="0">
                <a:latin typeface="Arial"/>
                <a:cs typeface="Arial"/>
              </a:rPr>
              <a:t>any of the following acts  </a:t>
            </a:r>
            <a:r>
              <a:rPr lang="en-US" sz="4000" spc="-5" dirty="0">
                <a:latin typeface="Arial"/>
                <a:cs typeface="Arial"/>
              </a:rPr>
              <a:t>which </a:t>
            </a:r>
            <a:r>
              <a:rPr lang="en-US" sz="4000" dirty="0">
                <a:latin typeface="Arial"/>
                <a:cs typeface="Arial"/>
              </a:rPr>
              <a:t>shall be </a:t>
            </a:r>
            <a:r>
              <a:rPr lang="en-US" sz="4000" spc="-5" dirty="0">
                <a:latin typeface="Arial"/>
                <a:cs typeface="Arial"/>
              </a:rPr>
              <a:t>construed </a:t>
            </a:r>
            <a:r>
              <a:rPr lang="en-US" sz="4000" dirty="0">
                <a:latin typeface="Arial"/>
                <a:cs typeface="Arial"/>
              </a:rPr>
              <a:t>as </a:t>
            </a:r>
            <a:r>
              <a:rPr lang="en-US" sz="4000" spc="-5" dirty="0">
                <a:latin typeface="Arial"/>
                <a:cs typeface="Arial"/>
              </a:rPr>
              <a:t>unethical</a:t>
            </a:r>
            <a:r>
              <a:rPr lang="en-US" sz="4000" spc="25" dirty="0">
                <a:latin typeface="Arial"/>
                <a:cs typeface="Arial"/>
              </a:rPr>
              <a:t> </a:t>
            </a:r>
            <a:r>
              <a:rPr lang="en-US" sz="4000" dirty="0">
                <a:latin typeface="Arial"/>
                <a:cs typeface="Arial"/>
              </a:rPr>
              <a:t>–</a:t>
            </a:r>
          </a:p>
          <a:p>
            <a:pPr marL="0" indent="0">
              <a:buNone/>
            </a:pPr>
            <a:endParaRPr lang="en-IN" sz="4000" b="1" spc="-5" dirty="0">
              <a:uFill>
                <a:solidFill>
                  <a:srgbClr val="000000"/>
                </a:solidFill>
              </a:uFill>
              <a:latin typeface="Arial"/>
              <a:cs typeface="Arial"/>
            </a:endParaRPr>
          </a:p>
          <a:p>
            <a:pPr marL="0" indent="0" algn="just">
              <a:buNone/>
            </a:pPr>
            <a:r>
              <a:rPr lang="en-IN" sz="4000" b="1" spc="-5" dirty="0">
                <a:uFill>
                  <a:solidFill>
                    <a:srgbClr val="000000"/>
                  </a:solidFill>
                </a:uFill>
                <a:latin typeface="Arial"/>
                <a:cs typeface="Arial"/>
              </a:rPr>
              <a:t>6.1   </a:t>
            </a:r>
            <a:r>
              <a:rPr lang="en-IN" sz="4000" b="1" u="sng" spc="-5" dirty="0">
                <a:uFill>
                  <a:solidFill>
                    <a:srgbClr val="000000"/>
                  </a:solidFill>
                </a:uFill>
                <a:latin typeface="Arial"/>
                <a:cs typeface="Arial"/>
              </a:rPr>
              <a:t>Advertising:</a:t>
            </a:r>
            <a:endParaRPr lang="en-US" sz="4000" b="1" dirty="0">
              <a:latin typeface="Arial"/>
              <a:cs typeface="Arial"/>
            </a:endParaRPr>
          </a:p>
          <a:p>
            <a:pPr marL="0" indent="0" algn="just">
              <a:buNone/>
            </a:pPr>
            <a:r>
              <a:rPr lang="en-US" sz="4000" b="1" dirty="0">
                <a:latin typeface="Arial"/>
                <a:cs typeface="Arial"/>
              </a:rPr>
              <a:t>6.1.1</a:t>
            </a:r>
            <a:r>
              <a:rPr lang="en-US" sz="4000" dirty="0">
                <a:latin typeface="Arial"/>
                <a:cs typeface="Arial"/>
              </a:rPr>
              <a:t> Soliciting of </a:t>
            </a:r>
            <a:r>
              <a:rPr lang="en-US" sz="4000" spc="-5" dirty="0">
                <a:latin typeface="Arial"/>
                <a:cs typeface="Arial"/>
              </a:rPr>
              <a:t>patients </a:t>
            </a:r>
            <a:r>
              <a:rPr lang="en-US" sz="4000" dirty="0">
                <a:latin typeface="Arial"/>
                <a:cs typeface="Arial"/>
              </a:rPr>
              <a:t>directly or </a:t>
            </a:r>
            <a:r>
              <a:rPr lang="en-US" sz="4000" spc="-5" dirty="0">
                <a:latin typeface="Arial"/>
                <a:cs typeface="Arial"/>
              </a:rPr>
              <a:t>indirectly, </a:t>
            </a:r>
            <a:r>
              <a:rPr lang="en-US" sz="4000" dirty="0">
                <a:latin typeface="Arial"/>
                <a:cs typeface="Arial"/>
              </a:rPr>
              <a:t>by a physician, by a group of </a:t>
            </a:r>
            <a:r>
              <a:rPr lang="en-US" sz="4000" spc="-5" dirty="0">
                <a:latin typeface="Arial"/>
                <a:cs typeface="Arial"/>
              </a:rPr>
              <a:t>physicians </a:t>
            </a:r>
            <a:r>
              <a:rPr lang="en-US" sz="4000" dirty="0">
                <a:latin typeface="Arial"/>
                <a:cs typeface="Arial"/>
              </a:rPr>
              <a:t>or by  institutions or </a:t>
            </a:r>
            <a:r>
              <a:rPr lang="en-US" sz="4000" spc="-5" dirty="0" err="1">
                <a:latin typeface="Arial"/>
                <a:cs typeface="Arial"/>
              </a:rPr>
              <a:t>organisations</a:t>
            </a:r>
            <a:r>
              <a:rPr lang="en-US" sz="4000" spc="-5" dirty="0">
                <a:latin typeface="Arial"/>
                <a:cs typeface="Arial"/>
              </a:rPr>
              <a:t> </a:t>
            </a:r>
            <a:r>
              <a:rPr lang="en-US" sz="4000" spc="15" dirty="0">
                <a:latin typeface="Arial"/>
                <a:cs typeface="Arial"/>
              </a:rPr>
              <a:t>is </a:t>
            </a:r>
            <a:r>
              <a:rPr lang="en-US" sz="4000" spc="-5" dirty="0">
                <a:latin typeface="Arial"/>
                <a:cs typeface="Arial"/>
              </a:rPr>
              <a:t>unethical.</a:t>
            </a:r>
            <a:endParaRPr lang="en-IN" sz="4000" u="sng" dirty="0">
              <a:latin typeface="Arial"/>
              <a:cs typeface="Arial"/>
            </a:endParaRPr>
          </a:p>
          <a:p>
            <a:pPr marL="514350" indent="-514350">
              <a:buAutoNum type="arabicPeriod" startAt="6"/>
            </a:pPr>
            <a:endParaRPr lang="en-IN" dirty="0"/>
          </a:p>
        </p:txBody>
      </p:sp>
      <p:sp>
        <p:nvSpPr>
          <p:cNvPr id="4" name="Date Placeholder 3"/>
          <p:cNvSpPr>
            <a:spLocks noGrp="1"/>
          </p:cNvSpPr>
          <p:nvPr>
            <p:ph type="dt" sz="half" idx="10"/>
          </p:nvPr>
        </p:nvSpPr>
        <p:spPr/>
        <p:txBody>
          <a:bodyPr/>
          <a:lstStyle/>
          <a:p>
            <a:fld id="{7CB76B2F-241A-45BC-BA26-D2B31566A75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45</a:t>
            </a:fld>
            <a:endParaRPr lang="en-IN" dirty="0"/>
          </a:p>
        </p:txBody>
      </p:sp>
    </p:spTree>
    <p:extLst>
      <p:ext uri="{BB962C8B-B14F-4D97-AF65-F5344CB8AC3E}">
        <p14:creationId xmlns:p14="http://schemas.microsoft.com/office/powerpoint/2010/main" val="121313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7175"/>
            <a:ext cx="11106150" cy="5919789"/>
          </a:xfrm>
        </p:spPr>
        <p:txBody>
          <a:bodyPr>
            <a:noAutofit/>
          </a:bodyPr>
          <a:lstStyle/>
          <a:p>
            <a:pPr algn="just"/>
            <a:r>
              <a:rPr lang="en-US" sz="4000" spc="-5" dirty="0">
                <a:latin typeface="Arial"/>
                <a:cs typeface="Arial"/>
              </a:rPr>
              <a:t> </a:t>
            </a:r>
            <a:r>
              <a:rPr lang="en-US" sz="4000" dirty="0">
                <a:latin typeface="Arial"/>
                <a:cs typeface="Arial"/>
              </a:rPr>
              <a:t>A </a:t>
            </a:r>
            <a:r>
              <a:rPr lang="en-US" sz="4000" spc="-5" dirty="0">
                <a:latin typeface="Arial"/>
                <a:cs typeface="Arial"/>
              </a:rPr>
              <a:t>physician shall </a:t>
            </a:r>
            <a:r>
              <a:rPr lang="en-US" sz="4000" spc="-10" dirty="0">
                <a:latin typeface="Arial"/>
                <a:cs typeface="Arial"/>
              </a:rPr>
              <a:t>not </a:t>
            </a:r>
            <a:r>
              <a:rPr lang="en-US" sz="4000" spc="-15" dirty="0">
                <a:latin typeface="Arial"/>
                <a:cs typeface="Arial"/>
              </a:rPr>
              <a:t>make </a:t>
            </a:r>
            <a:r>
              <a:rPr lang="en-US" sz="4000" dirty="0">
                <a:latin typeface="Arial"/>
                <a:cs typeface="Arial"/>
              </a:rPr>
              <a:t>use of </a:t>
            </a:r>
            <a:r>
              <a:rPr lang="en-US" sz="4000" spc="5" dirty="0">
                <a:latin typeface="Arial"/>
                <a:cs typeface="Arial"/>
              </a:rPr>
              <a:t>him </a:t>
            </a:r>
            <a:r>
              <a:rPr lang="en-US" sz="4000" dirty="0">
                <a:latin typeface="Arial"/>
                <a:cs typeface="Arial"/>
              </a:rPr>
              <a:t>/ her (or his / her  </a:t>
            </a:r>
            <a:r>
              <a:rPr lang="en-US" sz="4000" spc="-10" dirty="0">
                <a:latin typeface="Arial"/>
                <a:cs typeface="Arial"/>
              </a:rPr>
              <a:t>name) </a:t>
            </a:r>
            <a:r>
              <a:rPr lang="en-US" sz="4000" dirty="0">
                <a:latin typeface="Arial"/>
                <a:cs typeface="Arial"/>
              </a:rPr>
              <a:t>as </a:t>
            </a:r>
            <a:r>
              <a:rPr lang="en-US" sz="4000" spc="-5" dirty="0">
                <a:latin typeface="Arial"/>
                <a:cs typeface="Arial"/>
              </a:rPr>
              <a:t>subject </a:t>
            </a:r>
            <a:r>
              <a:rPr lang="en-US" sz="4000" dirty="0">
                <a:latin typeface="Arial"/>
                <a:cs typeface="Arial"/>
              </a:rPr>
              <a:t>of any </a:t>
            </a:r>
            <a:r>
              <a:rPr lang="en-US" sz="4000" spc="-5" dirty="0">
                <a:latin typeface="Arial"/>
                <a:cs typeface="Arial"/>
              </a:rPr>
              <a:t>form </a:t>
            </a:r>
            <a:r>
              <a:rPr lang="en-US" sz="4000" dirty="0">
                <a:latin typeface="Arial"/>
                <a:cs typeface="Arial"/>
              </a:rPr>
              <a:t>or </a:t>
            </a:r>
            <a:r>
              <a:rPr lang="en-US" sz="4000" spc="-10" dirty="0">
                <a:latin typeface="Arial"/>
                <a:cs typeface="Arial"/>
              </a:rPr>
              <a:t>manner </a:t>
            </a:r>
            <a:r>
              <a:rPr lang="en-US" sz="4000" dirty="0">
                <a:latin typeface="Arial"/>
                <a:cs typeface="Arial"/>
              </a:rPr>
              <a:t>of </a:t>
            </a:r>
            <a:r>
              <a:rPr lang="en-US" sz="4000" spc="-5" dirty="0">
                <a:latin typeface="Arial"/>
                <a:cs typeface="Arial"/>
              </a:rPr>
              <a:t>advertising </a:t>
            </a:r>
            <a:r>
              <a:rPr lang="en-US" sz="4000" spc="-10" dirty="0">
                <a:latin typeface="Arial"/>
                <a:cs typeface="Arial"/>
              </a:rPr>
              <a:t>or </a:t>
            </a:r>
            <a:r>
              <a:rPr lang="en-US" sz="4000" spc="-5" dirty="0">
                <a:latin typeface="Arial"/>
                <a:cs typeface="Arial"/>
              </a:rPr>
              <a:t>publicity through </a:t>
            </a:r>
            <a:r>
              <a:rPr lang="en-US" sz="4000" dirty="0">
                <a:latin typeface="Arial"/>
                <a:cs typeface="Arial"/>
              </a:rPr>
              <a:t>any </a:t>
            </a:r>
            <a:r>
              <a:rPr lang="en-US" sz="4000" spc="-15" dirty="0">
                <a:latin typeface="Arial"/>
                <a:cs typeface="Arial"/>
              </a:rPr>
              <a:t>mode </a:t>
            </a:r>
            <a:r>
              <a:rPr lang="en-US" sz="4000" dirty="0">
                <a:latin typeface="Arial"/>
                <a:cs typeface="Arial"/>
              </a:rPr>
              <a:t>either  alone or </a:t>
            </a:r>
            <a:r>
              <a:rPr lang="en-US" sz="4000" spc="10" dirty="0">
                <a:latin typeface="Arial"/>
                <a:cs typeface="Arial"/>
              </a:rPr>
              <a:t>in </a:t>
            </a:r>
            <a:r>
              <a:rPr lang="en-US" sz="4000" spc="-5" dirty="0">
                <a:latin typeface="Arial"/>
                <a:cs typeface="Arial"/>
              </a:rPr>
              <a:t>conjunction with </a:t>
            </a:r>
            <a:r>
              <a:rPr lang="en-US" sz="4000" dirty="0">
                <a:latin typeface="Arial"/>
                <a:cs typeface="Arial"/>
              </a:rPr>
              <a:t>others.</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9C3A1-7090-4678-B293-0D6D5BC103EE}"/>
              </a:ext>
            </a:extLst>
          </p:cNvPr>
          <p:cNvSpPr>
            <a:spLocks noGrp="1"/>
          </p:cNvSpPr>
          <p:nvPr>
            <p:ph idx="1"/>
          </p:nvPr>
        </p:nvSpPr>
        <p:spPr>
          <a:xfrm>
            <a:off x="838200" y="152400"/>
            <a:ext cx="10515600" cy="6451600"/>
          </a:xfrm>
        </p:spPr>
        <p:txBody>
          <a:bodyPr>
            <a:normAutofit/>
          </a:bodyPr>
          <a:lstStyle/>
          <a:p>
            <a:pPr algn="just"/>
            <a:r>
              <a:rPr lang="en-US" sz="2400" dirty="0">
                <a:latin typeface="Arial"/>
                <a:cs typeface="Arial"/>
              </a:rPr>
              <a:t> </a:t>
            </a:r>
            <a:r>
              <a:rPr lang="en-US" sz="3200" dirty="0">
                <a:latin typeface="Arial"/>
                <a:cs typeface="Arial"/>
              </a:rPr>
              <a:t>A </a:t>
            </a:r>
            <a:r>
              <a:rPr lang="en-US" sz="3200" spc="-5" dirty="0">
                <a:latin typeface="Arial"/>
                <a:cs typeface="Arial"/>
              </a:rPr>
              <a:t>physician shall </a:t>
            </a:r>
            <a:r>
              <a:rPr lang="en-US" sz="3200" spc="-10" dirty="0">
                <a:latin typeface="Arial"/>
                <a:cs typeface="Arial"/>
              </a:rPr>
              <a:t>not </a:t>
            </a:r>
            <a:r>
              <a:rPr lang="en-US" sz="3200" dirty="0">
                <a:latin typeface="Arial"/>
                <a:cs typeface="Arial"/>
              </a:rPr>
              <a:t>give to </a:t>
            </a:r>
            <a:r>
              <a:rPr lang="en-US" sz="3200" spc="-10" dirty="0">
                <a:latin typeface="Arial"/>
                <a:cs typeface="Arial"/>
              </a:rPr>
              <a:t>any </a:t>
            </a:r>
            <a:r>
              <a:rPr lang="en-US" sz="3200" spc="-5" dirty="0">
                <a:latin typeface="Arial"/>
                <a:cs typeface="Arial"/>
              </a:rPr>
              <a:t>person, whether </a:t>
            </a:r>
            <a:r>
              <a:rPr lang="en-US" sz="3200" dirty="0">
                <a:latin typeface="Arial"/>
                <a:cs typeface="Arial"/>
              </a:rPr>
              <a:t>for  compensation or </a:t>
            </a:r>
            <a:r>
              <a:rPr lang="en-US" sz="3200" spc="-5" dirty="0">
                <a:latin typeface="Arial"/>
                <a:cs typeface="Arial"/>
              </a:rPr>
              <a:t>otherwise, </a:t>
            </a:r>
            <a:r>
              <a:rPr lang="en-US" sz="3200" dirty="0">
                <a:latin typeface="Arial"/>
                <a:cs typeface="Arial"/>
              </a:rPr>
              <a:t>any </a:t>
            </a:r>
            <a:r>
              <a:rPr lang="en-US" sz="3200" spc="-5" dirty="0">
                <a:latin typeface="Arial"/>
                <a:cs typeface="Arial"/>
              </a:rPr>
              <a:t>approval, recommendation, </a:t>
            </a:r>
            <a:r>
              <a:rPr lang="en-US" sz="3200" spc="-10" dirty="0">
                <a:latin typeface="Arial"/>
                <a:cs typeface="Arial"/>
              </a:rPr>
              <a:t>endorsement, </a:t>
            </a:r>
            <a:r>
              <a:rPr lang="en-US" sz="3200" dirty="0">
                <a:latin typeface="Arial"/>
                <a:cs typeface="Arial"/>
              </a:rPr>
              <a:t>certificate, </a:t>
            </a:r>
            <a:r>
              <a:rPr lang="en-US" sz="3200" spc="-5" dirty="0">
                <a:latin typeface="Arial"/>
                <a:cs typeface="Arial"/>
              </a:rPr>
              <a:t>report </a:t>
            </a:r>
            <a:r>
              <a:rPr lang="en-US" sz="3200" dirty="0">
                <a:latin typeface="Arial"/>
                <a:cs typeface="Arial"/>
              </a:rPr>
              <a:t>or  </a:t>
            </a:r>
            <a:r>
              <a:rPr lang="en-US" sz="3200" spc="-5" dirty="0">
                <a:latin typeface="Arial"/>
                <a:cs typeface="Arial"/>
              </a:rPr>
              <a:t>statement with respect </a:t>
            </a:r>
            <a:r>
              <a:rPr lang="en-US" sz="3200" dirty="0">
                <a:latin typeface="Arial"/>
                <a:cs typeface="Arial"/>
              </a:rPr>
              <a:t>of any </a:t>
            </a:r>
            <a:r>
              <a:rPr lang="en-US" sz="3200" spc="-5" dirty="0">
                <a:latin typeface="Arial"/>
                <a:cs typeface="Arial"/>
              </a:rPr>
              <a:t>drug, medicine, </a:t>
            </a:r>
            <a:r>
              <a:rPr lang="en-US" sz="3200" dirty="0">
                <a:latin typeface="Arial"/>
                <a:cs typeface="Arial"/>
              </a:rPr>
              <a:t>nostrum </a:t>
            </a:r>
            <a:r>
              <a:rPr lang="en-US" sz="3200" spc="-5" dirty="0">
                <a:latin typeface="Arial"/>
                <a:cs typeface="Arial"/>
              </a:rPr>
              <a:t>remedy, </a:t>
            </a:r>
            <a:r>
              <a:rPr lang="en-US" sz="3200" dirty="0">
                <a:latin typeface="Arial"/>
                <a:cs typeface="Arial"/>
              </a:rPr>
              <a:t>surgical, </a:t>
            </a:r>
            <a:r>
              <a:rPr lang="en-US" sz="3200" spc="-10" dirty="0">
                <a:latin typeface="Arial"/>
                <a:cs typeface="Arial"/>
              </a:rPr>
              <a:t>or </a:t>
            </a:r>
            <a:r>
              <a:rPr lang="en-US" sz="3200" dirty="0">
                <a:latin typeface="Arial"/>
                <a:cs typeface="Arial"/>
              </a:rPr>
              <a:t>therapeutic article,  apparatus or </a:t>
            </a:r>
            <a:r>
              <a:rPr lang="en-US" sz="3200" spc="-5" dirty="0">
                <a:latin typeface="Arial"/>
                <a:cs typeface="Arial"/>
              </a:rPr>
              <a:t>appliance </a:t>
            </a:r>
            <a:r>
              <a:rPr lang="en-US" sz="3200" dirty="0">
                <a:latin typeface="Arial"/>
                <a:cs typeface="Arial"/>
              </a:rPr>
              <a:t>or any </a:t>
            </a:r>
            <a:r>
              <a:rPr lang="en-US" sz="3200" spc="-5" dirty="0">
                <a:latin typeface="Arial"/>
                <a:cs typeface="Arial"/>
              </a:rPr>
              <a:t>commercial product </a:t>
            </a:r>
            <a:r>
              <a:rPr lang="en-US" sz="3200" dirty="0">
                <a:latin typeface="Arial"/>
                <a:cs typeface="Arial"/>
              </a:rPr>
              <a:t>or </a:t>
            </a:r>
            <a:r>
              <a:rPr lang="en-US" sz="3200" spc="-5" dirty="0">
                <a:latin typeface="Arial"/>
                <a:cs typeface="Arial"/>
              </a:rPr>
              <a:t>article with </a:t>
            </a:r>
            <a:r>
              <a:rPr lang="en-US" sz="3200" dirty="0">
                <a:latin typeface="Arial"/>
                <a:cs typeface="Arial"/>
              </a:rPr>
              <a:t>respect of </a:t>
            </a:r>
            <a:r>
              <a:rPr lang="en-US" sz="3200" spc="-10" dirty="0">
                <a:latin typeface="Arial"/>
                <a:cs typeface="Arial"/>
              </a:rPr>
              <a:t>any </a:t>
            </a:r>
            <a:r>
              <a:rPr lang="en-US" sz="3200" dirty="0">
                <a:latin typeface="Arial"/>
                <a:cs typeface="Arial"/>
              </a:rPr>
              <a:t>property, quality  or use </a:t>
            </a:r>
            <a:r>
              <a:rPr lang="en-US" sz="3200" spc="-5" dirty="0">
                <a:latin typeface="Arial"/>
                <a:cs typeface="Arial"/>
              </a:rPr>
              <a:t>thereof </a:t>
            </a:r>
            <a:r>
              <a:rPr lang="en-US" sz="3200" dirty="0">
                <a:latin typeface="Arial"/>
                <a:cs typeface="Arial"/>
              </a:rPr>
              <a:t>or any test, </a:t>
            </a:r>
            <a:r>
              <a:rPr lang="en-US" sz="3200" spc="-5" dirty="0">
                <a:latin typeface="Arial"/>
                <a:cs typeface="Arial"/>
              </a:rPr>
              <a:t>demonstration </a:t>
            </a:r>
            <a:r>
              <a:rPr lang="en-US" sz="3200" spc="-10" dirty="0">
                <a:latin typeface="Arial"/>
                <a:cs typeface="Arial"/>
              </a:rPr>
              <a:t>or </a:t>
            </a:r>
            <a:r>
              <a:rPr lang="en-US" sz="3200" dirty="0">
                <a:latin typeface="Arial"/>
                <a:cs typeface="Arial"/>
              </a:rPr>
              <a:t>trial </a:t>
            </a:r>
            <a:r>
              <a:rPr lang="en-US" sz="3200" spc="-5" dirty="0">
                <a:latin typeface="Arial"/>
                <a:cs typeface="Arial"/>
              </a:rPr>
              <a:t>thereof, </a:t>
            </a:r>
            <a:r>
              <a:rPr lang="en-US" sz="3200" dirty="0">
                <a:latin typeface="Arial"/>
                <a:cs typeface="Arial"/>
              </a:rPr>
              <a:t>for use </a:t>
            </a:r>
            <a:r>
              <a:rPr lang="en-US" sz="3200" spc="10" dirty="0">
                <a:latin typeface="Arial"/>
                <a:cs typeface="Arial"/>
              </a:rPr>
              <a:t>in </a:t>
            </a:r>
            <a:r>
              <a:rPr lang="en-US" sz="3200" spc="-5" dirty="0">
                <a:latin typeface="Arial"/>
                <a:cs typeface="Arial"/>
              </a:rPr>
              <a:t>connection with </a:t>
            </a:r>
            <a:r>
              <a:rPr lang="en-US" sz="3200" dirty="0">
                <a:latin typeface="Arial"/>
                <a:cs typeface="Arial"/>
              </a:rPr>
              <a:t>his </a:t>
            </a:r>
            <a:r>
              <a:rPr lang="en-US" sz="3200" spc="-15" dirty="0">
                <a:latin typeface="Arial"/>
                <a:cs typeface="Arial"/>
              </a:rPr>
              <a:t>name,  </a:t>
            </a:r>
            <a:r>
              <a:rPr lang="en-US" sz="3200" dirty="0">
                <a:latin typeface="Arial"/>
                <a:cs typeface="Arial"/>
              </a:rPr>
              <a:t>signature, or </a:t>
            </a:r>
            <a:r>
              <a:rPr lang="en-US" sz="3200" spc="-5" dirty="0">
                <a:latin typeface="Arial"/>
                <a:cs typeface="Arial"/>
              </a:rPr>
              <a:t>photograph </a:t>
            </a:r>
            <a:r>
              <a:rPr lang="en-US" sz="3200" u="sng" spc="10" dirty="0">
                <a:latin typeface="Arial"/>
                <a:cs typeface="Arial"/>
              </a:rPr>
              <a:t>in </a:t>
            </a:r>
            <a:r>
              <a:rPr lang="en-US" sz="3200" u="sng" spc="-10" dirty="0">
                <a:latin typeface="Arial"/>
                <a:cs typeface="Arial"/>
              </a:rPr>
              <a:t>any </a:t>
            </a:r>
            <a:r>
              <a:rPr lang="en-US" sz="3200" u="sng" spc="-5" dirty="0">
                <a:latin typeface="Arial"/>
                <a:cs typeface="Arial"/>
              </a:rPr>
              <a:t>form </a:t>
            </a:r>
            <a:r>
              <a:rPr lang="en-US" sz="3200" u="sng" dirty="0">
                <a:latin typeface="Arial"/>
                <a:cs typeface="Arial"/>
              </a:rPr>
              <a:t>or </a:t>
            </a:r>
            <a:r>
              <a:rPr lang="en-US" sz="3200" u="sng" spc="-10" dirty="0">
                <a:latin typeface="Arial"/>
                <a:cs typeface="Arial"/>
              </a:rPr>
              <a:t>manner </a:t>
            </a:r>
            <a:r>
              <a:rPr lang="en-US" sz="3200" u="sng" dirty="0">
                <a:latin typeface="Arial"/>
                <a:cs typeface="Arial"/>
              </a:rPr>
              <a:t>of </a:t>
            </a:r>
            <a:r>
              <a:rPr lang="en-US" sz="3200" u="sng" spc="-5" dirty="0">
                <a:latin typeface="Arial"/>
                <a:cs typeface="Arial"/>
              </a:rPr>
              <a:t>advertising</a:t>
            </a:r>
            <a:r>
              <a:rPr lang="en-US" sz="3200" spc="-5" dirty="0">
                <a:latin typeface="Arial"/>
                <a:cs typeface="Arial"/>
              </a:rPr>
              <a:t> through </a:t>
            </a:r>
            <a:r>
              <a:rPr lang="en-US" sz="3200" dirty="0">
                <a:latin typeface="Arial"/>
                <a:cs typeface="Arial"/>
              </a:rPr>
              <a:t>any </a:t>
            </a:r>
            <a:r>
              <a:rPr lang="en-US" sz="3200" spc="-15" dirty="0">
                <a:latin typeface="Arial"/>
                <a:cs typeface="Arial"/>
              </a:rPr>
              <a:t>mode </a:t>
            </a:r>
            <a:r>
              <a:rPr lang="en-US" sz="3200" dirty="0">
                <a:latin typeface="Arial"/>
                <a:cs typeface="Arial"/>
              </a:rPr>
              <a:t>nor </a:t>
            </a:r>
            <a:r>
              <a:rPr lang="en-US" sz="3200" spc="-5" dirty="0">
                <a:latin typeface="Arial"/>
                <a:cs typeface="Arial"/>
              </a:rPr>
              <a:t>shall </a:t>
            </a:r>
            <a:r>
              <a:rPr lang="en-US" sz="3200" dirty="0">
                <a:latin typeface="Arial"/>
                <a:cs typeface="Arial"/>
              </a:rPr>
              <a:t>he  boast of cases, </a:t>
            </a:r>
            <a:r>
              <a:rPr lang="en-US" sz="3200" spc="-5" dirty="0">
                <a:latin typeface="Arial"/>
                <a:cs typeface="Arial"/>
              </a:rPr>
              <a:t>operations, cures </a:t>
            </a:r>
            <a:r>
              <a:rPr lang="en-US" sz="3200" spc="-10" dirty="0">
                <a:latin typeface="Arial"/>
                <a:cs typeface="Arial"/>
              </a:rPr>
              <a:t>or </a:t>
            </a:r>
            <a:r>
              <a:rPr lang="en-US" sz="3200" spc="-5" dirty="0">
                <a:latin typeface="Arial"/>
                <a:cs typeface="Arial"/>
              </a:rPr>
              <a:t>remedies </a:t>
            </a:r>
            <a:r>
              <a:rPr lang="en-US" sz="3200" dirty="0">
                <a:latin typeface="Arial"/>
                <a:cs typeface="Arial"/>
              </a:rPr>
              <a:t>or </a:t>
            </a:r>
            <a:r>
              <a:rPr lang="en-US" sz="3200" spc="-5" dirty="0">
                <a:latin typeface="Arial"/>
                <a:cs typeface="Arial"/>
              </a:rPr>
              <a:t>permit </a:t>
            </a:r>
            <a:r>
              <a:rPr lang="en-US" sz="3200" dirty="0">
                <a:latin typeface="Arial"/>
                <a:cs typeface="Arial"/>
              </a:rPr>
              <a:t>the </a:t>
            </a:r>
            <a:r>
              <a:rPr lang="en-US" sz="3200" spc="-5" dirty="0">
                <a:latin typeface="Arial"/>
                <a:cs typeface="Arial"/>
              </a:rPr>
              <a:t>publication </a:t>
            </a:r>
            <a:r>
              <a:rPr lang="en-US" sz="3200" spc="-10" dirty="0">
                <a:latin typeface="Arial"/>
                <a:cs typeface="Arial"/>
              </a:rPr>
              <a:t>of </a:t>
            </a:r>
            <a:r>
              <a:rPr lang="en-US" sz="3200" dirty="0">
                <a:latin typeface="Arial"/>
                <a:cs typeface="Arial"/>
              </a:rPr>
              <a:t>report </a:t>
            </a:r>
            <a:r>
              <a:rPr lang="en-US" sz="3200" spc="-5" dirty="0">
                <a:latin typeface="Arial"/>
                <a:cs typeface="Arial"/>
              </a:rPr>
              <a:t>thereof through  </a:t>
            </a:r>
            <a:r>
              <a:rPr lang="en-US" sz="3200" dirty="0">
                <a:latin typeface="Arial"/>
                <a:cs typeface="Arial"/>
              </a:rPr>
              <a:t>any </a:t>
            </a:r>
            <a:r>
              <a:rPr lang="en-US" sz="3200" spc="-10" dirty="0">
                <a:latin typeface="Arial"/>
                <a:cs typeface="Arial"/>
              </a:rPr>
              <a:t>mode. </a:t>
            </a:r>
            <a:endParaRPr lang="en-US" sz="3200" dirty="0">
              <a:latin typeface="Arial"/>
              <a:cs typeface="Arial"/>
            </a:endParaRPr>
          </a:p>
          <a:p>
            <a:pPr marL="0" indent="0">
              <a:buNone/>
            </a:pPr>
            <a:endParaRPr lang="en-IN" sz="2400" spc="-5" dirty="0">
              <a:latin typeface="Arial"/>
              <a:cs typeface="Arial"/>
            </a:endParaRPr>
          </a:p>
          <a:p>
            <a:endParaRPr lang="en-IN" sz="2400" dirty="0"/>
          </a:p>
        </p:txBody>
      </p:sp>
      <p:sp>
        <p:nvSpPr>
          <p:cNvPr id="4" name="Date Placeholder 3"/>
          <p:cNvSpPr>
            <a:spLocks noGrp="1"/>
          </p:cNvSpPr>
          <p:nvPr>
            <p:ph type="dt" sz="half" idx="10"/>
          </p:nvPr>
        </p:nvSpPr>
        <p:spPr/>
        <p:txBody>
          <a:bodyPr/>
          <a:lstStyle/>
          <a:p>
            <a:fld id="{1D5528CA-362B-4A62-A66C-2289CE9E931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47</a:t>
            </a:fld>
            <a:endParaRPr lang="en-IN" dirty="0"/>
          </a:p>
        </p:txBody>
      </p:sp>
    </p:spTree>
    <p:extLst>
      <p:ext uri="{BB962C8B-B14F-4D97-AF65-F5344CB8AC3E}">
        <p14:creationId xmlns:p14="http://schemas.microsoft.com/office/powerpoint/2010/main" val="74893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8638"/>
            <a:ext cx="10515600" cy="5857875"/>
          </a:xfrm>
        </p:spPr>
        <p:txBody>
          <a:bodyPr>
            <a:normAutofit fontScale="92500" lnSpcReduction="20000"/>
          </a:bodyPr>
          <a:lstStyle/>
          <a:p>
            <a:pPr algn="just"/>
            <a:r>
              <a:rPr lang="en-US" sz="4000" dirty="0">
                <a:solidFill>
                  <a:srgbClr val="FF0000"/>
                </a:solidFill>
                <a:latin typeface="Arial"/>
                <a:cs typeface="Arial"/>
              </a:rPr>
              <a:t>A </a:t>
            </a:r>
            <a:r>
              <a:rPr lang="en-US" sz="4000" spc="-5" dirty="0">
                <a:solidFill>
                  <a:srgbClr val="FF0000"/>
                </a:solidFill>
                <a:latin typeface="Arial"/>
                <a:cs typeface="Arial"/>
              </a:rPr>
              <a:t>medical practitioner </a:t>
            </a:r>
            <a:r>
              <a:rPr lang="en-US" sz="4000" spc="10" dirty="0">
                <a:solidFill>
                  <a:srgbClr val="FF0000"/>
                </a:solidFill>
                <a:latin typeface="Arial"/>
                <a:cs typeface="Arial"/>
              </a:rPr>
              <a:t>is </a:t>
            </a:r>
            <a:r>
              <a:rPr lang="en-US" sz="4000" spc="-5" dirty="0">
                <a:solidFill>
                  <a:srgbClr val="FF0000"/>
                </a:solidFill>
                <a:latin typeface="Arial"/>
                <a:cs typeface="Arial"/>
              </a:rPr>
              <a:t>however permitted </a:t>
            </a:r>
            <a:r>
              <a:rPr lang="en-US" sz="4000" dirty="0">
                <a:solidFill>
                  <a:srgbClr val="FF0000"/>
                </a:solidFill>
                <a:latin typeface="Arial"/>
                <a:cs typeface="Arial"/>
              </a:rPr>
              <a:t>to </a:t>
            </a:r>
            <a:r>
              <a:rPr lang="en-US" sz="4000" spc="-15" dirty="0">
                <a:solidFill>
                  <a:srgbClr val="FF0000"/>
                </a:solidFill>
                <a:latin typeface="Arial"/>
                <a:cs typeface="Arial"/>
              </a:rPr>
              <a:t>make </a:t>
            </a:r>
            <a:r>
              <a:rPr lang="en-US" sz="4000" dirty="0">
                <a:solidFill>
                  <a:srgbClr val="FF0000"/>
                </a:solidFill>
                <a:latin typeface="Arial"/>
                <a:cs typeface="Arial"/>
              </a:rPr>
              <a:t>a </a:t>
            </a:r>
            <a:r>
              <a:rPr lang="en-US" sz="4000" spc="-10" dirty="0">
                <a:solidFill>
                  <a:srgbClr val="FF0000"/>
                </a:solidFill>
                <a:latin typeface="Arial"/>
                <a:cs typeface="Arial"/>
              </a:rPr>
              <a:t>formal </a:t>
            </a:r>
            <a:r>
              <a:rPr lang="en-US" sz="4000" spc="-5" dirty="0">
                <a:solidFill>
                  <a:srgbClr val="FF0000"/>
                </a:solidFill>
                <a:latin typeface="Arial"/>
                <a:cs typeface="Arial"/>
              </a:rPr>
              <a:t>announcement </a:t>
            </a:r>
            <a:r>
              <a:rPr lang="en-US" sz="4000" spc="10" dirty="0">
                <a:solidFill>
                  <a:srgbClr val="FF0000"/>
                </a:solidFill>
                <a:latin typeface="Arial"/>
                <a:cs typeface="Arial"/>
              </a:rPr>
              <a:t>in </a:t>
            </a:r>
            <a:r>
              <a:rPr lang="en-US" sz="4000" dirty="0">
                <a:solidFill>
                  <a:srgbClr val="FF0000"/>
                </a:solidFill>
                <a:latin typeface="Arial"/>
                <a:cs typeface="Arial"/>
              </a:rPr>
              <a:t>press  regarding the</a:t>
            </a:r>
            <a:r>
              <a:rPr lang="en-IN" sz="4000" spc="-5" dirty="0">
                <a:solidFill>
                  <a:srgbClr val="FF0000"/>
                </a:solidFill>
                <a:latin typeface="Arial"/>
                <a:cs typeface="Arial"/>
              </a:rPr>
              <a:t> following:</a:t>
            </a:r>
          </a:p>
          <a:p>
            <a:endParaRPr lang="en-IN" sz="4000" spc="-5" dirty="0">
              <a:solidFill>
                <a:srgbClr val="FF0000"/>
              </a:solidFill>
              <a:latin typeface="Arial"/>
              <a:cs typeface="Arial"/>
            </a:endParaRPr>
          </a:p>
          <a:p>
            <a:pPr marL="469900" indent="-457200" algn="just">
              <a:lnSpc>
                <a:spcPts val="1380"/>
              </a:lnSpc>
              <a:buAutoNum type="arabicParenBoth"/>
              <a:tabLst>
                <a:tab pos="469265" algn="l"/>
                <a:tab pos="469900" algn="l"/>
              </a:tabLst>
            </a:pPr>
            <a:r>
              <a:rPr lang="en-US" sz="4000" dirty="0">
                <a:solidFill>
                  <a:srgbClr val="FF0000"/>
                </a:solidFill>
                <a:latin typeface="Arial"/>
                <a:cs typeface="Arial"/>
              </a:rPr>
              <a:t>On change of type of</a:t>
            </a:r>
            <a:r>
              <a:rPr lang="en-US" sz="4000" spc="-5" dirty="0">
                <a:solidFill>
                  <a:srgbClr val="FF0000"/>
                </a:solidFill>
                <a:latin typeface="Arial"/>
                <a:cs typeface="Arial"/>
              </a:rPr>
              <a:t> practice.</a:t>
            </a:r>
          </a:p>
          <a:p>
            <a:pPr marL="469900" indent="-457200">
              <a:lnSpc>
                <a:spcPts val="1380"/>
              </a:lnSpc>
              <a:buAutoNum type="arabicParenBoth"/>
              <a:tabLst>
                <a:tab pos="469265" algn="l"/>
                <a:tab pos="469900" algn="l"/>
              </a:tabLst>
            </a:pPr>
            <a:endParaRPr lang="en-US" sz="4000" dirty="0">
              <a:solidFill>
                <a:srgbClr val="FF0000"/>
              </a:solidFill>
              <a:latin typeface="Arial"/>
              <a:cs typeface="Arial"/>
            </a:endParaRPr>
          </a:p>
          <a:p>
            <a:pPr marL="469900" indent="-457200" algn="just">
              <a:lnSpc>
                <a:spcPts val="1345"/>
              </a:lnSpc>
              <a:buAutoNum type="arabicParenBoth"/>
              <a:tabLst>
                <a:tab pos="469265" algn="l"/>
                <a:tab pos="469900" algn="l"/>
              </a:tabLst>
            </a:pPr>
            <a:r>
              <a:rPr lang="en-US" sz="4000" dirty="0">
                <a:solidFill>
                  <a:srgbClr val="FF0000"/>
                </a:solidFill>
                <a:latin typeface="Arial"/>
                <a:cs typeface="Arial"/>
              </a:rPr>
              <a:t>On starting</a:t>
            </a:r>
            <a:r>
              <a:rPr lang="en-US" sz="4000" spc="-20" dirty="0">
                <a:solidFill>
                  <a:srgbClr val="FF0000"/>
                </a:solidFill>
                <a:latin typeface="Arial"/>
                <a:cs typeface="Arial"/>
              </a:rPr>
              <a:t> </a:t>
            </a:r>
            <a:r>
              <a:rPr lang="en-US" sz="4000" spc="-5" dirty="0">
                <a:solidFill>
                  <a:srgbClr val="FF0000"/>
                </a:solidFill>
                <a:latin typeface="Arial"/>
                <a:cs typeface="Arial"/>
              </a:rPr>
              <a:t>practice.</a:t>
            </a:r>
          </a:p>
          <a:p>
            <a:pPr marL="469900" indent="-457200">
              <a:lnSpc>
                <a:spcPts val="1345"/>
              </a:lnSpc>
              <a:buNone/>
              <a:tabLst>
                <a:tab pos="469265" algn="l"/>
                <a:tab pos="469900" algn="l"/>
              </a:tabLst>
            </a:pPr>
            <a:endParaRPr lang="en-US" sz="4000" dirty="0">
              <a:solidFill>
                <a:srgbClr val="FF0000"/>
              </a:solidFill>
              <a:latin typeface="Arial"/>
              <a:cs typeface="Arial"/>
            </a:endParaRPr>
          </a:p>
          <a:p>
            <a:pPr marL="469900" indent="-457200" algn="just">
              <a:lnSpc>
                <a:spcPts val="1380"/>
              </a:lnSpc>
              <a:buNone/>
              <a:tabLst>
                <a:tab pos="469265" algn="l"/>
                <a:tab pos="469900" algn="l"/>
              </a:tabLst>
            </a:pPr>
            <a:r>
              <a:rPr lang="en-US" sz="4000" dirty="0">
                <a:solidFill>
                  <a:srgbClr val="FF0000"/>
                </a:solidFill>
                <a:latin typeface="Arial"/>
                <a:cs typeface="Arial"/>
              </a:rPr>
              <a:t>(3)On changing</a:t>
            </a:r>
            <a:r>
              <a:rPr lang="en-US" sz="4000" spc="-20" dirty="0">
                <a:solidFill>
                  <a:srgbClr val="FF0000"/>
                </a:solidFill>
                <a:latin typeface="Arial"/>
                <a:cs typeface="Arial"/>
              </a:rPr>
              <a:t> </a:t>
            </a:r>
            <a:r>
              <a:rPr lang="en-US" sz="4000" spc="-5" dirty="0">
                <a:solidFill>
                  <a:srgbClr val="FF0000"/>
                </a:solidFill>
                <a:latin typeface="Arial"/>
                <a:cs typeface="Arial"/>
              </a:rPr>
              <a:t>address.</a:t>
            </a:r>
          </a:p>
          <a:p>
            <a:pPr marL="469900" indent="-457200">
              <a:lnSpc>
                <a:spcPts val="1380"/>
              </a:lnSpc>
              <a:buAutoNum type="arabicParenBoth"/>
              <a:tabLst>
                <a:tab pos="469265" algn="l"/>
                <a:tab pos="469900" algn="l"/>
              </a:tabLst>
            </a:pPr>
            <a:endParaRPr lang="en-US" sz="4000" dirty="0">
              <a:solidFill>
                <a:srgbClr val="FF0000"/>
              </a:solidFill>
              <a:latin typeface="Arial"/>
              <a:cs typeface="Arial"/>
            </a:endParaRPr>
          </a:p>
          <a:p>
            <a:pPr marL="469900" indent="-457200" algn="just">
              <a:lnSpc>
                <a:spcPts val="1380"/>
              </a:lnSpc>
              <a:buNone/>
              <a:tabLst>
                <a:tab pos="469265" algn="l"/>
                <a:tab pos="469900" algn="l"/>
              </a:tabLst>
            </a:pPr>
            <a:r>
              <a:rPr lang="en-US" sz="4000" dirty="0">
                <a:solidFill>
                  <a:srgbClr val="FF0000"/>
                </a:solidFill>
                <a:latin typeface="Arial"/>
                <a:cs typeface="Arial"/>
              </a:rPr>
              <a:t>(4)On </a:t>
            </a:r>
            <a:r>
              <a:rPr lang="en-US" sz="4000" spc="-5" dirty="0">
                <a:solidFill>
                  <a:srgbClr val="FF0000"/>
                </a:solidFill>
                <a:latin typeface="Arial"/>
                <a:cs typeface="Arial"/>
              </a:rPr>
              <a:t>temporary </a:t>
            </a:r>
            <a:r>
              <a:rPr lang="en-US" sz="4000" dirty="0">
                <a:solidFill>
                  <a:srgbClr val="FF0000"/>
                </a:solidFill>
                <a:latin typeface="Arial"/>
                <a:cs typeface="Arial"/>
              </a:rPr>
              <a:t>absence from</a:t>
            </a:r>
            <a:r>
              <a:rPr lang="en-US" sz="4000" spc="-45" dirty="0">
                <a:solidFill>
                  <a:srgbClr val="FF0000"/>
                </a:solidFill>
                <a:latin typeface="Arial"/>
                <a:cs typeface="Arial"/>
              </a:rPr>
              <a:t> </a:t>
            </a:r>
            <a:r>
              <a:rPr lang="en-US" sz="4000" dirty="0">
                <a:solidFill>
                  <a:srgbClr val="FF0000"/>
                </a:solidFill>
                <a:latin typeface="Arial"/>
                <a:cs typeface="Arial"/>
              </a:rPr>
              <a:t>duty.</a:t>
            </a:r>
          </a:p>
          <a:p>
            <a:pPr marL="469900" indent="-457200" algn="just">
              <a:lnSpc>
                <a:spcPts val="1380"/>
              </a:lnSpc>
              <a:buAutoNum type="arabicParenBoth"/>
              <a:tabLst>
                <a:tab pos="469265" algn="l"/>
                <a:tab pos="469900" algn="l"/>
              </a:tabLst>
            </a:pPr>
            <a:endParaRPr lang="en-US" sz="4000" dirty="0">
              <a:solidFill>
                <a:srgbClr val="FF0000"/>
              </a:solidFill>
              <a:latin typeface="Arial"/>
              <a:cs typeface="Arial"/>
            </a:endParaRPr>
          </a:p>
          <a:p>
            <a:pPr marL="469900" indent="-457200" algn="just">
              <a:lnSpc>
                <a:spcPts val="1380"/>
              </a:lnSpc>
              <a:buNone/>
              <a:tabLst>
                <a:tab pos="469265" algn="l"/>
                <a:tab pos="469900" algn="l"/>
              </a:tabLst>
            </a:pPr>
            <a:r>
              <a:rPr lang="en-US" sz="4000" dirty="0">
                <a:solidFill>
                  <a:srgbClr val="FF0000"/>
                </a:solidFill>
                <a:latin typeface="Arial"/>
                <a:cs typeface="Arial"/>
              </a:rPr>
              <a:t>(5)On resumption </a:t>
            </a:r>
            <a:r>
              <a:rPr lang="en-US" sz="4000" spc="-5" dirty="0">
                <a:solidFill>
                  <a:srgbClr val="FF0000"/>
                </a:solidFill>
                <a:latin typeface="Arial"/>
                <a:cs typeface="Arial"/>
              </a:rPr>
              <a:t>of another</a:t>
            </a:r>
            <a:r>
              <a:rPr lang="en-US" sz="4000" spc="-10" dirty="0">
                <a:solidFill>
                  <a:srgbClr val="FF0000"/>
                </a:solidFill>
                <a:latin typeface="Arial"/>
                <a:cs typeface="Arial"/>
              </a:rPr>
              <a:t> </a:t>
            </a:r>
            <a:r>
              <a:rPr lang="en-US" sz="4000" spc="-5" dirty="0">
                <a:solidFill>
                  <a:srgbClr val="FF0000"/>
                </a:solidFill>
                <a:latin typeface="Arial"/>
                <a:cs typeface="Arial"/>
              </a:rPr>
              <a:t>practice.</a:t>
            </a:r>
          </a:p>
          <a:p>
            <a:pPr marL="469900" indent="-457200" algn="just">
              <a:lnSpc>
                <a:spcPts val="1380"/>
              </a:lnSpc>
              <a:buAutoNum type="arabicParenBoth"/>
              <a:tabLst>
                <a:tab pos="469265" algn="l"/>
                <a:tab pos="469900" algn="l"/>
              </a:tabLst>
            </a:pPr>
            <a:endParaRPr lang="en-US" sz="4000" dirty="0">
              <a:solidFill>
                <a:srgbClr val="FF0000"/>
              </a:solidFill>
              <a:latin typeface="Arial"/>
              <a:cs typeface="Arial"/>
            </a:endParaRPr>
          </a:p>
          <a:p>
            <a:pPr marL="469900" indent="-457200" algn="just">
              <a:lnSpc>
                <a:spcPts val="1380"/>
              </a:lnSpc>
              <a:buNone/>
              <a:tabLst>
                <a:tab pos="469265" algn="l"/>
                <a:tab pos="469900" algn="l"/>
              </a:tabLst>
            </a:pPr>
            <a:r>
              <a:rPr lang="en-US" sz="4000" dirty="0">
                <a:solidFill>
                  <a:srgbClr val="FF0000"/>
                </a:solidFill>
                <a:latin typeface="Arial"/>
                <a:cs typeface="Arial"/>
              </a:rPr>
              <a:t>(6)On succeeding to another</a:t>
            </a:r>
            <a:r>
              <a:rPr lang="en-US" sz="4000" spc="-70" dirty="0">
                <a:solidFill>
                  <a:srgbClr val="FF0000"/>
                </a:solidFill>
                <a:latin typeface="Arial"/>
                <a:cs typeface="Arial"/>
              </a:rPr>
              <a:t> </a:t>
            </a:r>
            <a:r>
              <a:rPr lang="en-US" sz="4000" spc="-5" dirty="0">
                <a:solidFill>
                  <a:srgbClr val="FF0000"/>
                </a:solidFill>
                <a:latin typeface="Arial"/>
                <a:cs typeface="Arial"/>
              </a:rPr>
              <a:t>practice.</a:t>
            </a:r>
          </a:p>
          <a:p>
            <a:pPr marL="469900" indent="-457200" algn="just">
              <a:lnSpc>
                <a:spcPts val="1380"/>
              </a:lnSpc>
              <a:buAutoNum type="arabicParenBoth"/>
              <a:tabLst>
                <a:tab pos="469265" algn="l"/>
                <a:tab pos="469900" algn="l"/>
              </a:tabLst>
            </a:pPr>
            <a:endParaRPr lang="en-US" sz="4000" dirty="0">
              <a:solidFill>
                <a:srgbClr val="FF0000"/>
              </a:solidFill>
              <a:latin typeface="Arial"/>
              <a:cs typeface="Arial"/>
            </a:endParaRPr>
          </a:p>
          <a:p>
            <a:pPr marL="469900" indent="-457200" algn="just">
              <a:lnSpc>
                <a:spcPts val="1405"/>
              </a:lnSpc>
              <a:buNone/>
              <a:tabLst>
                <a:tab pos="469265" algn="l"/>
                <a:tab pos="469900" algn="l"/>
              </a:tabLst>
            </a:pPr>
            <a:r>
              <a:rPr lang="en-US" sz="4000" dirty="0">
                <a:solidFill>
                  <a:srgbClr val="FF0000"/>
                </a:solidFill>
                <a:latin typeface="Arial"/>
                <a:cs typeface="Arial"/>
              </a:rPr>
              <a:t>(7)Public </a:t>
            </a:r>
            <a:r>
              <a:rPr lang="en-US" sz="4000" spc="-5" dirty="0">
                <a:solidFill>
                  <a:srgbClr val="FF0000"/>
                </a:solidFill>
                <a:latin typeface="Arial"/>
                <a:cs typeface="Arial"/>
              </a:rPr>
              <a:t>declaration </a:t>
            </a:r>
            <a:r>
              <a:rPr lang="en-US" sz="4000" dirty="0">
                <a:solidFill>
                  <a:srgbClr val="FF0000"/>
                </a:solidFill>
                <a:latin typeface="Arial"/>
                <a:cs typeface="Arial"/>
              </a:rPr>
              <a:t>of</a:t>
            </a:r>
            <a:r>
              <a:rPr lang="en-US" sz="4000" spc="-10" dirty="0">
                <a:solidFill>
                  <a:srgbClr val="FF0000"/>
                </a:solidFill>
                <a:latin typeface="Arial"/>
                <a:cs typeface="Arial"/>
              </a:rPr>
              <a:t> </a:t>
            </a:r>
            <a:r>
              <a:rPr lang="en-US" sz="4000" spc="-5" dirty="0">
                <a:solidFill>
                  <a:srgbClr val="FF0000"/>
                </a:solidFill>
                <a:latin typeface="Arial"/>
                <a:cs typeface="Arial"/>
              </a:rPr>
              <a:t>charges.</a:t>
            </a:r>
            <a:endParaRPr lang="en-US" sz="4000" dirty="0">
              <a:solidFill>
                <a:srgbClr val="FF0000"/>
              </a:solidFill>
              <a:latin typeface="Arial"/>
              <a:cs typeface="Arial"/>
            </a:endParaRPr>
          </a:p>
          <a:p>
            <a:pPr algn="just"/>
            <a:endParaRPr lang="en-IN" sz="32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blinds(horizontal)">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blinds(horizontal)">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blinds(horizontal)">
                                      <p:cBhvr>
                                        <p:cTn id="42"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F657CB-3173-4BE6-88BC-210BE690D299}"/>
              </a:ext>
            </a:extLst>
          </p:cNvPr>
          <p:cNvSpPr>
            <a:spLocks noGrp="1"/>
          </p:cNvSpPr>
          <p:nvPr>
            <p:ph idx="1"/>
          </p:nvPr>
        </p:nvSpPr>
        <p:spPr>
          <a:xfrm>
            <a:off x="838200" y="304800"/>
            <a:ext cx="10515600" cy="5872163"/>
          </a:xfrm>
        </p:spPr>
        <p:txBody>
          <a:bodyPr>
            <a:normAutofit/>
          </a:bodyPr>
          <a:lstStyle/>
          <a:p>
            <a:pPr algn="just"/>
            <a:r>
              <a:rPr lang="en-US" sz="4000" b="1" spc="-5" dirty="0">
                <a:latin typeface="Arial"/>
                <a:cs typeface="Arial"/>
              </a:rPr>
              <a:t>6.1.2 </a:t>
            </a:r>
            <a:r>
              <a:rPr lang="en-US" sz="4000" spc="-5" dirty="0">
                <a:latin typeface="Arial"/>
                <a:cs typeface="Arial"/>
              </a:rPr>
              <a:t>Printing </a:t>
            </a:r>
            <a:r>
              <a:rPr lang="en-US" sz="4000" spc="-10" dirty="0">
                <a:latin typeface="Arial"/>
                <a:cs typeface="Arial"/>
              </a:rPr>
              <a:t>of </a:t>
            </a:r>
            <a:r>
              <a:rPr lang="en-US" sz="4000" dirty="0">
                <a:latin typeface="Arial"/>
                <a:cs typeface="Arial"/>
              </a:rPr>
              <a:t>self </a:t>
            </a:r>
            <a:r>
              <a:rPr lang="en-US" sz="4000" spc="-5" dirty="0">
                <a:latin typeface="Arial"/>
                <a:cs typeface="Arial"/>
              </a:rPr>
              <a:t>photograph, </a:t>
            </a:r>
            <a:r>
              <a:rPr lang="en-US" sz="4000" spc="-10" dirty="0">
                <a:latin typeface="Arial"/>
                <a:cs typeface="Arial"/>
              </a:rPr>
              <a:t>or any such </a:t>
            </a:r>
            <a:r>
              <a:rPr lang="en-US" sz="4000" spc="-5" dirty="0">
                <a:latin typeface="Arial"/>
                <a:cs typeface="Arial"/>
              </a:rPr>
              <a:t>material </a:t>
            </a:r>
            <a:r>
              <a:rPr lang="en-US" sz="4000" spc="-10" dirty="0">
                <a:latin typeface="Arial"/>
                <a:cs typeface="Arial"/>
              </a:rPr>
              <a:t>of </a:t>
            </a:r>
            <a:r>
              <a:rPr lang="en-US" sz="4000" spc="-5" dirty="0">
                <a:latin typeface="Arial"/>
                <a:cs typeface="Arial"/>
              </a:rPr>
              <a:t>publicity </a:t>
            </a:r>
            <a:r>
              <a:rPr lang="en-US" sz="4000" spc="10" dirty="0">
                <a:latin typeface="Arial"/>
                <a:cs typeface="Arial"/>
              </a:rPr>
              <a:t>in </a:t>
            </a:r>
            <a:r>
              <a:rPr lang="en-US" sz="4000" dirty="0">
                <a:latin typeface="Arial"/>
                <a:cs typeface="Arial"/>
              </a:rPr>
              <a:t>the letter head or </a:t>
            </a:r>
            <a:r>
              <a:rPr lang="en-US" sz="4000" spc="-10" dirty="0">
                <a:latin typeface="Arial"/>
                <a:cs typeface="Arial"/>
              </a:rPr>
              <a:t>on </a:t>
            </a:r>
            <a:r>
              <a:rPr lang="en-US" sz="4000" spc="-5" dirty="0">
                <a:latin typeface="Arial"/>
                <a:cs typeface="Arial"/>
              </a:rPr>
              <a:t>sign  </a:t>
            </a:r>
            <a:r>
              <a:rPr lang="en-US" sz="4000" dirty="0">
                <a:latin typeface="Arial"/>
                <a:cs typeface="Arial"/>
              </a:rPr>
              <a:t>board of the </a:t>
            </a:r>
            <a:r>
              <a:rPr lang="en-US" sz="4000" spc="-5" dirty="0">
                <a:latin typeface="Arial"/>
                <a:cs typeface="Arial"/>
              </a:rPr>
              <a:t>consulting </a:t>
            </a:r>
            <a:r>
              <a:rPr lang="en-US" sz="4000" dirty="0">
                <a:latin typeface="Arial"/>
                <a:cs typeface="Arial"/>
              </a:rPr>
              <a:t>room or any such clinical </a:t>
            </a:r>
            <a:r>
              <a:rPr lang="en-US" sz="4000" spc="-5" dirty="0">
                <a:latin typeface="Arial"/>
                <a:cs typeface="Arial"/>
              </a:rPr>
              <a:t>establishment </a:t>
            </a:r>
            <a:r>
              <a:rPr lang="en-US" sz="4000" dirty="0">
                <a:latin typeface="Arial"/>
                <a:cs typeface="Arial"/>
              </a:rPr>
              <a:t>shall be </a:t>
            </a:r>
            <a:r>
              <a:rPr lang="en-US" sz="4000" spc="-5" dirty="0">
                <a:latin typeface="Arial"/>
                <a:cs typeface="Arial"/>
              </a:rPr>
              <a:t>regarded </a:t>
            </a:r>
            <a:r>
              <a:rPr lang="en-US" sz="4000" u="sng" dirty="0">
                <a:latin typeface="Arial"/>
                <a:cs typeface="Arial"/>
              </a:rPr>
              <a:t>as acts of </a:t>
            </a:r>
            <a:r>
              <a:rPr lang="en-US" sz="4000" u="sng" spc="5" dirty="0">
                <a:latin typeface="Arial"/>
                <a:cs typeface="Arial"/>
              </a:rPr>
              <a:t>self  </a:t>
            </a:r>
            <a:r>
              <a:rPr lang="en-US" sz="4000" u="sng" spc="-5" dirty="0">
                <a:latin typeface="Arial"/>
                <a:cs typeface="Arial"/>
              </a:rPr>
              <a:t>advertisement </a:t>
            </a:r>
            <a:r>
              <a:rPr lang="en-US" sz="4000" dirty="0">
                <a:latin typeface="Arial"/>
                <a:cs typeface="Arial"/>
              </a:rPr>
              <a:t>and </a:t>
            </a:r>
            <a:r>
              <a:rPr lang="en-US" sz="4000" u="sng" dirty="0">
                <a:latin typeface="Arial"/>
                <a:cs typeface="Arial"/>
              </a:rPr>
              <a:t>unethical</a:t>
            </a:r>
            <a:r>
              <a:rPr lang="en-US" sz="4000" dirty="0">
                <a:latin typeface="Arial"/>
                <a:cs typeface="Arial"/>
              </a:rPr>
              <a:t> conduct on the part of the </a:t>
            </a:r>
            <a:r>
              <a:rPr lang="en-US" sz="4000" spc="-5" dirty="0">
                <a:latin typeface="Arial"/>
                <a:cs typeface="Arial"/>
              </a:rPr>
              <a:t>physician. </a:t>
            </a:r>
          </a:p>
          <a:p>
            <a:pPr marL="0" indent="0">
              <a:buNone/>
            </a:pPr>
            <a:endParaRPr lang="en-IN" dirty="0"/>
          </a:p>
          <a:p>
            <a:endParaRPr lang="en-IN" dirty="0"/>
          </a:p>
        </p:txBody>
      </p:sp>
      <p:sp>
        <p:nvSpPr>
          <p:cNvPr id="4" name="Date Placeholder 3"/>
          <p:cNvSpPr>
            <a:spLocks noGrp="1"/>
          </p:cNvSpPr>
          <p:nvPr>
            <p:ph type="dt" sz="half" idx="10"/>
          </p:nvPr>
        </p:nvSpPr>
        <p:spPr/>
        <p:txBody>
          <a:bodyPr/>
          <a:lstStyle/>
          <a:p>
            <a:fld id="{A35785C0-C449-4425-8158-00CF18C37550}"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49</a:t>
            </a:fld>
            <a:endParaRPr lang="en-IN" dirty="0"/>
          </a:p>
        </p:txBody>
      </p:sp>
    </p:spTree>
    <p:extLst>
      <p:ext uri="{BB962C8B-B14F-4D97-AF65-F5344CB8AC3E}">
        <p14:creationId xmlns:p14="http://schemas.microsoft.com/office/powerpoint/2010/main" val="1677292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3D3CC81-099B-4B41-B3ED-A254B6AACE10}"/>
              </a:ext>
            </a:extLst>
          </p:cNvPr>
          <p:cNvSpPr>
            <a:spLocks noGrp="1"/>
          </p:cNvSpPr>
          <p:nvPr>
            <p:ph idx="1"/>
          </p:nvPr>
        </p:nvSpPr>
        <p:spPr>
          <a:xfrm>
            <a:off x="985838" y="649356"/>
            <a:ext cx="10367962" cy="5883965"/>
          </a:xfrm>
        </p:spPr>
        <p:txBody>
          <a:bodyPr>
            <a:normAutofit/>
          </a:bodyPr>
          <a:lstStyle/>
          <a:p>
            <a:pPr marL="0" indent="0" algn="just">
              <a:buNone/>
            </a:pPr>
            <a:r>
              <a:rPr lang="en-US" sz="3200" b="1" spc="-5" dirty="0">
                <a:latin typeface="Arial"/>
                <a:cs typeface="Arial"/>
              </a:rPr>
              <a:t>1.1.2</a:t>
            </a:r>
            <a:r>
              <a:rPr lang="en-US" sz="3200" spc="-5" dirty="0">
                <a:latin typeface="Arial"/>
                <a:cs typeface="Arial"/>
              </a:rPr>
              <a:t> The </a:t>
            </a:r>
            <a:r>
              <a:rPr lang="en-US" sz="3200" spc="-10" dirty="0">
                <a:latin typeface="Arial"/>
                <a:cs typeface="Arial"/>
              </a:rPr>
              <a:t>prime </a:t>
            </a:r>
            <a:r>
              <a:rPr lang="en-US" sz="3200" spc="-5" dirty="0">
                <a:latin typeface="Arial"/>
                <a:cs typeface="Arial"/>
              </a:rPr>
              <a:t>object </a:t>
            </a:r>
            <a:r>
              <a:rPr lang="en-US" sz="3200" dirty="0">
                <a:latin typeface="Arial"/>
                <a:cs typeface="Arial"/>
              </a:rPr>
              <a:t>of the </a:t>
            </a:r>
            <a:r>
              <a:rPr lang="en-US" sz="3200" spc="-5" dirty="0">
                <a:latin typeface="Arial"/>
                <a:cs typeface="Arial"/>
              </a:rPr>
              <a:t>medical profession </a:t>
            </a:r>
            <a:r>
              <a:rPr lang="en-US" sz="3200" spc="10" dirty="0">
                <a:latin typeface="Arial"/>
                <a:cs typeface="Arial"/>
              </a:rPr>
              <a:t>is </a:t>
            </a:r>
            <a:r>
              <a:rPr lang="en-US" sz="3200" spc="-15" dirty="0">
                <a:latin typeface="Arial"/>
                <a:cs typeface="Arial"/>
              </a:rPr>
              <a:t>to </a:t>
            </a:r>
            <a:r>
              <a:rPr lang="en-US" sz="3200" spc="-5" dirty="0">
                <a:solidFill>
                  <a:srgbClr val="FF0000"/>
                </a:solidFill>
                <a:latin typeface="Arial"/>
                <a:cs typeface="Arial"/>
              </a:rPr>
              <a:t>render service </a:t>
            </a:r>
            <a:r>
              <a:rPr lang="en-US" sz="3200" dirty="0">
                <a:solidFill>
                  <a:srgbClr val="FF0000"/>
                </a:solidFill>
                <a:latin typeface="Arial"/>
                <a:cs typeface="Arial"/>
              </a:rPr>
              <a:t>to </a:t>
            </a:r>
            <a:r>
              <a:rPr lang="en-US" sz="3200" spc="-5" dirty="0">
                <a:solidFill>
                  <a:srgbClr val="FF0000"/>
                </a:solidFill>
                <a:latin typeface="Arial"/>
                <a:cs typeface="Arial"/>
              </a:rPr>
              <a:t>humanity</a:t>
            </a:r>
            <a:r>
              <a:rPr lang="en-US" sz="3200" spc="-5" dirty="0">
                <a:latin typeface="Arial"/>
                <a:cs typeface="Arial"/>
              </a:rPr>
              <a:t>; </a:t>
            </a:r>
            <a:r>
              <a:rPr lang="en-US" sz="3200" spc="-5" dirty="0">
                <a:solidFill>
                  <a:srgbClr val="FF0000"/>
                </a:solidFill>
                <a:latin typeface="Arial"/>
                <a:cs typeface="Arial"/>
              </a:rPr>
              <a:t>reward </a:t>
            </a:r>
            <a:r>
              <a:rPr lang="en-US" sz="3200" dirty="0">
                <a:solidFill>
                  <a:srgbClr val="FF0000"/>
                </a:solidFill>
                <a:latin typeface="Arial"/>
                <a:cs typeface="Arial"/>
              </a:rPr>
              <a:t>or  </a:t>
            </a:r>
            <a:r>
              <a:rPr lang="en-US" sz="3200" spc="-5" dirty="0">
                <a:solidFill>
                  <a:srgbClr val="FF0000"/>
                </a:solidFill>
                <a:latin typeface="Arial"/>
                <a:cs typeface="Arial"/>
              </a:rPr>
              <a:t>financial </a:t>
            </a:r>
            <a:r>
              <a:rPr lang="en-US" sz="3200" dirty="0">
                <a:solidFill>
                  <a:srgbClr val="FF0000"/>
                </a:solidFill>
                <a:latin typeface="Arial"/>
                <a:cs typeface="Arial"/>
              </a:rPr>
              <a:t>gain </a:t>
            </a:r>
            <a:r>
              <a:rPr lang="en-US" sz="3200" spc="10" dirty="0">
                <a:solidFill>
                  <a:srgbClr val="FF0000"/>
                </a:solidFill>
                <a:latin typeface="Arial"/>
                <a:cs typeface="Arial"/>
              </a:rPr>
              <a:t>is </a:t>
            </a:r>
            <a:r>
              <a:rPr lang="en-US" sz="3200" dirty="0">
                <a:solidFill>
                  <a:srgbClr val="FF0000"/>
                </a:solidFill>
                <a:latin typeface="Arial"/>
                <a:cs typeface="Arial"/>
              </a:rPr>
              <a:t>a </a:t>
            </a:r>
            <a:r>
              <a:rPr lang="en-US" sz="3200" spc="-5" dirty="0">
                <a:solidFill>
                  <a:srgbClr val="FF0000"/>
                </a:solidFill>
                <a:latin typeface="Arial"/>
                <a:cs typeface="Arial"/>
              </a:rPr>
              <a:t>subordinate </a:t>
            </a:r>
            <a:r>
              <a:rPr lang="en-US" sz="3200" dirty="0">
                <a:solidFill>
                  <a:srgbClr val="FF0000"/>
                </a:solidFill>
                <a:latin typeface="Arial"/>
                <a:cs typeface="Arial"/>
              </a:rPr>
              <a:t>consideration. </a:t>
            </a:r>
          </a:p>
          <a:p>
            <a:pPr marL="0" indent="0" algn="just">
              <a:buNone/>
            </a:pPr>
            <a:endParaRPr lang="en-US" sz="3200" dirty="0">
              <a:latin typeface="Arial"/>
              <a:cs typeface="Arial"/>
            </a:endParaRPr>
          </a:p>
          <a:p>
            <a:pPr marL="0" indent="0" algn="just">
              <a:buNone/>
            </a:pPr>
            <a:r>
              <a:rPr lang="en-US" sz="3200" spc="-15" dirty="0">
                <a:latin typeface="Arial"/>
                <a:cs typeface="Arial"/>
              </a:rPr>
              <a:t>He </a:t>
            </a:r>
            <a:r>
              <a:rPr lang="en-US" sz="3200" spc="-5" dirty="0">
                <a:latin typeface="Arial"/>
                <a:cs typeface="Arial"/>
              </a:rPr>
              <a:t>shall keep </a:t>
            </a:r>
            <a:r>
              <a:rPr lang="en-US" sz="3200" spc="-5" dirty="0">
                <a:solidFill>
                  <a:srgbClr val="FF0000"/>
                </a:solidFill>
                <a:latin typeface="Arial"/>
                <a:cs typeface="Arial"/>
              </a:rPr>
              <a:t>himself pure </a:t>
            </a:r>
            <a:r>
              <a:rPr lang="en-US" sz="3200" dirty="0">
                <a:solidFill>
                  <a:srgbClr val="FF0000"/>
                </a:solidFill>
                <a:latin typeface="Arial"/>
                <a:cs typeface="Arial"/>
              </a:rPr>
              <a:t>in </a:t>
            </a:r>
            <a:r>
              <a:rPr lang="en-US" sz="3200" spc="-5" dirty="0">
                <a:solidFill>
                  <a:srgbClr val="FF0000"/>
                </a:solidFill>
                <a:latin typeface="Arial"/>
                <a:cs typeface="Arial"/>
              </a:rPr>
              <a:t>character </a:t>
            </a:r>
            <a:r>
              <a:rPr lang="en-US" sz="3200" spc="-10" dirty="0">
                <a:solidFill>
                  <a:srgbClr val="FF0000"/>
                </a:solidFill>
                <a:latin typeface="Arial"/>
                <a:cs typeface="Arial"/>
              </a:rPr>
              <a:t>and be </a:t>
            </a:r>
            <a:r>
              <a:rPr lang="en-US" sz="3200" spc="-5" dirty="0">
                <a:solidFill>
                  <a:srgbClr val="FF0000"/>
                </a:solidFill>
                <a:latin typeface="Arial"/>
                <a:cs typeface="Arial"/>
              </a:rPr>
              <a:t>diligent </a:t>
            </a:r>
            <a:r>
              <a:rPr lang="en-US" sz="3200" spc="10" dirty="0">
                <a:solidFill>
                  <a:srgbClr val="FF0000"/>
                </a:solidFill>
                <a:latin typeface="Arial"/>
                <a:cs typeface="Arial"/>
              </a:rPr>
              <a:t>in  </a:t>
            </a:r>
            <a:r>
              <a:rPr lang="en-US" sz="3200" dirty="0">
                <a:solidFill>
                  <a:srgbClr val="FF0000"/>
                </a:solidFill>
                <a:latin typeface="Arial"/>
                <a:cs typeface="Arial"/>
              </a:rPr>
              <a:t>caring </a:t>
            </a:r>
            <a:r>
              <a:rPr lang="en-US" sz="3200" spc="-10" dirty="0">
                <a:solidFill>
                  <a:srgbClr val="FF0000"/>
                </a:solidFill>
                <a:latin typeface="Arial"/>
                <a:cs typeface="Arial"/>
              </a:rPr>
              <a:t>for the </a:t>
            </a:r>
            <a:r>
              <a:rPr lang="en-US" sz="3200" spc="-5" dirty="0">
                <a:solidFill>
                  <a:srgbClr val="FF0000"/>
                </a:solidFill>
                <a:latin typeface="Arial"/>
                <a:cs typeface="Arial"/>
              </a:rPr>
              <a:t>sick</a:t>
            </a:r>
            <a:r>
              <a:rPr lang="en-US" sz="3200" spc="-5" dirty="0">
                <a:latin typeface="Arial"/>
                <a:cs typeface="Arial"/>
              </a:rPr>
              <a:t>; </a:t>
            </a:r>
            <a:r>
              <a:rPr lang="en-US" sz="3200" spc="-10" dirty="0">
                <a:solidFill>
                  <a:srgbClr val="FF0000"/>
                </a:solidFill>
                <a:latin typeface="Arial"/>
                <a:cs typeface="Arial"/>
              </a:rPr>
              <a:t>he </a:t>
            </a:r>
            <a:r>
              <a:rPr lang="en-US" sz="3200" spc="-5" dirty="0">
                <a:solidFill>
                  <a:srgbClr val="FF0000"/>
                </a:solidFill>
                <a:latin typeface="Arial"/>
                <a:cs typeface="Arial"/>
              </a:rPr>
              <a:t>should </a:t>
            </a:r>
            <a:r>
              <a:rPr lang="en-US" sz="3200" dirty="0">
                <a:solidFill>
                  <a:srgbClr val="FF0000"/>
                </a:solidFill>
                <a:latin typeface="Arial"/>
                <a:cs typeface="Arial"/>
              </a:rPr>
              <a:t>be </a:t>
            </a:r>
            <a:r>
              <a:rPr lang="en-US" sz="3200" spc="-10" dirty="0">
                <a:solidFill>
                  <a:srgbClr val="FF0000"/>
                </a:solidFill>
                <a:latin typeface="Arial"/>
                <a:cs typeface="Arial"/>
              </a:rPr>
              <a:t>modest, </a:t>
            </a:r>
            <a:r>
              <a:rPr lang="en-US" sz="3200" dirty="0">
                <a:solidFill>
                  <a:srgbClr val="FF0000"/>
                </a:solidFill>
                <a:latin typeface="Arial"/>
                <a:cs typeface="Arial"/>
              </a:rPr>
              <a:t>sober, </a:t>
            </a:r>
            <a:r>
              <a:rPr lang="en-US" sz="3200" spc="-5" dirty="0">
                <a:solidFill>
                  <a:srgbClr val="FF0000"/>
                </a:solidFill>
                <a:latin typeface="Arial"/>
                <a:cs typeface="Arial"/>
              </a:rPr>
              <a:t>patient, </a:t>
            </a:r>
            <a:r>
              <a:rPr lang="en-US" sz="3200" spc="-10" dirty="0">
                <a:solidFill>
                  <a:srgbClr val="FF0000"/>
                </a:solidFill>
                <a:latin typeface="Arial"/>
                <a:cs typeface="Arial"/>
              </a:rPr>
              <a:t>prompt </a:t>
            </a:r>
            <a:r>
              <a:rPr lang="en-US" sz="3200" spc="10" dirty="0">
                <a:solidFill>
                  <a:srgbClr val="FF0000"/>
                </a:solidFill>
                <a:latin typeface="Arial"/>
                <a:cs typeface="Arial"/>
              </a:rPr>
              <a:t>in </a:t>
            </a:r>
            <a:r>
              <a:rPr lang="en-US" sz="3200" spc="-5" dirty="0">
                <a:solidFill>
                  <a:srgbClr val="FF0000"/>
                </a:solidFill>
                <a:latin typeface="Arial"/>
                <a:cs typeface="Arial"/>
              </a:rPr>
              <a:t>discharging </a:t>
            </a:r>
            <a:r>
              <a:rPr lang="en-US" sz="3200" dirty="0">
                <a:solidFill>
                  <a:srgbClr val="FF0000"/>
                </a:solidFill>
                <a:latin typeface="Arial"/>
                <a:cs typeface="Arial"/>
              </a:rPr>
              <a:t>his duty </a:t>
            </a:r>
            <a:r>
              <a:rPr lang="en-US" sz="3200" spc="-5" dirty="0">
                <a:solidFill>
                  <a:srgbClr val="FF0000"/>
                </a:solidFill>
                <a:latin typeface="Arial"/>
                <a:cs typeface="Arial"/>
              </a:rPr>
              <a:t>without  </a:t>
            </a:r>
            <a:r>
              <a:rPr lang="en-US" sz="3200" dirty="0">
                <a:solidFill>
                  <a:srgbClr val="FF0000"/>
                </a:solidFill>
                <a:latin typeface="Arial"/>
                <a:cs typeface="Arial"/>
              </a:rPr>
              <a:t>anxiety</a:t>
            </a:r>
            <a:r>
              <a:rPr lang="en-US" sz="3200" dirty="0">
                <a:latin typeface="Arial"/>
                <a:cs typeface="Arial"/>
              </a:rPr>
              <a:t>; </a:t>
            </a:r>
            <a:endParaRPr lang="en-US" sz="2400" spc="-5" dirty="0">
              <a:latin typeface="Arial"/>
              <a:cs typeface="Arial"/>
            </a:endParaRPr>
          </a:p>
          <a:p>
            <a:pPr marL="0" indent="0" algn="just">
              <a:buNone/>
            </a:pPr>
            <a:endParaRPr lang="en-IN" sz="2400" b="1" dirty="0"/>
          </a:p>
        </p:txBody>
      </p:sp>
      <p:sp>
        <p:nvSpPr>
          <p:cNvPr id="3" name="Date Placeholder 2"/>
          <p:cNvSpPr>
            <a:spLocks noGrp="1"/>
          </p:cNvSpPr>
          <p:nvPr>
            <p:ph type="dt" sz="half" idx="10"/>
          </p:nvPr>
        </p:nvSpPr>
        <p:spPr/>
        <p:txBody>
          <a:bodyPr/>
          <a:lstStyle/>
          <a:p>
            <a:fld id="{7390FA03-B293-4AAB-B3D2-FE9634802C81}"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5</a:t>
            </a:fld>
            <a:endParaRPr lang="en-IN" dirty="0"/>
          </a:p>
        </p:txBody>
      </p:sp>
    </p:spTree>
    <p:extLst>
      <p:ext uri="{BB962C8B-B14F-4D97-AF65-F5344CB8AC3E}">
        <p14:creationId xmlns:p14="http://schemas.microsoft.com/office/powerpoint/2010/main" val="132799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1500"/>
            <a:ext cx="10515600" cy="5605463"/>
          </a:xfrm>
        </p:spPr>
        <p:txBody>
          <a:bodyPr>
            <a:normAutofit lnSpcReduction="10000"/>
          </a:bodyPr>
          <a:lstStyle/>
          <a:p>
            <a:pPr algn="just"/>
            <a:r>
              <a:rPr lang="en-US" sz="4000" b="1" spc="-5" dirty="0">
                <a:uFill>
                  <a:solidFill>
                    <a:srgbClr val="000000"/>
                  </a:solidFill>
                </a:uFill>
                <a:latin typeface="Arial"/>
                <a:cs typeface="Arial"/>
              </a:rPr>
              <a:t>6.2 </a:t>
            </a:r>
            <a:r>
              <a:rPr lang="en-US" sz="4400" b="1" u="sng" spc="-5" dirty="0">
                <a:uFill>
                  <a:solidFill>
                    <a:srgbClr val="000000"/>
                  </a:solidFill>
                </a:uFill>
                <a:latin typeface="Arial"/>
                <a:cs typeface="Arial"/>
              </a:rPr>
              <a:t>Patent and </a:t>
            </a:r>
            <a:r>
              <a:rPr lang="en-US" sz="4400" b="1" u="sng" dirty="0">
                <a:uFill>
                  <a:solidFill>
                    <a:srgbClr val="000000"/>
                  </a:solidFill>
                </a:uFill>
                <a:latin typeface="Arial"/>
                <a:cs typeface="Arial"/>
              </a:rPr>
              <a:t>Copy </a:t>
            </a:r>
            <a:r>
              <a:rPr lang="en-US" sz="4400" b="1" u="sng" spc="-5" dirty="0">
                <a:uFill>
                  <a:solidFill>
                    <a:srgbClr val="000000"/>
                  </a:solidFill>
                </a:uFill>
                <a:latin typeface="Arial"/>
                <a:cs typeface="Arial"/>
              </a:rPr>
              <a:t>rights</a:t>
            </a:r>
            <a:r>
              <a:rPr lang="en-US" sz="4400" spc="-5" dirty="0">
                <a:latin typeface="Arial"/>
                <a:cs typeface="Arial"/>
              </a:rPr>
              <a:t>: </a:t>
            </a:r>
            <a:r>
              <a:rPr lang="en-US" sz="4400" dirty="0">
                <a:latin typeface="Arial"/>
                <a:cs typeface="Arial"/>
              </a:rPr>
              <a:t>A physician </a:t>
            </a:r>
            <a:r>
              <a:rPr lang="en-US" sz="4400" spc="-15" dirty="0">
                <a:latin typeface="Arial"/>
                <a:cs typeface="Arial"/>
              </a:rPr>
              <a:t>may </a:t>
            </a:r>
            <a:r>
              <a:rPr lang="en-US" sz="4400" dirty="0">
                <a:latin typeface="Arial"/>
                <a:cs typeface="Arial"/>
              </a:rPr>
              <a:t>patent </a:t>
            </a:r>
            <a:r>
              <a:rPr lang="en-US" sz="4400" spc="-5" dirty="0">
                <a:latin typeface="Arial"/>
                <a:cs typeface="Arial"/>
              </a:rPr>
              <a:t>surgical instruments, </a:t>
            </a:r>
            <a:r>
              <a:rPr lang="en-US" sz="4400" dirty="0">
                <a:latin typeface="Arial"/>
                <a:cs typeface="Arial"/>
              </a:rPr>
              <a:t>appliances and  medicine or </a:t>
            </a:r>
            <a:r>
              <a:rPr lang="en-US" sz="4400" spc="-5" dirty="0">
                <a:latin typeface="Arial"/>
                <a:cs typeface="Arial"/>
              </a:rPr>
              <a:t>Copyright </a:t>
            </a:r>
            <a:r>
              <a:rPr lang="en-US" sz="4400" dirty="0">
                <a:latin typeface="Arial"/>
                <a:cs typeface="Arial"/>
              </a:rPr>
              <a:t>applications, </a:t>
            </a:r>
            <a:r>
              <a:rPr lang="en-US" sz="4400" spc="-10" dirty="0">
                <a:latin typeface="Arial"/>
                <a:cs typeface="Arial"/>
              </a:rPr>
              <a:t>methods </a:t>
            </a:r>
            <a:r>
              <a:rPr lang="en-US" sz="4400" dirty="0">
                <a:latin typeface="Arial"/>
                <a:cs typeface="Arial"/>
              </a:rPr>
              <a:t>and </a:t>
            </a:r>
            <a:r>
              <a:rPr lang="en-US" sz="4400" spc="-5" dirty="0">
                <a:latin typeface="Arial"/>
                <a:cs typeface="Arial"/>
              </a:rPr>
              <a:t>procedures. </a:t>
            </a:r>
          </a:p>
          <a:p>
            <a:pPr algn="just"/>
            <a:r>
              <a:rPr lang="en-US" sz="4400" spc="-5" dirty="0">
                <a:latin typeface="Arial"/>
                <a:cs typeface="Arial"/>
              </a:rPr>
              <a:t>However, </a:t>
            </a:r>
            <a:r>
              <a:rPr lang="en-US" sz="4400" spc="10" dirty="0">
                <a:latin typeface="Arial"/>
                <a:cs typeface="Arial"/>
              </a:rPr>
              <a:t>it </a:t>
            </a:r>
            <a:r>
              <a:rPr lang="en-US" sz="4400" spc="-5" dirty="0">
                <a:latin typeface="Arial"/>
                <a:cs typeface="Arial"/>
              </a:rPr>
              <a:t>shall </a:t>
            </a:r>
            <a:r>
              <a:rPr lang="en-US" sz="4400" dirty="0">
                <a:latin typeface="Arial"/>
                <a:cs typeface="Arial"/>
              </a:rPr>
              <a:t>be </a:t>
            </a:r>
            <a:r>
              <a:rPr lang="en-US" sz="4400" spc="-5" dirty="0">
                <a:latin typeface="Arial"/>
                <a:cs typeface="Arial"/>
              </a:rPr>
              <a:t>unethical </a:t>
            </a:r>
            <a:r>
              <a:rPr lang="en-US" sz="4400" spc="10" dirty="0">
                <a:latin typeface="Arial"/>
                <a:cs typeface="Arial"/>
              </a:rPr>
              <a:t>if  </a:t>
            </a:r>
            <a:r>
              <a:rPr lang="en-US" sz="4400" dirty="0">
                <a:latin typeface="Arial"/>
                <a:cs typeface="Arial"/>
              </a:rPr>
              <a:t>the benefits of such patents or </a:t>
            </a:r>
            <a:r>
              <a:rPr lang="en-US" sz="4400" spc="-5" dirty="0">
                <a:latin typeface="Arial"/>
                <a:cs typeface="Arial"/>
              </a:rPr>
              <a:t>copyrights </a:t>
            </a:r>
            <a:r>
              <a:rPr lang="en-US" sz="4400" spc="5" dirty="0">
                <a:latin typeface="Arial"/>
                <a:cs typeface="Arial"/>
              </a:rPr>
              <a:t>are </a:t>
            </a:r>
            <a:r>
              <a:rPr lang="en-US" sz="4400" dirty="0">
                <a:latin typeface="Arial"/>
                <a:cs typeface="Arial"/>
              </a:rPr>
              <a:t>not </a:t>
            </a:r>
            <a:r>
              <a:rPr lang="en-US" sz="4400" spc="-15" dirty="0">
                <a:latin typeface="Arial"/>
                <a:cs typeface="Arial"/>
              </a:rPr>
              <a:t>made </a:t>
            </a:r>
            <a:r>
              <a:rPr lang="en-US" sz="4400" dirty="0">
                <a:latin typeface="Arial"/>
                <a:cs typeface="Arial"/>
              </a:rPr>
              <a:t>available </a:t>
            </a:r>
            <a:r>
              <a:rPr lang="en-US" sz="4400" spc="10" dirty="0">
                <a:latin typeface="Arial"/>
                <a:cs typeface="Arial"/>
              </a:rPr>
              <a:t>in </a:t>
            </a:r>
            <a:r>
              <a:rPr lang="en-US" sz="4400" dirty="0">
                <a:latin typeface="Arial"/>
                <a:cs typeface="Arial"/>
              </a:rPr>
              <a:t>situations </a:t>
            </a:r>
            <a:r>
              <a:rPr lang="en-US" sz="4400" spc="-5" dirty="0">
                <a:latin typeface="Arial"/>
                <a:cs typeface="Arial"/>
              </a:rPr>
              <a:t>where </a:t>
            </a:r>
            <a:r>
              <a:rPr lang="en-US" sz="4400" spc="-10" dirty="0">
                <a:latin typeface="Arial"/>
                <a:cs typeface="Arial"/>
              </a:rPr>
              <a:t>the </a:t>
            </a:r>
            <a:r>
              <a:rPr lang="en-US" sz="4400" dirty="0">
                <a:latin typeface="Arial"/>
                <a:cs typeface="Arial"/>
              </a:rPr>
              <a:t>interest  of large </a:t>
            </a:r>
            <a:r>
              <a:rPr lang="en-US" sz="4400" spc="-5" dirty="0">
                <a:latin typeface="Arial"/>
                <a:cs typeface="Arial"/>
              </a:rPr>
              <a:t>population </a:t>
            </a:r>
            <a:r>
              <a:rPr lang="en-US" sz="4400" spc="10" dirty="0">
                <a:latin typeface="Arial"/>
                <a:cs typeface="Arial"/>
              </a:rPr>
              <a:t>is</a:t>
            </a:r>
            <a:r>
              <a:rPr lang="en-US" sz="4400" spc="-60" dirty="0">
                <a:latin typeface="Arial"/>
                <a:cs typeface="Arial"/>
              </a:rPr>
              <a:t> </a:t>
            </a:r>
            <a:r>
              <a:rPr lang="en-US" sz="4400" dirty="0">
                <a:latin typeface="Arial"/>
                <a:cs typeface="Arial"/>
              </a:rPr>
              <a:t>involved.</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33D1D3-02A4-4DB2-B9A2-28D2AD55CBC4}"/>
              </a:ext>
            </a:extLst>
          </p:cNvPr>
          <p:cNvSpPr>
            <a:spLocks noGrp="1"/>
          </p:cNvSpPr>
          <p:nvPr>
            <p:ph idx="1"/>
          </p:nvPr>
        </p:nvSpPr>
        <p:spPr>
          <a:xfrm>
            <a:off x="444500" y="482600"/>
            <a:ext cx="11366500" cy="6172200"/>
          </a:xfrm>
        </p:spPr>
        <p:txBody>
          <a:bodyPr>
            <a:normAutofit/>
          </a:bodyPr>
          <a:lstStyle/>
          <a:p>
            <a:pPr marL="0" indent="0" algn="just">
              <a:buNone/>
            </a:pPr>
            <a:r>
              <a:rPr lang="en-US" sz="3600" b="1" u="sng" spc="-10" dirty="0">
                <a:uFill>
                  <a:solidFill>
                    <a:srgbClr val="000000"/>
                  </a:solidFill>
                </a:uFill>
                <a:latin typeface="Arial"/>
                <a:cs typeface="Arial"/>
              </a:rPr>
              <a:t>6.3  Running </a:t>
            </a:r>
            <a:r>
              <a:rPr lang="en-US" sz="3600" b="1" u="sng" spc="-5" dirty="0">
                <a:uFill>
                  <a:solidFill>
                    <a:srgbClr val="000000"/>
                  </a:solidFill>
                </a:uFill>
                <a:latin typeface="Arial"/>
                <a:cs typeface="Arial"/>
              </a:rPr>
              <a:t>an </a:t>
            </a:r>
            <a:r>
              <a:rPr lang="en-US" sz="3600" b="1" u="sng" dirty="0">
                <a:uFill>
                  <a:solidFill>
                    <a:srgbClr val="000000"/>
                  </a:solidFill>
                </a:uFill>
                <a:latin typeface="Arial"/>
                <a:cs typeface="Arial"/>
              </a:rPr>
              <a:t>open </a:t>
            </a:r>
            <a:r>
              <a:rPr lang="en-US" sz="3600" b="1" u="sng" spc="-5" dirty="0">
                <a:uFill>
                  <a:solidFill>
                    <a:srgbClr val="000000"/>
                  </a:solidFill>
                </a:uFill>
                <a:latin typeface="Arial"/>
                <a:cs typeface="Arial"/>
              </a:rPr>
              <a:t>shop (Dispensing </a:t>
            </a:r>
            <a:r>
              <a:rPr lang="en-US" sz="3600" b="1" u="sng" spc="5" dirty="0">
                <a:uFill>
                  <a:solidFill>
                    <a:srgbClr val="000000"/>
                  </a:solidFill>
                </a:uFill>
                <a:latin typeface="Arial"/>
                <a:cs typeface="Arial"/>
              </a:rPr>
              <a:t>of </a:t>
            </a:r>
            <a:r>
              <a:rPr lang="en-US" sz="3600" b="1" u="sng" spc="-5" dirty="0">
                <a:uFill>
                  <a:solidFill>
                    <a:srgbClr val="000000"/>
                  </a:solidFill>
                </a:uFill>
                <a:latin typeface="Arial"/>
                <a:cs typeface="Arial"/>
              </a:rPr>
              <a:t>Drugs and Appliances </a:t>
            </a:r>
            <a:r>
              <a:rPr lang="en-US" sz="3600" b="1" u="sng" spc="5" dirty="0">
                <a:uFill>
                  <a:solidFill>
                    <a:srgbClr val="000000"/>
                  </a:solidFill>
                </a:uFill>
                <a:latin typeface="Arial"/>
                <a:cs typeface="Arial"/>
              </a:rPr>
              <a:t>by </a:t>
            </a:r>
            <a:r>
              <a:rPr lang="en-US" sz="3600" b="1" u="sng" spc="-5" dirty="0">
                <a:uFill>
                  <a:solidFill>
                    <a:srgbClr val="000000"/>
                  </a:solidFill>
                </a:uFill>
                <a:latin typeface="Arial"/>
                <a:cs typeface="Arial"/>
              </a:rPr>
              <a:t>Physicians):</a:t>
            </a:r>
            <a:endParaRPr lang="en-US" sz="3600" dirty="0">
              <a:latin typeface="Arial"/>
              <a:cs typeface="Arial"/>
            </a:endParaRPr>
          </a:p>
          <a:p>
            <a:pPr marL="0" indent="0" algn="just">
              <a:buNone/>
            </a:pPr>
            <a:r>
              <a:rPr lang="en-US" sz="3600" dirty="0">
                <a:latin typeface="Arial"/>
                <a:cs typeface="Arial"/>
              </a:rPr>
              <a:t>A  physician should </a:t>
            </a:r>
            <a:r>
              <a:rPr lang="en-US" sz="3600" spc="-10" dirty="0">
                <a:latin typeface="Arial"/>
                <a:cs typeface="Arial"/>
              </a:rPr>
              <a:t>not </a:t>
            </a:r>
            <a:r>
              <a:rPr lang="en-US" sz="3600" dirty="0">
                <a:latin typeface="Arial"/>
                <a:cs typeface="Arial"/>
              </a:rPr>
              <a:t>run an </a:t>
            </a:r>
            <a:r>
              <a:rPr lang="en-US" sz="3600" spc="-5" dirty="0">
                <a:latin typeface="Arial"/>
                <a:cs typeface="Arial"/>
              </a:rPr>
              <a:t>open </a:t>
            </a:r>
            <a:r>
              <a:rPr lang="en-US" sz="3600" dirty="0">
                <a:latin typeface="Arial"/>
                <a:cs typeface="Arial"/>
              </a:rPr>
              <a:t>shop </a:t>
            </a:r>
            <a:r>
              <a:rPr lang="en-US" sz="3600" spc="-10" dirty="0">
                <a:latin typeface="Arial"/>
                <a:cs typeface="Arial"/>
              </a:rPr>
              <a:t>for </a:t>
            </a:r>
            <a:r>
              <a:rPr lang="en-US" sz="3600" dirty="0">
                <a:latin typeface="Arial"/>
                <a:cs typeface="Arial"/>
              </a:rPr>
              <a:t>sale of </a:t>
            </a:r>
            <a:r>
              <a:rPr lang="en-US" sz="3600" spc="-5" dirty="0">
                <a:latin typeface="Arial"/>
                <a:cs typeface="Arial"/>
              </a:rPr>
              <a:t>medicine </a:t>
            </a:r>
            <a:r>
              <a:rPr lang="en-US" sz="3600" spc="-10" dirty="0">
                <a:latin typeface="Arial"/>
                <a:cs typeface="Arial"/>
              </a:rPr>
              <a:t>for </a:t>
            </a:r>
            <a:r>
              <a:rPr lang="en-US" sz="3600" spc="-5" dirty="0">
                <a:latin typeface="Arial"/>
                <a:cs typeface="Arial"/>
              </a:rPr>
              <a:t>dispensing prescriptions  prescribed </a:t>
            </a:r>
            <a:r>
              <a:rPr lang="en-US" sz="3600" dirty="0">
                <a:latin typeface="Arial"/>
                <a:cs typeface="Arial"/>
              </a:rPr>
              <a:t>by </a:t>
            </a:r>
            <a:r>
              <a:rPr lang="en-US" sz="3600" spc="-5" dirty="0">
                <a:latin typeface="Arial"/>
                <a:cs typeface="Arial"/>
              </a:rPr>
              <a:t>doctors other </a:t>
            </a:r>
            <a:r>
              <a:rPr lang="en-US" sz="3600" dirty="0">
                <a:latin typeface="Arial"/>
                <a:cs typeface="Arial"/>
              </a:rPr>
              <a:t>than </a:t>
            </a:r>
            <a:r>
              <a:rPr lang="en-US" sz="3600" spc="-5" dirty="0">
                <a:latin typeface="Arial"/>
                <a:cs typeface="Arial"/>
              </a:rPr>
              <a:t>himself </a:t>
            </a:r>
            <a:r>
              <a:rPr lang="en-US" sz="3600" dirty="0">
                <a:latin typeface="Arial"/>
                <a:cs typeface="Arial"/>
              </a:rPr>
              <a:t>or </a:t>
            </a:r>
            <a:r>
              <a:rPr lang="en-US" sz="3600" spc="-10" dirty="0">
                <a:latin typeface="Arial"/>
                <a:cs typeface="Arial"/>
              </a:rPr>
              <a:t>for </a:t>
            </a:r>
            <a:r>
              <a:rPr lang="en-US" sz="3600" dirty="0">
                <a:latin typeface="Arial"/>
                <a:cs typeface="Arial"/>
              </a:rPr>
              <a:t>sale of </a:t>
            </a:r>
            <a:r>
              <a:rPr lang="en-US" sz="3600" spc="-5" dirty="0">
                <a:latin typeface="Arial"/>
                <a:cs typeface="Arial"/>
              </a:rPr>
              <a:t>medical </a:t>
            </a:r>
            <a:r>
              <a:rPr lang="en-US" sz="3600" dirty="0">
                <a:latin typeface="Arial"/>
                <a:cs typeface="Arial"/>
              </a:rPr>
              <a:t>or </a:t>
            </a:r>
            <a:r>
              <a:rPr lang="en-US" sz="3600" spc="-5" dirty="0">
                <a:latin typeface="Arial"/>
                <a:cs typeface="Arial"/>
              </a:rPr>
              <a:t>surgical appliances. </a:t>
            </a:r>
          </a:p>
          <a:p>
            <a:pPr marL="0" indent="0" algn="just">
              <a:buNone/>
            </a:pPr>
            <a:r>
              <a:rPr lang="en-US" sz="3600" dirty="0">
                <a:latin typeface="Arial"/>
                <a:cs typeface="Arial"/>
              </a:rPr>
              <a:t>It is not  </a:t>
            </a:r>
            <a:r>
              <a:rPr lang="en-US" sz="3600" spc="-5" dirty="0">
                <a:latin typeface="Arial"/>
                <a:cs typeface="Arial"/>
              </a:rPr>
              <a:t>unethical </a:t>
            </a:r>
            <a:r>
              <a:rPr lang="en-US" sz="3600" dirty="0">
                <a:latin typeface="Arial"/>
                <a:cs typeface="Arial"/>
              </a:rPr>
              <a:t>for a </a:t>
            </a:r>
            <a:r>
              <a:rPr lang="en-US" sz="3600" spc="-5" dirty="0">
                <a:latin typeface="Arial"/>
                <a:cs typeface="Arial"/>
              </a:rPr>
              <a:t>physician </a:t>
            </a:r>
            <a:r>
              <a:rPr lang="en-US" sz="3600" dirty="0">
                <a:latin typeface="Arial"/>
                <a:cs typeface="Arial"/>
              </a:rPr>
              <a:t>to prescribe </a:t>
            </a:r>
            <a:r>
              <a:rPr lang="en-US" sz="3600" spc="-5" dirty="0">
                <a:latin typeface="Arial"/>
                <a:cs typeface="Arial"/>
              </a:rPr>
              <a:t>or supply </a:t>
            </a:r>
            <a:r>
              <a:rPr lang="en-US" sz="3600" dirty="0">
                <a:latin typeface="Arial"/>
                <a:cs typeface="Arial"/>
              </a:rPr>
              <a:t>drugs, remedies </a:t>
            </a:r>
            <a:r>
              <a:rPr lang="en-US" sz="3600" spc="-10" dirty="0">
                <a:latin typeface="Arial"/>
                <a:cs typeface="Arial"/>
              </a:rPr>
              <a:t>or </a:t>
            </a:r>
            <a:r>
              <a:rPr lang="en-US" sz="3600" dirty="0">
                <a:latin typeface="Arial"/>
                <a:cs typeface="Arial"/>
              </a:rPr>
              <a:t>appliances as long as there </a:t>
            </a:r>
            <a:r>
              <a:rPr lang="en-US" sz="3600" spc="10" dirty="0">
                <a:latin typeface="Arial"/>
                <a:cs typeface="Arial"/>
              </a:rPr>
              <a:t>is  </a:t>
            </a:r>
            <a:r>
              <a:rPr lang="en-US" sz="3600" dirty="0">
                <a:latin typeface="Arial"/>
                <a:cs typeface="Arial"/>
              </a:rPr>
              <a:t>no exploitation </a:t>
            </a:r>
            <a:r>
              <a:rPr lang="en-US" sz="3600" spc="-10" dirty="0">
                <a:latin typeface="Arial"/>
                <a:cs typeface="Arial"/>
              </a:rPr>
              <a:t>of </a:t>
            </a:r>
            <a:r>
              <a:rPr lang="en-US" sz="3600" dirty="0">
                <a:latin typeface="Arial"/>
                <a:cs typeface="Arial"/>
              </a:rPr>
              <a:t>the </a:t>
            </a:r>
            <a:r>
              <a:rPr lang="en-US" sz="3600" spc="-5" dirty="0">
                <a:latin typeface="Arial"/>
                <a:cs typeface="Arial"/>
              </a:rPr>
              <a:t>patient. </a:t>
            </a:r>
          </a:p>
          <a:p>
            <a:pPr marL="0" indent="0">
              <a:buNone/>
            </a:pPr>
            <a:endParaRPr lang="en-IN" dirty="0"/>
          </a:p>
          <a:p>
            <a:pPr marL="0" indent="0">
              <a:buNone/>
            </a:pPr>
            <a:endParaRPr lang="en-IN" u="sng" dirty="0"/>
          </a:p>
        </p:txBody>
      </p:sp>
      <p:sp>
        <p:nvSpPr>
          <p:cNvPr id="4" name="Date Placeholder 3"/>
          <p:cNvSpPr>
            <a:spLocks noGrp="1"/>
          </p:cNvSpPr>
          <p:nvPr>
            <p:ph type="dt" sz="half" idx="10"/>
          </p:nvPr>
        </p:nvSpPr>
        <p:spPr/>
        <p:txBody>
          <a:bodyPr/>
          <a:lstStyle/>
          <a:p>
            <a:fld id="{EFEE2CB9-5FAF-445C-B487-6E1AC288B963}"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51</a:t>
            </a:fld>
            <a:endParaRPr lang="en-IN" dirty="0"/>
          </a:p>
        </p:txBody>
      </p:sp>
    </p:spTree>
    <p:extLst>
      <p:ext uri="{BB962C8B-B14F-4D97-AF65-F5344CB8AC3E}">
        <p14:creationId xmlns:p14="http://schemas.microsoft.com/office/powerpoint/2010/main" val="3978144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5750"/>
            <a:ext cx="10515600" cy="5891213"/>
          </a:xfrm>
        </p:spPr>
        <p:txBody>
          <a:bodyPr>
            <a:noAutofit/>
          </a:bodyPr>
          <a:lstStyle/>
          <a:p>
            <a:pPr marL="0" indent="0" algn="just">
              <a:buNone/>
            </a:pPr>
            <a:r>
              <a:rPr lang="en-IN" sz="3600" b="1" spc="-5" dirty="0">
                <a:uFill>
                  <a:solidFill>
                    <a:srgbClr val="000000"/>
                  </a:solidFill>
                </a:uFill>
                <a:latin typeface="Arial"/>
                <a:cs typeface="Arial"/>
              </a:rPr>
              <a:t>6.4  </a:t>
            </a:r>
            <a:r>
              <a:rPr lang="en-IN" sz="3600" b="1" u="sng" spc="-5" dirty="0">
                <a:uFill>
                  <a:solidFill>
                    <a:srgbClr val="000000"/>
                  </a:solidFill>
                </a:uFill>
                <a:latin typeface="Arial"/>
                <a:cs typeface="Arial"/>
              </a:rPr>
              <a:t>Rebates and</a:t>
            </a:r>
            <a:r>
              <a:rPr lang="en-IN" sz="3600" b="1" u="sng" spc="10" dirty="0">
                <a:uFill>
                  <a:solidFill>
                    <a:srgbClr val="000000"/>
                  </a:solidFill>
                </a:uFill>
                <a:latin typeface="Arial"/>
                <a:cs typeface="Arial"/>
              </a:rPr>
              <a:t> </a:t>
            </a:r>
            <a:r>
              <a:rPr lang="en-IN" sz="3600" b="1" u="sng" spc="-5" dirty="0">
                <a:uFill>
                  <a:solidFill>
                    <a:srgbClr val="000000"/>
                  </a:solidFill>
                </a:uFill>
                <a:latin typeface="Arial"/>
                <a:cs typeface="Arial"/>
              </a:rPr>
              <a:t>Commission</a:t>
            </a:r>
          </a:p>
          <a:p>
            <a:pPr marL="0" indent="0">
              <a:buNone/>
            </a:pPr>
            <a:endParaRPr lang="en-US" sz="3600" b="1" dirty="0">
              <a:latin typeface="Arial"/>
              <a:cs typeface="Arial"/>
            </a:endParaRPr>
          </a:p>
          <a:p>
            <a:pPr marL="0" indent="0" algn="just">
              <a:buNone/>
            </a:pPr>
            <a:r>
              <a:rPr lang="en-US" sz="3600" b="1" dirty="0">
                <a:latin typeface="Arial"/>
                <a:cs typeface="Arial"/>
              </a:rPr>
              <a:t>6.4.1 </a:t>
            </a:r>
            <a:r>
              <a:rPr lang="en-US" sz="3600" dirty="0">
                <a:latin typeface="Arial"/>
                <a:cs typeface="Arial"/>
              </a:rPr>
              <a:t> </a:t>
            </a:r>
            <a:r>
              <a:rPr lang="en-US" sz="3600" dirty="0">
                <a:solidFill>
                  <a:srgbClr val="FF0000"/>
                </a:solidFill>
                <a:latin typeface="Arial"/>
                <a:cs typeface="Arial"/>
              </a:rPr>
              <a:t>A </a:t>
            </a:r>
            <a:r>
              <a:rPr lang="en-US" sz="3600" spc="-5" dirty="0">
                <a:solidFill>
                  <a:srgbClr val="FF0000"/>
                </a:solidFill>
                <a:latin typeface="Arial"/>
                <a:cs typeface="Arial"/>
              </a:rPr>
              <a:t>physician shall </a:t>
            </a:r>
            <a:r>
              <a:rPr lang="en-US" sz="3600" dirty="0">
                <a:solidFill>
                  <a:srgbClr val="FF0000"/>
                </a:solidFill>
                <a:latin typeface="Arial"/>
                <a:cs typeface="Arial"/>
              </a:rPr>
              <a:t>not give, </a:t>
            </a:r>
            <a:r>
              <a:rPr lang="en-US" sz="3600" spc="-5" dirty="0">
                <a:solidFill>
                  <a:srgbClr val="FF0000"/>
                </a:solidFill>
                <a:latin typeface="Arial"/>
                <a:cs typeface="Arial"/>
              </a:rPr>
              <a:t>solicit, </a:t>
            </a:r>
            <a:r>
              <a:rPr lang="en-US" sz="3600" dirty="0">
                <a:solidFill>
                  <a:srgbClr val="FF0000"/>
                </a:solidFill>
                <a:latin typeface="Arial"/>
                <a:cs typeface="Arial"/>
              </a:rPr>
              <a:t>or receive </a:t>
            </a:r>
            <a:r>
              <a:rPr lang="en-US" sz="3600" spc="-10" dirty="0">
                <a:solidFill>
                  <a:srgbClr val="FF0000"/>
                </a:solidFill>
                <a:latin typeface="Arial"/>
                <a:cs typeface="Arial"/>
              </a:rPr>
              <a:t>nor </a:t>
            </a:r>
            <a:r>
              <a:rPr lang="en-US" sz="3600" spc="-5" dirty="0">
                <a:solidFill>
                  <a:srgbClr val="FF0000"/>
                </a:solidFill>
                <a:latin typeface="Arial"/>
                <a:cs typeface="Arial"/>
              </a:rPr>
              <a:t>shall </a:t>
            </a:r>
            <a:r>
              <a:rPr lang="en-US" sz="3600" dirty="0">
                <a:solidFill>
                  <a:srgbClr val="FF0000"/>
                </a:solidFill>
                <a:latin typeface="Arial"/>
                <a:cs typeface="Arial"/>
              </a:rPr>
              <a:t>he offer </a:t>
            </a:r>
            <a:r>
              <a:rPr lang="en-US" sz="3600" spc="-15" dirty="0">
                <a:solidFill>
                  <a:srgbClr val="FF0000"/>
                </a:solidFill>
                <a:latin typeface="Arial"/>
                <a:cs typeface="Arial"/>
              </a:rPr>
              <a:t>to </a:t>
            </a:r>
            <a:r>
              <a:rPr lang="en-US" sz="3600" dirty="0">
                <a:solidFill>
                  <a:srgbClr val="FF0000"/>
                </a:solidFill>
                <a:latin typeface="Arial"/>
                <a:cs typeface="Arial"/>
              </a:rPr>
              <a:t>give </a:t>
            </a:r>
            <a:r>
              <a:rPr lang="en-US" sz="3600" spc="-5" dirty="0">
                <a:solidFill>
                  <a:srgbClr val="FF0000"/>
                </a:solidFill>
                <a:latin typeface="Arial"/>
                <a:cs typeface="Arial"/>
              </a:rPr>
              <a:t>solicit </a:t>
            </a:r>
            <a:r>
              <a:rPr lang="en-US" sz="3600" dirty="0">
                <a:solidFill>
                  <a:srgbClr val="FF0000"/>
                </a:solidFill>
                <a:latin typeface="Arial"/>
                <a:cs typeface="Arial"/>
              </a:rPr>
              <a:t>or </a:t>
            </a:r>
            <a:r>
              <a:rPr lang="en-US" sz="3600" spc="-5" dirty="0">
                <a:solidFill>
                  <a:srgbClr val="FF0000"/>
                </a:solidFill>
                <a:latin typeface="Arial"/>
                <a:cs typeface="Arial"/>
              </a:rPr>
              <a:t>receive, </a:t>
            </a:r>
            <a:r>
              <a:rPr lang="en-US" sz="3600" dirty="0">
                <a:solidFill>
                  <a:srgbClr val="FF0000"/>
                </a:solidFill>
                <a:latin typeface="Arial"/>
                <a:cs typeface="Arial"/>
              </a:rPr>
              <a:t>any  </a:t>
            </a:r>
            <a:r>
              <a:rPr lang="en-US" sz="3600" spc="5" dirty="0">
                <a:solidFill>
                  <a:srgbClr val="FF0000"/>
                </a:solidFill>
                <a:latin typeface="Arial"/>
                <a:cs typeface="Arial"/>
              </a:rPr>
              <a:t>gift, </a:t>
            </a:r>
            <a:r>
              <a:rPr lang="en-US" sz="3600" spc="-5" dirty="0">
                <a:solidFill>
                  <a:srgbClr val="FF0000"/>
                </a:solidFill>
                <a:latin typeface="Arial"/>
                <a:cs typeface="Arial"/>
              </a:rPr>
              <a:t>gratuity, commission </a:t>
            </a:r>
            <a:r>
              <a:rPr lang="en-US" sz="3600" dirty="0">
                <a:solidFill>
                  <a:srgbClr val="FF0000"/>
                </a:solidFill>
                <a:latin typeface="Arial"/>
                <a:cs typeface="Arial"/>
              </a:rPr>
              <a:t>or </a:t>
            </a:r>
            <a:r>
              <a:rPr lang="en-US" sz="3600" spc="-5" dirty="0">
                <a:solidFill>
                  <a:srgbClr val="FF0000"/>
                </a:solidFill>
                <a:latin typeface="Arial"/>
                <a:cs typeface="Arial"/>
              </a:rPr>
              <a:t>bonus </a:t>
            </a:r>
            <a:r>
              <a:rPr lang="en-US" sz="3600" spc="10" dirty="0">
                <a:latin typeface="Arial"/>
                <a:cs typeface="Arial"/>
              </a:rPr>
              <a:t>in </a:t>
            </a:r>
            <a:r>
              <a:rPr lang="en-US" sz="3600" spc="-5" dirty="0">
                <a:latin typeface="Arial"/>
                <a:cs typeface="Arial"/>
              </a:rPr>
              <a:t>consideration </a:t>
            </a:r>
            <a:r>
              <a:rPr lang="en-US" sz="3600" dirty="0">
                <a:latin typeface="Arial"/>
                <a:cs typeface="Arial"/>
              </a:rPr>
              <a:t>of </a:t>
            </a:r>
            <a:r>
              <a:rPr lang="en-US" sz="3600" spc="-10" dirty="0">
                <a:latin typeface="Arial"/>
                <a:cs typeface="Arial"/>
              </a:rPr>
              <a:t>or </a:t>
            </a:r>
            <a:r>
              <a:rPr lang="en-US" sz="3600" spc="-5" dirty="0">
                <a:latin typeface="Arial"/>
                <a:cs typeface="Arial"/>
              </a:rPr>
              <a:t>return </a:t>
            </a:r>
            <a:r>
              <a:rPr lang="en-US" sz="3600" spc="-10" dirty="0">
                <a:latin typeface="Arial"/>
                <a:cs typeface="Arial"/>
              </a:rPr>
              <a:t>for </a:t>
            </a:r>
            <a:r>
              <a:rPr lang="en-US" sz="3600" dirty="0">
                <a:latin typeface="Arial"/>
                <a:cs typeface="Arial"/>
              </a:rPr>
              <a:t>the referring, </a:t>
            </a:r>
            <a:r>
              <a:rPr lang="en-US" sz="3600" spc="-5" dirty="0">
                <a:latin typeface="Arial"/>
                <a:cs typeface="Arial"/>
              </a:rPr>
              <a:t>recommending  </a:t>
            </a:r>
            <a:r>
              <a:rPr lang="en-US" sz="3600" dirty="0">
                <a:latin typeface="Arial"/>
                <a:cs typeface="Arial"/>
              </a:rPr>
              <a:t>or </a:t>
            </a:r>
            <a:r>
              <a:rPr lang="en-US" sz="3600" spc="-5" dirty="0">
                <a:latin typeface="Arial"/>
                <a:cs typeface="Arial"/>
              </a:rPr>
              <a:t>procuring </a:t>
            </a:r>
            <a:r>
              <a:rPr lang="en-US" sz="3600" dirty="0">
                <a:latin typeface="Arial"/>
                <a:cs typeface="Arial"/>
              </a:rPr>
              <a:t>of any patient for </a:t>
            </a:r>
            <a:r>
              <a:rPr lang="en-US" sz="3600" spc="-5" dirty="0">
                <a:latin typeface="Arial"/>
                <a:cs typeface="Arial"/>
              </a:rPr>
              <a:t>medical, surgical </a:t>
            </a:r>
            <a:r>
              <a:rPr lang="en-US" sz="3600" spc="-10" dirty="0">
                <a:latin typeface="Arial"/>
                <a:cs typeface="Arial"/>
              </a:rPr>
              <a:t>or </a:t>
            </a:r>
            <a:r>
              <a:rPr lang="en-US" sz="3600" spc="-5" dirty="0">
                <a:latin typeface="Arial"/>
                <a:cs typeface="Arial"/>
              </a:rPr>
              <a:t>other </a:t>
            </a:r>
            <a:r>
              <a:rPr lang="en-US" sz="3600" spc="-10" dirty="0">
                <a:latin typeface="Arial"/>
                <a:cs typeface="Arial"/>
              </a:rPr>
              <a:t>treatment. </a:t>
            </a:r>
          </a:p>
          <a:p>
            <a:pPr marL="0" indent="0">
              <a:buNone/>
            </a:pP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1062" y="528639"/>
            <a:ext cx="11077576" cy="5505450"/>
          </a:xfrm>
        </p:spPr>
        <p:txBody>
          <a:bodyPr>
            <a:normAutofit fontScale="92500" lnSpcReduction="10000"/>
          </a:bodyPr>
          <a:lstStyle/>
          <a:p>
            <a:pPr algn="just"/>
            <a:r>
              <a:rPr lang="en-US" sz="5200" b="1" spc="-5" dirty="0">
                <a:latin typeface="Arial"/>
                <a:cs typeface="Arial"/>
              </a:rPr>
              <a:t>6.5 </a:t>
            </a:r>
            <a:r>
              <a:rPr lang="en-US" sz="5200" b="1" u="sng" spc="-5" dirty="0">
                <a:uFill>
                  <a:solidFill>
                    <a:srgbClr val="000000"/>
                  </a:solidFill>
                </a:uFill>
                <a:latin typeface="Arial"/>
                <a:cs typeface="Arial"/>
              </a:rPr>
              <a:t>Secret Remedies</a:t>
            </a:r>
            <a:r>
              <a:rPr lang="en-US" sz="5200" spc="-5" dirty="0">
                <a:latin typeface="Arial"/>
                <a:cs typeface="Arial"/>
              </a:rPr>
              <a:t>: The prescribing </a:t>
            </a:r>
            <a:r>
              <a:rPr lang="en-US" sz="5200" dirty="0">
                <a:latin typeface="Arial"/>
                <a:cs typeface="Arial"/>
              </a:rPr>
              <a:t>or </a:t>
            </a:r>
            <a:r>
              <a:rPr lang="en-US" sz="5200" spc="-5" dirty="0">
                <a:latin typeface="Arial"/>
                <a:cs typeface="Arial"/>
              </a:rPr>
              <a:t>dispensing </a:t>
            </a:r>
            <a:r>
              <a:rPr lang="en-US" sz="5200" dirty="0">
                <a:latin typeface="Arial"/>
                <a:cs typeface="Arial"/>
              </a:rPr>
              <a:t>by a physician of secret </a:t>
            </a:r>
            <a:r>
              <a:rPr lang="en-US" sz="5200" spc="-5" dirty="0">
                <a:latin typeface="Arial"/>
                <a:cs typeface="Arial"/>
              </a:rPr>
              <a:t>remedial </a:t>
            </a:r>
            <a:r>
              <a:rPr lang="en-US" sz="5200" spc="-10" dirty="0">
                <a:latin typeface="Arial"/>
                <a:cs typeface="Arial"/>
              </a:rPr>
              <a:t>agents </a:t>
            </a:r>
            <a:r>
              <a:rPr lang="en-US" sz="5200" dirty="0">
                <a:latin typeface="Arial"/>
                <a:cs typeface="Arial"/>
              </a:rPr>
              <a:t>of  </a:t>
            </a:r>
            <a:r>
              <a:rPr lang="en-US" sz="5200" spc="-5" dirty="0">
                <a:latin typeface="Arial"/>
                <a:cs typeface="Arial"/>
              </a:rPr>
              <a:t>which </a:t>
            </a:r>
            <a:r>
              <a:rPr lang="en-US" sz="5200" dirty="0">
                <a:latin typeface="Arial"/>
                <a:cs typeface="Arial"/>
              </a:rPr>
              <a:t>he does not know the </a:t>
            </a:r>
            <a:r>
              <a:rPr lang="en-US" sz="5200" spc="-5" dirty="0">
                <a:latin typeface="Arial"/>
                <a:cs typeface="Arial"/>
              </a:rPr>
              <a:t>composition, </a:t>
            </a:r>
            <a:r>
              <a:rPr lang="en-US" sz="5200" dirty="0">
                <a:latin typeface="Arial"/>
                <a:cs typeface="Arial"/>
              </a:rPr>
              <a:t>or the </a:t>
            </a:r>
            <a:r>
              <a:rPr lang="en-US" sz="5200" spc="-5" dirty="0">
                <a:latin typeface="Arial"/>
                <a:cs typeface="Arial"/>
              </a:rPr>
              <a:t>manufacture </a:t>
            </a:r>
            <a:r>
              <a:rPr lang="en-US" sz="5200" dirty="0">
                <a:latin typeface="Arial"/>
                <a:cs typeface="Arial"/>
              </a:rPr>
              <a:t>or </a:t>
            </a:r>
            <a:r>
              <a:rPr lang="en-US" sz="5200" spc="-5" dirty="0">
                <a:latin typeface="Arial"/>
                <a:cs typeface="Arial"/>
              </a:rPr>
              <a:t>promotion </a:t>
            </a:r>
            <a:r>
              <a:rPr lang="en-US" sz="5200" dirty="0">
                <a:latin typeface="Arial"/>
                <a:cs typeface="Arial"/>
              </a:rPr>
              <a:t>of their </a:t>
            </a:r>
            <a:r>
              <a:rPr lang="en-US" sz="5200" spc="-10" dirty="0">
                <a:latin typeface="Arial"/>
                <a:cs typeface="Arial"/>
              </a:rPr>
              <a:t>use </a:t>
            </a:r>
            <a:r>
              <a:rPr lang="en-US" sz="5200" spc="10" dirty="0">
                <a:latin typeface="Arial"/>
                <a:cs typeface="Arial"/>
              </a:rPr>
              <a:t>is  </a:t>
            </a:r>
            <a:r>
              <a:rPr lang="en-US" sz="5200" spc="-5" dirty="0">
                <a:latin typeface="Arial"/>
                <a:cs typeface="Arial"/>
              </a:rPr>
              <a:t>unethical </a:t>
            </a:r>
            <a:r>
              <a:rPr lang="en-US" sz="5200" spc="-10" dirty="0">
                <a:latin typeface="Arial"/>
                <a:cs typeface="Arial"/>
              </a:rPr>
              <a:t>and </a:t>
            </a:r>
            <a:r>
              <a:rPr lang="en-US" sz="5200" dirty="0">
                <a:latin typeface="Arial"/>
                <a:cs typeface="Arial"/>
              </a:rPr>
              <a:t>as such </a:t>
            </a:r>
            <a:r>
              <a:rPr lang="en-US" sz="5200" spc="-5" dirty="0">
                <a:latin typeface="Arial"/>
                <a:cs typeface="Arial"/>
              </a:rPr>
              <a:t>prohibited. </a:t>
            </a:r>
          </a:p>
          <a:p>
            <a:pPr algn="just"/>
            <a:r>
              <a:rPr lang="en-US" sz="5200" spc="-5" dirty="0">
                <a:latin typeface="Arial"/>
                <a:cs typeface="Arial"/>
              </a:rPr>
              <a:t>All </a:t>
            </a:r>
            <a:r>
              <a:rPr lang="en-US" sz="5200" dirty="0">
                <a:latin typeface="Arial"/>
                <a:cs typeface="Arial"/>
              </a:rPr>
              <a:t>the </a:t>
            </a:r>
            <a:r>
              <a:rPr lang="en-US" sz="5200" spc="-5" dirty="0">
                <a:latin typeface="Arial"/>
                <a:cs typeface="Arial"/>
              </a:rPr>
              <a:t>drugs prescribed </a:t>
            </a:r>
            <a:r>
              <a:rPr lang="en-US" sz="5200" dirty="0">
                <a:latin typeface="Arial"/>
                <a:cs typeface="Arial"/>
              </a:rPr>
              <a:t>by a </a:t>
            </a:r>
            <a:r>
              <a:rPr lang="en-US" sz="5200" spc="-5" dirty="0">
                <a:latin typeface="Arial"/>
                <a:cs typeface="Arial"/>
              </a:rPr>
              <a:t>physician </a:t>
            </a:r>
            <a:r>
              <a:rPr lang="en-US" sz="5200" dirty="0">
                <a:latin typeface="Arial"/>
                <a:cs typeface="Arial"/>
              </a:rPr>
              <a:t>should </a:t>
            </a:r>
            <a:r>
              <a:rPr lang="en-US" sz="5200" spc="-5" dirty="0">
                <a:latin typeface="Arial"/>
                <a:cs typeface="Arial"/>
              </a:rPr>
              <a:t>always carry </a:t>
            </a:r>
            <a:r>
              <a:rPr lang="en-US" sz="5200" dirty="0">
                <a:latin typeface="Arial"/>
                <a:cs typeface="Arial"/>
              </a:rPr>
              <a:t>a  proprietary </a:t>
            </a:r>
            <a:r>
              <a:rPr lang="en-US" sz="5200" spc="-5" dirty="0">
                <a:latin typeface="Arial"/>
                <a:cs typeface="Arial"/>
              </a:rPr>
              <a:t>formula </a:t>
            </a:r>
            <a:r>
              <a:rPr lang="en-US" sz="5200" dirty="0">
                <a:latin typeface="Arial"/>
                <a:cs typeface="Arial"/>
              </a:rPr>
              <a:t>and </a:t>
            </a:r>
            <a:r>
              <a:rPr lang="en-US" sz="5200" spc="-5" dirty="0">
                <a:latin typeface="Arial"/>
                <a:cs typeface="Arial"/>
              </a:rPr>
              <a:t>clear</a:t>
            </a:r>
            <a:r>
              <a:rPr lang="en-US" sz="5200" spc="10" dirty="0">
                <a:latin typeface="Arial"/>
                <a:cs typeface="Arial"/>
              </a:rPr>
              <a:t> </a:t>
            </a:r>
            <a:r>
              <a:rPr lang="en-US" sz="5200" spc="-10" dirty="0">
                <a:latin typeface="Arial"/>
                <a:cs typeface="Arial"/>
              </a:rPr>
              <a:t>name .</a:t>
            </a:r>
            <a:endParaRPr lang="en-IN" sz="5200" dirty="0"/>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65B98-3541-4A7D-BA7C-0E89376A7A81}"/>
              </a:ext>
            </a:extLst>
          </p:cNvPr>
          <p:cNvSpPr>
            <a:spLocks noGrp="1"/>
          </p:cNvSpPr>
          <p:nvPr>
            <p:ph idx="1"/>
          </p:nvPr>
        </p:nvSpPr>
        <p:spPr>
          <a:xfrm>
            <a:off x="381000" y="317500"/>
            <a:ext cx="10972800" cy="6400800"/>
          </a:xfrm>
        </p:spPr>
        <p:txBody>
          <a:bodyPr>
            <a:normAutofit/>
          </a:bodyPr>
          <a:lstStyle/>
          <a:p>
            <a:pPr marL="0" indent="0" algn="just">
              <a:buNone/>
            </a:pPr>
            <a:r>
              <a:rPr lang="en-US" sz="4400" b="1" spc="-10" dirty="0">
                <a:uFill>
                  <a:solidFill>
                    <a:srgbClr val="000000"/>
                  </a:solidFill>
                </a:uFill>
                <a:latin typeface="Arial"/>
                <a:cs typeface="Arial"/>
              </a:rPr>
              <a:t>6.6   </a:t>
            </a:r>
            <a:r>
              <a:rPr lang="en-US" sz="4400" b="1" u="sng" spc="-10" dirty="0">
                <a:uFill>
                  <a:solidFill>
                    <a:srgbClr val="000000"/>
                  </a:solidFill>
                </a:uFill>
                <a:latin typeface="Arial"/>
                <a:cs typeface="Arial"/>
              </a:rPr>
              <a:t>Human </a:t>
            </a:r>
            <a:r>
              <a:rPr lang="en-US" sz="4400" b="1" u="sng" spc="-5" dirty="0">
                <a:uFill>
                  <a:solidFill>
                    <a:srgbClr val="000000"/>
                  </a:solidFill>
                </a:uFill>
                <a:latin typeface="Arial"/>
                <a:cs typeface="Arial"/>
              </a:rPr>
              <a:t>Rights</a:t>
            </a:r>
            <a:r>
              <a:rPr lang="en-US" sz="4400" spc="-5" dirty="0">
                <a:latin typeface="Arial"/>
                <a:cs typeface="Arial"/>
              </a:rPr>
              <a:t>: </a:t>
            </a:r>
            <a:r>
              <a:rPr lang="en-US" sz="4400" dirty="0">
                <a:latin typeface="Arial"/>
                <a:cs typeface="Arial"/>
              </a:rPr>
              <a:t>The </a:t>
            </a:r>
            <a:r>
              <a:rPr lang="en-US" sz="4400" spc="-5" dirty="0">
                <a:latin typeface="Arial"/>
                <a:cs typeface="Arial"/>
              </a:rPr>
              <a:t>physician </a:t>
            </a:r>
            <a:r>
              <a:rPr lang="en-US" sz="4400" spc="-10" dirty="0">
                <a:latin typeface="Arial"/>
                <a:cs typeface="Arial"/>
              </a:rPr>
              <a:t>shall not </a:t>
            </a:r>
            <a:r>
              <a:rPr lang="en-US" sz="4400" spc="5" dirty="0">
                <a:latin typeface="Arial"/>
                <a:cs typeface="Arial"/>
              </a:rPr>
              <a:t>aid </a:t>
            </a:r>
            <a:r>
              <a:rPr lang="en-US" sz="4400" dirty="0">
                <a:latin typeface="Arial"/>
                <a:cs typeface="Arial"/>
              </a:rPr>
              <a:t>or abet </a:t>
            </a:r>
            <a:r>
              <a:rPr lang="en-US" sz="4400" spc="-5" dirty="0">
                <a:latin typeface="Arial"/>
                <a:cs typeface="Arial"/>
              </a:rPr>
              <a:t>torture </a:t>
            </a:r>
            <a:r>
              <a:rPr lang="en-US" sz="4400" spc="-10" dirty="0">
                <a:latin typeface="Arial"/>
                <a:cs typeface="Arial"/>
              </a:rPr>
              <a:t>nor </a:t>
            </a:r>
            <a:r>
              <a:rPr lang="en-US" sz="4400" spc="-5" dirty="0">
                <a:latin typeface="Arial"/>
                <a:cs typeface="Arial"/>
              </a:rPr>
              <a:t>shall </a:t>
            </a:r>
            <a:r>
              <a:rPr lang="en-US" sz="4400" dirty="0">
                <a:latin typeface="Arial"/>
                <a:cs typeface="Arial"/>
              </a:rPr>
              <a:t>he be a </a:t>
            </a:r>
            <a:r>
              <a:rPr lang="en-US" sz="4400" spc="-5" dirty="0">
                <a:latin typeface="Arial"/>
                <a:cs typeface="Arial"/>
              </a:rPr>
              <a:t>party </a:t>
            </a:r>
            <a:r>
              <a:rPr lang="en-US" sz="4400" dirty="0">
                <a:latin typeface="Arial"/>
                <a:cs typeface="Arial"/>
              </a:rPr>
              <a:t>to either  infliction </a:t>
            </a:r>
            <a:r>
              <a:rPr lang="en-US" sz="4400" spc="-5" dirty="0">
                <a:latin typeface="Arial"/>
                <a:cs typeface="Arial"/>
              </a:rPr>
              <a:t>of </a:t>
            </a:r>
            <a:r>
              <a:rPr lang="en-US" sz="4400" spc="-10" dirty="0">
                <a:latin typeface="Arial"/>
                <a:cs typeface="Arial"/>
              </a:rPr>
              <a:t>mental </a:t>
            </a:r>
            <a:r>
              <a:rPr lang="en-US" sz="4400" dirty="0">
                <a:latin typeface="Arial"/>
                <a:cs typeface="Arial"/>
              </a:rPr>
              <a:t>or </a:t>
            </a:r>
            <a:r>
              <a:rPr lang="en-US" sz="4400" spc="-5" dirty="0">
                <a:latin typeface="Arial"/>
                <a:cs typeface="Arial"/>
              </a:rPr>
              <a:t>physical trauma </a:t>
            </a:r>
            <a:r>
              <a:rPr lang="en-US" sz="4400" dirty="0">
                <a:latin typeface="Arial"/>
                <a:cs typeface="Arial"/>
              </a:rPr>
              <a:t>or </a:t>
            </a:r>
            <a:r>
              <a:rPr lang="en-US" sz="4400" spc="-5" dirty="0">
                <a:latin typeface="Arial"/>
                <a:cs typeface="Arial"/>
              </a:rPr>
              <a:t>concealment </a:t>
            </a:r>
            <a:r>
              <a:rPr lang="en-US" sz="4400" dirty="0">
                <a:latin typeface="Arial"/>
                <a:cs typeface="Arial"/>
              </a:rPr>
              <a:t>of torture </a:t>
            </a:r>
            <a:r>
              <a:rPr lang="en-US" sz="4400" spc="-5" dirty="0">
                <a:latin typeface="Arial"/>
                <a:cs typeface="Arial"/>
              </a:rPr>
              <a:t>inflicted </a:t>
            </a:r>
            <a:r>
              <a:rPr lang="en-US" sz="4400" dirty="0">
                <a:latin typeface="Arial"/>
                <a:cs typeface="Arial"/>
              </a:rPr>
              <a:t>by </a:t>
            </a:r>
            <a:r>
              <a:rPr lang="en-US" sz="4400" spc="-5" dirty="0">
                <a:latin typeface="Arial"/>
                <a:cs typeface="Arial"/>
              </a:rPr>
              <a:t>some </a:t>
            </a:r>
            <a:r>
              <a:rPr lang="en-US" sz="4400" dirty="0">
                <a:latin typeface="Arial"/>
                <a:cs typeface="Arial"/>
              </a:rPr>
              <a:t>other </a:t>
            </a:r>
            <a:r>
              <a:rPr lang="en-US" sz="4400" spc="-5" dirty="0">
                <a:latin typeface="Arial"/>
                <a:cs typeface="Arial"/>
              </a:rPr>
              <a:t>person </a:t>
            </a:r>
            <a:r>
              <a:rPr lang="en-US" sz="4400" spc="5" dirty="0">
                <a:latin typeface="Arial"/>
                <a:cs typeface="Arial"/>
              </a:rPr>
              <a:t>or  </a:t>
            </a:r>
            <a:r>
              <a:rPr lang="en-US" sz="4400" dirty="0">
                <a:latin typeface="Arial"/>
                <a:cs typeface="Arial"/>
              </a:rPr>
              <a:t>agency </a:t>
            </a:r>
            <a:r>
              <a:rPr lang="en-US" sz="4400" spc="10" dirty="0">
                <a:latin typeface="Arial"/>
                <a:cs typeface="Arial"/>
              </a:rPr>
              <a:t>in </a:t>
            </a:r>
            <a:r>
              <a:rPr lang="en-US" sz="4400" spc="-5" dirty="0">
                <a:latin typeface="Arial"/>
                <a:cs typeface="Arial"/>
              </a:rPr>
              <a:t>clear violation </a:t>
            </a:r>
            <a:r>
              <a:rPr lang="en-US" sz="4400" dirty="0">
                <a:latin typeface="Arial"/>
                <a:cs typeface="Arial"/>
              </a:rPr>
              <a:t>of </a:t>
            </a:r>
            <a:r>
              <a:rPr lang="en-US" sz="4400" spc="-5" dirty="0">
                <a:latin typeface="Arial"/>
                <a:cs typeface="Arial"/>
              </a:rPr>
              <a:t>human</a:t>
            </a:r>
            <a:r>
              <a:rPr lang="en-US" sz="4400" spc="-20" dirty="0">
                <a:latin typeface="Arial"/>
                <a:cs typeface="Arial"/>
              </a:rPr>
              <a:t> </a:t>
            </a:r>
            <a:r>
              <a:rPr lang="en-US" sz="4400" dirty="0">
                <a:latin typeface="Arial"/>
                <a:cs typeface="Arial"/>
              </a:rPr>
              <a:t>rights.</a:t>
            </a:r>
          </a:p>
          <a:p>
            <a:pPr marL="0" indent="0">
              <a:buNone/>
            </a:pPr>
            <a:endParaRPr lang="en-US"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3B0A3524-44D4-4856-9EC3-AA5668077D3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54</a:t>
            </a:fld>
            <a:endParaRPr lang="en-IN" dirty="0"/>
          </a:p>
        </p:txBody>
      </p:sp>
    </p:spTree>
    <p:extLst>
      <p:ext uri="{BB962C8B-B14F-4D97-AF65-F5344CB8AC3E}">
        <p14:creationId xmlns:p14="http://schemas.microsoft.com/office/powerpoint/2010/main" val="1244128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7188"/>
            <a:ext cx="10766778" cy="5819775"/>
          </a:xfrm>
        </p:spPr>
        <p:txBody>
          <a:bodyPr>
            <a:noAutofit/>
          </a:bodyPr>
          <a:lstStyle/>
          <a:p>
            <a:pPr algn="just"/>
            <a:r>
              <a:rPr lang="en-US" sz="4000" b="1" spc="-5" dirty="0">
                <a:uFill>
                  <a:solidFill>
                    <a:srgbClr val="000000"/>
                  </a:solidFill>
                </a:uFill>
                <a:latin typeface="Arial"/>
                <a:cs typeface="Arial"/>
              </a:rPr>
              <a:t>6.7  </a:t>
            </a:r>
            <a:r>
              <a:rPr lang="en-US" sz="4000" b="1" u="sng" spc="-5" dirty="0">
                <a:uFill>
                  <a:solidFill>
                    <a:srgbClr val="000000"/>
                  </a:solidFill>
                </a:uFill>
                <a:latin typeface="Arial"/>
                <a:cs typeface="Arial"/>
              </a:rPr>
              <a:t>Euthanasia</a:t>
            </a:r>
            <a:r>
              <a:rPr lang="en-US" sz="4000" spc="-5" dirty="0">
                <a:latin typeface="Arial"/>
                <a:cs typeface="Arial"/>
              </a:rPr>
              <a:t>: Practicing euthanasia </a:t>
            </a:r>
            <a:r>
              <a:rPr lang="en-US" sz="4000" spc="-10" dirty="0">
                <a:latin typeface="Arial"/>
                <a:cs typeface="Arial"/>
              </a:rPr>
              <a:t>shall </a:t>
            </a:r>
            <a:r>
              <a:rPr lang="en-US" sz="4000" dirty="0">
                <a:latin typeface="Arial"/>
                <a:cs typeface="Arial"/>
              </a:rPr>
              <a:t>constitute </a:t>
            </a:r>
            <a:r>
              <a:rPr lang="en-US" sz="4000" spc="-5" dirty="0">
                <a:latin typeface="Arial"/>
                <a:cs typeface="Arial"/>
              </a:rPr>
              <a:t>unethical conduct. </a:t>
            </a:r>
          </a:p>
          <a:p>
            <a:pPr algn="just"/>
            <a:r>
              <a:rPr lang="en-US" sz="4000" spc="-5" dirty="0">
                <a:latin typeface="Arial"/>
                <a:cs typeface="Arial"/>
              </a:rPr>
              <a:t>However </a:t>
            </a:r>
            <a:r>
              <a:rPr lang="en-US" sz="4000" spc="-10" dirty="0">
                <a:latin typeface="Arial"/>
                <a:cs typeface="Arial"/>
              </a:rPr>
              <a:t>on </a:t>
            </a:r>
            <a:r>
              <a:rPr lang="en-US" sz="4000" dirty="0">
                <a:latin typeface="Arial"/>
                <a:cs typeface="Arial"/>
              </a:rPr>
              <a:t>specific  occasion, </a:t>
            </a:r>
            <a:r>
              <a:rPr lang="en-US" sz="4000" spc="-10" dirty="0">
                <a:latin typeface="Arial"/>
                <a:cs typeface="Arial"/>
              </a:rPr>
              <a:t>the </a:t>
            </a:r>
            <a:r>
              <a:rPr lang="en-US" sz="4000" spc="-5" dirty="0">
                <a:latin typeface="Arial"/>
                <a:cs typeface="Arial"/>
              </a:rPr>
              <a:t>question </a:t>
            </a:r>
            <a:r>
              <a:rPr lang="en-US" sz="4000" dirty="0">
                <a:latin typeface="Arial"/>
                <a:cs typeface="Arial"/>
              </a:rPr>
              <a:t>of </a:t>
            </a:r>
            <a:r>
              <a:rPr lang="en-US" sz="4000" spc="-5" dirty="0">
                <a:latin typeface="Arial"/>
                <a:cs typeface="Arial"/>
              </a:rPr>
              <a:t>withdrawing supporting devices </a:t>
            </a:r>
            <a:r>
              <a:rPr lang="en-US" sz="4000" dirty="0">
                <a:latin typeface="Arial"/>
                <a:cs typeface="Arial"/>
              </a:rPr>
              <a:t>to sustain </a:t>
            </a:r>
            <a:r>
              <a:rPr lang="en-US" sz="4000" spc="-5" dirty="0">
                <a:latin typeface="Arial"/>
                <a:cs typeface="Arial"/>
              </a:rPr>
              <a:t>cardio-pulmonary function  </a:t>
            </a:r>
            <a:r>
              <a:rPr lang="en-US" sz="4000" dirty="0">
                <a:latin typeface="Arial"/>
                <a:cs typeface="Arial"/>
              </a:rPr>
              <a:t>even </a:t>
            </a:r>
            <a:r>
              <a:rPr lang="en-US" sz="4000" spc="-5" dirty="0">
                <a:latin typeface="Arial"/>
                <a:cs typeface="Arial"/>
              </a:rPr>
              <a:t>after </a:t>
            </a:r>
            <a:r>
              <a:rPr lang="en-US" sz="4000" dirty="0">
                <a:latin typeface="Arial"/>
                <a:cs typeface="Arial"/>
              </a:rPr>
              <a:t>brain </a:t>
            </a:r>
            <a:r>
              <a:rPr lang="en-US" sz="4000" spc="-5" dirty="0">
                <a:latin typeface="Arial"/>
                <a:cs typeface="Arial"/>
              </a:rPr>
              <a:t>death, shall </a:t>
            </a:r>
            <a:r>
              <a:rPr lang="en-US" sz="4000" dirty="0">
                <a:latin typeface="Arial"/>
                <a:cs typeface="Arial"/>
              </a:rPr>
              <a:t>be decided only by a </a:t>
            </a:r>
            <a:r>
              <a:rPr lang="en-US" sz="4000" spc="-10" dirty="0">
                <a:latin typeface="Arial"/>
                <a:cs typeface="Arial"/>
              </a:rPr>
              <a:t>team </a:t>
            </a:r>
            <a:r>
              <a:rPr lang="en-US" sz="4000" dirty="0">
                <a:latin typeface="Arial"/>
                <a:cs typeface="Arial"/>
              </a:rPr>
              <a:t>of doctors and not </a:t>
            </a:r>
            <a:r>
              <a:rPr lang="en-US" sz="4000" spc="-5" dirty="0">
                <a:latin typeface="Arial"/>
                <a:cs typeface="Arial"/>
              </a:rPr>
              <a:t>merely </a:t>
            </a:r>
            <a:r>
              <a:rPr lang="en-US" sz="4000" dirty="0">
                <a:latin typeface="Arial"/>
                <a:cs typeface="Arial"/>
              </a:rPr>
              <a:t>by the </a:t>
            </a:r>
            <a:r>
              <a:rPr lang="en-US" sz="4000" spc="-5" dirty="0">
                <a:latin typeface="Arial"/>
                <a:cs typeface="Arial"/>
              </a:rPr>
              <a:t>treating  </a:t>
            </a:r>
            <a:r>
              <a:rPr lang="en-US" sz="4000" dirty="0">
                <a:latin typeface="Arial"/>
                <a:cs typeface="Arial"/>
              </a:rPr>
              <a:t>physician alone. </a:t>
            </a:r>
          </a:p>
          <a:p>
            <a:pPr algn="just"/>
            <a:r>
              <a:rPr lang="en-US" sz="4000" dirty="0">
                <a:latin typeface="Arial"/>
                <a:cs typeface="Arial"/>
              </a:rPr>
              <a:t>A team of doctors shall </a:t>
            </a:r>
            <a:r>
              <a:rPr lang="en-US" sz="4000" spc="-5" dirty="0">
                <a:latin typeface="Arial"/>
                <a:cs typeface="Arial"/>
              </a:rPr>
              <a:t>declare withdrawal </a:t>
            </a:r>
            <a:r>
              <a:rPr lang="en-US" sz="4000" dirty="0">
                <a:latin typeface="Arial"/>
                <a:cs typeface="Arial"/>
              </a:rPr>
              <a:t>of </a:t>
            </a:r>
            <a:r>
              <a:rPr lang="en-US" sz="4000" spc="-5" dirty="0">
                <a:latin typeface="Arial"/>
                <a:cs typeface="Arial"/>
              </a:rPr>
              <a:t>support </a:t>
            </a:r>
            <a:r>
              <a:rPr lang="en-US" sz="4000" spc="-10" dirty="0">
                <a:latin typeface="Arial"/>
                <a:cs typeface="Arial"/>
              </a:rPr>
              <a:t>system. </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55</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5788"/>
            <a:ext cx="10515600" cy="5591175"/>
          </a:xfrm>
        </p:spPr>
        <p:txBody>
          <a:bodyPr>
            <a:noAutofit/>
          </a:bodyPr>
          <a:lstStyle/>
          <a:p>
            <a:pPr algn="just"/>
            <a:r>
              <a:rPr lang="en-US" sz="4400" spc="-5" dirty="0">
                <a:latin typeface="Arial"/>
                <a:cs typeface="Arial"/>
              </a:rPr>
              <a:t>Such </a:t>
            </a:r>
            <a:r>
              <a:rPr lang="en-US" sz="4400" spc="5" dirty="0">
                <a:latin typeface="Arial"/>
                <a:cs typeface="Arial"/>
              </a:rPr>
              <a:t>team </a:t>
            </a:r>
            <a:r>
              <a:rPr lang="en-US" sz="4400" dirty="0">
                <a:latin typeface="Arial"/>
                <a:cs typeface="Arial"/>
              </a:rPr>
              <a:t>shall  consist of </a:t>
            </a:r>
            <a:r>
              <a:rPr lang="en-US" sz="4400" spc="-10" dirty="0">
                <a:latin typeface="Arial"/>
                <a:cs typeface="Arial"/>
              </a:rPr>
              <a:t>the </a:t>
            </a:r>
            <a:r>
              <a:rPr lang="en-US" sz="4400" dirty="0">
                <a:latin typeface="Arial"/>
                <a:cs typeface="Arial"/>
              </a:rPr>
              <a:t>doctor </a:t>
            </a:r>
            <a:r>
              <a:rPr lang="en-US" sz="4400" u="sng" spc="10" dirty="0">
                <a:latin typeface="Arial"/>
                <a:cs typeface="Arial"/>
              </a:rPr>
              <a:t>in </a:t>
            </a:r>
            <a:r>
              <a:rPr lang="en-US" sz="4400" u="sng" spc="-5" dirty="0">
                <a:latin typeface="Arial"/>
                <a:cs typeface="Arial"/>
              </a:rPr>
              <a:t>charge </a:t>
            </a:r>
            <a:r>
              <a:rPr lang="en-US" sz="4400" u="sng" dirty="0">
                <a:latin typeface="Arial"/>
                <a:cs typeface="Arial"/>
              </a:rPr>
              <a:t>of the </a:t>
            </a:r>
            <a:r>
              <a:rPr lang="en-US" sz="4400" u="sng" spc="-5" dirty="0">
                <a:latin typeface="Arial"/>
                <a:cs typeface="Arial"/>
              </a:rPr>
              <a:t>patient</a:t>
            </a:r>
            <a:r>
              <a:rPr lang="en-US" sz="4400" spc="-5" dirty="0">
                <a:latin typeface="Arial"/>
                <a:cs typeface="Arial"/>
              </a:rPr>
              <a:t>, </a:t>
            </a:r>
            <a:r>
              <a:rPr lang="en-US" sz="4400" u="sng" spc="5" dirty="0">
                <a:latin typeface="Arial"/>
                <a:cs typeface="Arial"/>
              </a:rPr>
              <a:t>Chief </a:t>
            </a:r>
            <a:r>
              <a:rPr lang="en-US" sz="4400" u="sng" spc="-10" dirty="0">
                <a:latin typeface="Arial"/>
                <a:cs typeface="Arial"/>
              </a:rPr>
              <a:t>Medical </a:t>
            </a:r>
            <a:r>
              <a:rPr lang="en-US" sz="4400" u="sng" dirty="0">
                <a:latin typeface="Arial"/>
                <a:cs typeface="Arial"/>
              </a:rPr>
              <a:t>Officer / </a:t>
            </a:r>
            <a:r>
              <a:rPr lang="en-US" sz="4400" u="sng" spc="-5" dirty="0">
                <a:latin typeface="Arial"/>
                <a:cs typeface="Arial"/>
              </a:rPr>
              <a:t>Medical Officer </a:t>
            </a:r>
            <a:r>
              <a:rPr lang="en-US" sz="4400" u="sng" spc="10" dirty="0">
                <a:latin typeface="Arial"/>
                <a:cs typeface="Arial"/>
              </a:rPr>
              <a:t>in </a:t>
            </a:r>
            <a:r>
              <a:rPr lang="en-US" sz="4400" u="sng" spc="-5" dirty="0">
                <a:latin typeface="Arial"/>
                <a:cs typeface="Arial"/>
              </a:rPr>
              <a:t>charge </a:t>
            </a:r>
            <a:r>
              <a:rPr lang="en-US" sz="4400" u="sng" dirty="0">
                <a:latin typeface="Arial"/>
                <a:cs typeface="Arial"/>
              </a:rPr>
              <a:t>of  the </a:t>
            </a:r>
            <a:r>
              <a:rPr lang="en-US" sz="4400" u="sng" spc="-5" dirty="0">
                <a:latin typeface="Arial"/>
                <a:cs typeface="Arial"/>
              </a:rPr>
              <a:t>hospital</a:t>
            </a:r>
            <a:r>
              <a:rPr lang="en-US" sz="4400" spc="-5" dirty="0">
                <a:latin typeface="Arial"/>
                <a:cs typeface="Arial"/>
              </a:rPr>
              <a:t> </a:t>
            </a:r>
            <a:r>
              <a:rPr lang="en-US" sz="4400" dirty="0">
                <a:latin typeface="Arial"/>
                <a:cs typeface="Arial"/>
              </a:rPr>
              <a:t>and </a:t>
            </a:r>
            <a:r>
              <a:rPr lang="en-US" sz="4400" u="sng" dirty="0">
                <a:latin typeface="Arial"/>
                <a:cs typeface="Arial"/>
              </a:rPr>
              <a:t>a </a:t>
            </a:r>
            <a:r>
              <a:rPr lang="en-US" sz="4400" u="sng" spc="-5" dirty="0">
                <a:latin typeface="Arial"/>
                <a:cs typeface="Arial"/>
              </a:rPr>
              <a:t>doctor nominated </a:t>
            </a:r>
            <a:r>
              <a:rPr lang="en-US" sz="4400" u="sng" dirty="0">
                <a:latin typeface="Arial"/>
                <a:cs typeface="Arial"/>
              </a:rPr>
              <a:t>by the in-charge </a:t>
            </a:r>
            <a:r>
              <a:rPr lang="en-US" sz="4400" u="sng" spc="-10" dirty="0">
                <a:latin typeface="Arial"/>
                <a:cs typeface="Arial"/>
              </a:rPr>
              <a:t>of </a:t>
            </a:r>
            <a:r>
              <a:rPr lang="en-US" sz="4400" u="sng" dirty="0">
                <a:latin typeface="Arial"/>
                <a:cs typeface="Arial"/>
              </a:rPr>
              <a:t>the </a:t>
            </a:r>
            <a:r>
              <a:rPr lang="en-US" sz="4400" u="sng" spc="-5" dirty="0">
                <a:latin typeface="Arial"/>
                <a:cs typeface="Arial"/>
              </a:rPr>
              <a:t>hospital</a:t>
            </a:r>
            <a:r>
              <a:rPr lang="en-US" sz="4400" spc="-5" dirty="0">
                <a:latin typeface="Arial"/>
                <a:cs typeface="Arial"/>
              </a:rPr>
              <a:t> from </a:t>
            </a:r>
            <a:r>
              <a:rPr lang="en-US" sz="4400" dirty="0">
                <a:latin typeface="Arial"/>
                <a:cs typeface="Arial"/>
              </a:rPr>
              <a:t>the hospital staff or </a:t>
            </a:r>
            <a:r>
              <a:rPr lang="en-US" sz="4400" spc="10" dirty="0">
                <a:latin typeface="Arial"/>
                <a:cs typeface="Arial"/>
              </a:rPr>
              <a:t>in  </a:t>
            </a:r>
            <a:r>
              <a:rPr lang="en-US" sz="4400" dirty="0">
                <a:latin typeface="Arial"/>
                <a:cs typeface="Arial"/>
              </a:rPr>
              <a:t>accordance </a:t>
            </a:r>
            <a:r>
              <a:rPr lang="en-US" sz="4400" spc="-5" dirty="0">
                <a:latin typeface="Arial"/>
                <a:cs typeface="Arial"/>
              </a:rPr>
              <a:t>with </a:t>
            </a:r>
            <a:r>
              <a:rPr lang="en-US" sz="4400" dirty="0">
                <a:latin typeface="Arial"/>
                <a:cs typeface="Arial"/>
              </a:rPr>
              <a:t>the provisions of the </a:t>
            </a:r>
            <a:r>
              <a:rPr lang="en-US" sz="4400" spc="-5" dirty="0">
                <a:latin typeface="Arial"/>
                <a:cs typeface="Arial"/>
              </a:rPr>
              <a:t>Transplantation of </a:t>
            </a:r>
            <a:r>
              <a:rPr lang="en-US" sz="4400" spc="-10" dirty="0">
                <a:latin typeface="Arial"/>
                <a:cs typeface="Arial"/>
              </a:rPr>
              <a:t>Human </a:t>
            </a:r>
            <a:r>
              <a:rPr lang="en-US" sz="4400" dirty="0">
                <a:latin typeface="Arial"/>
                <a:cs typeface="Arial"/>
              </a:rPr>
              <a:t>Organ Act,</a:t>
            </a:r>
            <a:r>
              <a:rPr lang="en-US" sz="4400" spc="10" dirty="0">
                <a:latin typeface="Arial"/>
                <a:cs typeface="Arial"/>
              </a:rPr>
              <a:t> </a:t>
            </a:r>
            <a:r>
              <a:rPr lang="en-US" sz="4400" spc="-5" dirty="0">
                <a:latin typeface="Arial"/>
                <a:cs typeface="Arial"/>
              </a:rPr>
              <a:t>1994.</a:t>
            </a:r>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93AF52-A088-4F2C-B93D-9209D14BA43C}"/>
              </a:ext>
            </a:extLst>
          </p:cNvPr>
          <p:cNvSpPr>
            <a:spLocks noGrp="1"/>
          </p:cNvSpPr>
          <p:nvPr>
            <p:ph idx="1"/>
          </p:nvPr>
        </p:nvSpPr>
        <p:spPr>
          <a:xfrm>
            <a:off x="742950" y="397565"/>
            <a:ext cx="11044238" cy="6060385"/>
          </a:xfrm>
        </p:spPr>
        <p:txBody>
          <a:bodyPr>
            <a:normAutofit/>
          </a:bodyPr>
          <a:lstStyle/>
          <a:p>
            <a:pPr algn="just"/>
            <a:r>
              <a:rPr lang="en-US" sz="4400" b="1" spc="5" dirty="0">
                <a:latin typeface="Arial"/>
                <a:cs typeface="Arial"/>
              </a:rPr>
              <a:t>The </a:t>
            </a:r>
            <a:r>
              <a:rPr lang="en-US" sz="4400" b="1" spc="-5" dirty="0">
                <a:latin typeface="Arial"/>
                <a:cs typeface="Arial"/>
              </a:rPr>
              <a:t>Clause </a:t>
            </a:r>
            <a:r>
              <a:rPr lang="en-US" sz="4400" b="1" dirty="0">
                <a:latin typeface="Arial"/>
                <a:cs typeface="Arial"/>
              </a:rPr>
              <a:t>No. </a:t>
            </a:r>
            <a:r>
              <a:rPr lang="en-US" sz="4400" b="1" spc="-5" dirty="0">
                <a:latin typeface="Arial"/>
                <a:cs typeface="Arial"/>
              </a:rPr>
              <a:t>6.8, as </a:t>
            </a:r>
            <a:r>
              <a:rPr lang="en-US" sz="4400" b="1" spc="-10" dirty="0">
                <a:latin typeface="Arial"/>
                <a:cs typeface="Arial"/>
              </a:rPr>
              <a:t>under, </a:t>
            </a:r>
            <a:r>
              <a:rPr lang="en-US" sz="4400" b="1" dirty="0">
                <a:latin typeface="Arial"/>
                <a:cs typeface="Arial"/>
              </a:rPr>
              <a:t>is </a:t>
            </a:r>
            <a:r>
              <a:rPr lang="en-US" sz="4400" b="1" spc="-5" dirty="0">
                <a:latin typeface="Arial"/>
                <a:cs typeface="Arial"/>
              </a:rPr>
              <a:t>included </a:t>
            </a:r>
            <a:r>
              <a:rPr lang="en-US" sz="4400" b="1" dirty="0">
                <a:latin typeface="Arial"/>
                <a:cs typeface="Arial"/>
              </a:rPr>
              <a:t>in </a:t>
            </a:r>
            <a:r>
              <a:rPr lang="en-US" sz="4400" b="1" spc="-5" dirty="0">
                <a:latin typeface="Arial"/>
                <a:cs typeface="Arial"/>
              </a:rPr>
              <a:t>terms </a:t>
            </a:r>
            <a:r>
              <a:rPr lang="en-US" sz="4400" b="1" spc="5" dirty="0">
                <a:latin typeface="Arial"/>
                <a:cs typeface="Arial"/>
              </a:rPr>
              <a:t>of </a:t>
            </a:r>
            <a:r>
              <a:rPr lang="en-US" sz="4400" b="1" spc="-5" dirty="0">
                <a:latin typeface="Arial"/>
                <a:cs typeface="Arial"/>
              </a:rPr>
              <a:t>Notification published </a:t>
            </a:r>
            <a:r>
              <a:rPr lang="en-US" sz="4400" b="1" spc="5" dirty="0">
                <a:latin typeface="Arial"/>
                <a:cs typeface="Arial"/>
              </a:rPr>
              <a:t>on </a:t>
            </a:r>
            <a:r>
              <a:rPr lang="en-US" sz="4400" b="1" spc="340" dirty="0">
                <a:latin typeface="Arial"/>
                <a:cs typeface="Arial"/>
              </a:rPr>
              <a:t> </a:t>
            </a:r>
            <a:r>
              <a:rPr lang="en-US" sz="4400" b="1" spc="-5" dirty="0">
                <a:latin typeface="Arial"/>
                <a:cs typeface="Arial"/>
              </a:rPr>
              <a:t>14.12.2009 </a:t>
            </a:r>
            <a:r>
              <a:rPr lang="en-US" sz="4400" b="1" dirty="0">
                <a:latin typeface="Arial"/>
                <a:cs typeface="Arial"/>
              </a:rPr>
              <a:t>in Gazette </a:t>
            </a:r>
            <a:r>
              <a:rPr lang="en-US" sz="4400" b="1" spc="5" dirty="0">
                <a:latin typeface="Arial"/>
                <a:cs typeface="Arial"/>
              </a:rPr>
              <a:t>of </a:t>
            </a:r>
            <a:r>
              <a:rPr lang="en-US" sz="4400" b="1" spc="-5" dirty="0">
                <a:latin typeface="Arial"/>
                <a:cs typeface="Arial"/>
              </a:rPr>
              <a:t>India</a:t>
            </a:r>
            <a:r>
              <a:rPr lang="en-US" sz="4400" b="1" spc="-15" dirty="0">
                <a:latin typeface="Arial"/>
                <a:cs typeface="Arial"/>
              </a:rPr>
              <a:t> </a:t>
            </a:r>
            <a:r>
              <a:rPr lang="en-US" sz="4400" b="1" dirty="0">
                <a:latin typeface="Arial"/>
                <a:cs typeface="Arial"/>
              </a:rPr>
              <a:t>.</a:t>
            </a:r>
          </a:p>
          <a:p>
            <a:pPr algn="just"/>
            <a:r>
              <a:rPr lang="en-US" sz="4400" b="1" i="1" spc="-5" dirty="0">
                <a:solidFill>
                  <a:srgbClr val="FF0000"/>
                </a:solidFill>
                <a:latin typeface="Arial"/>
                <a:cs typeface="Arial"/>
              </a:rPr>
              <a:t>“</a:t>
            </a:r>
            <a:r>
              <a:rPr lang="en-US" sz="4400" b="1" i="1" spc="-5" dirty="0">
                <a:latin typeface="Arial"/>
                <a:cs typeface="Arial"/>
              </a:rPr>
              <a:t>6.8 Code </a:t>
            </a:r>
            <a:r>
              <a:rPr lang="en-US" sz="4400" b="1" i="1" spc="5" dirty="0">
                <a:latin typeface="Arial"/>
                <a:cs typeface="Arial"/>
              </a:rPr>
              <a:t>of </a:t>
            </a:r>
            <a:r>
              <a:rPr lang="en-US" sz="4400" b="1" i="1" spc="-5" dirty="0">
                <a:latin typeface="Arial"/>
                <a:cs typeface="Arial"/>
              </a:rPr>
              <a:t>conduct </a:t>
            </a:r>
            <a:r>
              <a:rPr lang="en-US" sz="4400" b="1" i="1" spc="5" dirty="0">
                <a:latin typeface="Arial"/>
                <a:cs typeface="Arial"/>
              </a:rPr>
              <a:t>for </a:t>
            </a:r>
            <a:r>
              <a:rPr lang="en-US" sz="4400" b="1" i="1" spc="-5" dirty="0">
                <a:latin typeface="Arial"/>
                <a:cs typeface="Arial"/>
              </a:rPr>
              <a:t>doctors and professional association </a:t>
            </a:r>
            <a:r>
              <a:rPr lang="en-US" sz="4400" b="1" i="1" spc="5" dirty="0">
                <a:latin typeface="Arial"/>
                <a:cs typeface="Arial"/>
              </a:rPr>
              <a:t>of </a:t>
            </a:r>
            <a:r>
              <a:rPr lang="en-US" sz="4400" b="1" i="1" spc="-5" dirty="0">
                <a:latin typeface="Arial"/>
                <a:cs typeface="Arial"/>
              </a:rPr>
              <a:t>doctors </a:t>
            </a:r>
            <a:r>
              <a:rPr lang="en-US" sz="4400" b="1" i="1" dirty="0">
                <a:latin typeface="Arial"/>
                <a:cs typeface="Arial"/>
              </a:rPr>
              <a:t>in </a:t>
            </a:r>
            <a:r>
              <a:rPr lang="en-US" sz="4400" b="1" i="1" spc="-5" dirty="0">
                <a:latin typeface="Arial"/>
                <a:cs typeface="Arial"/>
              </a:rPr>
              <a:t>their  relationship with pharmaceutical </a:t>
            </a:r>
            <a:r>
              <a:rPr lang="en-US" sz="4400" b="1" i="1" dirty="0">
                <a:latin typeface="Arial"/>
                <a:cs typeface="Arial"/>
              </a:rPr>
              <a:t>and </a:t>
            </a:r>
            <a:r>
              <a:rPr lang="en-US" sz="4400" b="1" i="1" spc="-5" dirty="0">
                <a:latin typeface="Arial"/>
                <a:cs typeface="Arial"/>
              </a:rPr>
              <a:t>allied health sector</a:t>
            </a:r>
            <a:r>
              <a:rPr lang="en-US" sz="4400" b="1" i="1" spc="10" dirty="0">
                <a:latin typeface="Arial"/>
                <a:cs typeface="Arial"/>
              </a:rPr>
              <a:t> </a:t>
            </a:r>
            <a:r>
              <a:rPr lang="en-US" sz="4400" b="1" i="1" spc="-5" dirty="0">
                <a:latin typeface="Arial"/>
                <a:cs typeface="Arial"/>
              </a:rPr>
              <a:t>industry.”</a:t>
            </a:r>
            <a:endParaRPr lang="en-US" sz="4400" dirty="0">
              <a:latin typeface="Arial"/>
              <a:cs typeface="Arial"/>
            </a:endParaRPr>
          </a:p>
          <a:p>
            <a:pPr marL="0" indent="0">
              <a:buNone/>
            </a:pPr>
            <a:endParaRPr lang="en-US" sz="4400" b="1" i="1" spc="-15" dirty="0">
              <a:latin typeface="Arial"/>
              <a:cs typeface="Arial"/>
            </a:endParaRPr>
          </a:p>
          <a:p>
            <a:pPr marL="0" indent="0">
              <a:buNone/>
            </a:pPr>
            <a:endParaRPr lang="en-US" sz="4400" dirty="0">
              <a:latin typeface="Arial"/>
              <a:cs typeface="Arial"/>
            </a:endParaRPr>
          </a:p>
          <a:p>
            <a:pPr marL="0" indent="0">
              <a:buNone/>
            </a:pPr>
            <a:endParaRPr lang="en-US" sz="4400" dirty="0">
              <a:latin typeface="Arial"/>
              <a:cs typeface="Arial"/>
            </a:endParaRPr>
          </a:p>
          <a:p>
            <a:pPr marL="0" indent="0">
              <a:buNone/>
            </a:pPr>
            <a:endParaRPr lang="en-US" sz="4400" dirty="0">
              <a:latin typeface="Arial"/>
              <a:cs typeface="Arial"/>
            </a:endParaRPr>
          </a:p>
          <a:p>
            <a:endParaRPr lang="en-US" sz="4400" b="1" dirty="0">
              <a:solidFill>
                <a:srgbClr val="FF0000"/>
              </a:solidFill>
              <a:latin typeface="Arial"/>
              <a:cs typeface="Arial"/>
            </a:endParaRPr>
          </a:p>
          <a:p>
            <a:endParaRPr lang="en-US" sz="4400" dirty="0">
              <a:latin typeface="Arial"/>
              <a:cs typeface="Arial"/>
            </a:endParaRPr>
          </a:p>
          <a:p>
            <a:endParaRPr lang="en-IN" sz="4400" dirty="0"/>
          </a:p>
        </p:txBody>
      </p:sp>
      <p:sp>
        <p:nvSpPr>
          <p:cNvPr id="4" name="Date Placeholder 3"/>
          <p:cNvSpPr>
            <a:spLocks noGrp="1"/>
          </p:cNvSpPr>
          <p:nvPr>
            <p:ph type="dt" sz="half" idx="10"/>
          </p:nvPr>
        </p:nvSpPr>
        <p:spPr/>
        <p:txBody>
          <a:bodyPr/>
          <a:lstStyle/>
          <a:p>
            <a:fld id="{5ED182A8-3800-4895-A7EF-68A95ED9A17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57</a:t>
            </a:fld>
            <a:endParaRPr lang="en-IN" dirty="0"/>
          </a:p>
        </p:txBody>
      </p:sp>
    </p:spTree>
    <p:extLst>
      <p:ext uri="{BB962C8B-B14F-4D97-AF65-F5344CB8AC3E}">
        <p14:creationId xmlns:p14="http://schemas.microsoft.com/office/powerpoint/2010/main" val="335365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00100"/>
            <a:ext cx="10515600" cy="5376863"/>
          </a:xfrm>
        </p:spPr>
        <p:txBody>
          <a:bodyPr>
            <a:normAutofit fontScale="77500" lnSpcReduction="20000"/>
          </a:bodyPr>
          <a:lstStyle/>
          <a:p>
            <a:pPr marL="0" indent="0" algn="just">
              <a:buNone/>
            </a:pPr>
            <a:r>
              <a:rPr lang="en-US" sz="5200" b="1" i="1" spc="-15" dirty="0">
                <a:latin typeface="Arial"/>
                <a:cs typeface="Arial"/>
              </a:rPr>
              <a:t>6.8.1 In </a:t>
            </a:r>
            <a:r>
              <a:rPr lang="en-US" sz="5200" b="1" i="1" spc="-5" dirty="0">
                <a:latin typeface="Arial"/>
                <a:cs typeface="Arial"/>
              </a:rPr>
              <a:t>dealing with Pharmaceutical and </a:t>
            </a:r>
            <a:r>
              <a:rPr lang="en-US" sz="5200" b="1" i="1" spc="-10" dirty="0">
                <a:latin typeface="Arial"/>
                <a:cs typeface="Arial"/>
              </a:rPr>
              <a:t>allied health </a:t>
            </a:r>
            <a:r>
              <a:rPr lang="en-US" sz="5200" b="1" i="1" spc="-5" dirty="0">
                <a:latin typeface="Arial"/>
                <a:cs typeface="Arial"/>
              </a:rPr>
              <a:t>sector industry, </a:t>
            </a:r>
            <a:r>
              <a:rPr lang="en-US" sz="5200" b="1" i="1" dirty="0">
                <a:latin typeface="Arial"/>
                <a:cs typeface="Arial"/>
              </a:rPr>
              <a:t>a </a:t>
            </a:r>
            <a:r>
              <a:rPr lang="en-US" sz="5200" b="1" i="1" spc="-5" dirty="0">
                <a:latin typeface="Arial"/>
                <a:cs typeface="Arial"/>
              </a:rPr>
              <a:t>medical  </a:t>
            </a:r>
            <a:r>
              <a:rPr lang="en-US" sz="5200" b="1" i="1" dirty="0">
                <a:latin typeface="Arial"/>
                <a:cs typeface="Arial"/>
              </a:rPr>
              <a:t>practitioner </a:t>
            </a:r>
            <a:r>
              <a:rPr lang="en-US" sz="5200" b="1" i="1" spc="-5" dirty="0">
                <a:latin typeface="Arial"/>
                <a:cs typeface="Arial"/>
              </a:rPr>
              <a:t>shall </a:t>
            </a:r>
            <a:r>
              <a:rPr lang="en-US" sz="5200" b="1" i="1" dirty="0">
                <a:latin typeface="Arial"/>
                <a:cs typeface="Arial"/>
              </a:rPr>
              <a:t>follow </a:t>
            </a:r>
            <a:r>
              <a:rPr lang="en-US" sz="5200" b="1" i="1" spc="-5" dirty="0">
                <a:latin typeface="Arial"/>
                <a:cs typeface="Arial"/>
              </a:rPr>
              <a:t>and </a:t>
            </a:r>
            <a:r>
              <a:rPr lang="en-US" sz="5200" b="1" i="1" spc="-10" dirty="0">
                <a:latin typeface="Arial"/>
                <a:cs typeface="Arial"/>
              </a:rPr>
              <a:t>adhere </a:t>
            </a:r>
            <a:r>
              <a:rPr lang="en-US" sz="5200" b="1" i="1" spc="5" dirty="0">
                <a:latin typeface="Arial"/>
                <a:cs typeface="Arial"/>
              </a:rPr>
              <a:t>to the </a:t>
            </a:r>
            <a:r>
              <a:rPr lang="en-US" sz="5200" b="1" i="1" dirty="0">
                <a:latin typeface="Arial"/>
                <a:cs typeface="Arial"/>
              </a:rPr>
              <a:t>stipulations </a:t>
            </a:r>
            <a:r>
              <a:rPr lang="en-US" sz="5200" b="1" i="1" spc="-5" dirty="0">
                <a:latin typeface="Arial"/>
                <a:cs typeface="Arial"/>
              </a:rPr>
              <a:t>given</a:t>
            </a:r>
            <a:r>
              <a:rPr lang="en-US" sz="5200" b="1" i="1" spc="-75" dirty="0">
                <a:latin typeface="Arial"/>
                <a:cs typeface="Arial"/>
              </a:rPr>
              <a:t> </a:t>
            </a:r>
            <a:r>
              <a:rPr lang="en-US" sz="5200" b="1" i="1" dirty="0">
                <a:latin typeface="Arial"/>
                <a:cs typeface="Arial"/>
              </a:rPr>
              <a:t>below:-</a:t>
            </a:r>
          </a:p>
          <a:p>
            <a:pPr marL="0" indent="0">
              <a:buNone/>
            </a:pPr>
            <a:r>
              <a:rPr lang="en-US" sz="5200" b="1" i="1" spc="-5" dirty="0">
                <a:solidFill>
                  <a:srgbClr val="FF0000"/>
                </a:solidFill>
                <a:latin typeface="Arial"/>
                <a:cs typeface="Arial"/>
              </a:rPr>
              <a:t>          </a:t>
            </a:r>
          </a:p>
          <a:p>
            <a:pPr marL="0" indent="0" algn="just">
              <a:buNone/>
            </a:pPr>
            <a:r>
              <a:rPr lang="en-US" sz="5200" b="1" i="1" spc="-5" dirty="0">
                <a:solidFill>
                  <a:srgbClr val="FF0000"/>
                </a:solidFill>
                <a:latin typeface="Arial"/>
                <a:cs typeface="Arial"/>
              </a:rPr>
              <a:t> a) Gifts: </a:t>
            </a:r>
            <a:r>
              <a:rPr lang="en-US" sz="5200" b="1" i="1" u="sng" dirty="0">
                <a:solidFill>
                  <a:srgbClr val="FF0000"/>
                </a:solidFill>
                <a:latin typeface="Arial"/>
                <a:cs typeface="Arial"/>
              </a:rPr>
              <a:t>A </a:t>
            </a:r>
            <a:r>
              <a:rPr lang="en-US" sz="5200" b="1" i="1" u="sng" spc="-5" dirty="0">
                <a:solidFill>
                  <a:srgbClr val="FF0000"/>
                </a:solidFill>
                <a:latin typeface="Arial"/>
                <a:cs typeface="Arial"/>
              </a:rPr>
              <a:t>medical </a:t>
            </a:r>
            <a:r>
              <a:rPr lang="en-US" sz="5200" b="1" i="1" u="sng" dirty="0">
                <a:solidFill>
                  <a:srgbClr val="FF0000"/>
                </a:solidFill>
                <a:latin typeface="Arial"/>
                <a:cs typeface="Arial"/>
              </a:rPr>
              <a:t>practitioner </a:t>
            </a:r>
            <a:r>
              <a:rPr lang="en-US" sz="5200" b="1" i="1" u="sng" spc="-5" dirty="0">
                <a:solidFill>
                  <a:srgbClr val="FF0000"/>
                </a:solidFill>
                <a:latin typeface="Arial"/>
                <a:cs typeface="Arial"/>
              </a:rPr>
              <a:t>shall not </a:t>
            </a:r>
            <a:r>
              <a:rPr lang="en-US" sz="5200" b="1" i="1" u="sng" spc="-10" dirty="0">
                <a:solidFill>
                  <a:srgbClr val="FF0000"/>
                </a:solidFill>
                <a:latin typeface="Arial"/>
                <a:cs typeface="Arial"/>
              </a:rPr>
              <a:t>receive </a:t>
            </a:r>
            <a:r>
              <a:rPr lang="en-US" sz="5200" b="1" i="1" u="sng" dirty="0">
                <a:solidFill>
                  <a:srgbClr val="FF0000"/>
                </a:solidFill>
                <a:latin typeface="Arial"/>
                <a:cs typeface="Arial"/>
              </a:rPr>
              <a:t>any </a:t>
            </a:r>
            <a:r>
              <a:rPr lang="en-US" sz="5200" b="1" i="1" u="sng" spc="-5" dirty="0">
                <a:solidFill>
                  <a:srgbClr val="FF0000"/>
                </a:solidFill>
                <a:latin typeface="Arial"/>
                <a:cs typeface="Arial"/>
              </a:rPr>
              <a:t>gift </a:t>
            </a:r>
            <a:r>
              <a:rPr lang="en-US" sz="5200" b="1" i="1" dirty="0">
                <a:solidFill>
                  <a:srgbClr val="FF0000"/>
                </a:solidFill>
                <a:latin typeface="Arial"/>
                <a:cs typeface="Arial"/>
              </a:rPr>
              <a:t>from any </a:t>
            </a:r>
            <a:r>
              <a:rPr lang="en-US" sz="5200" b="1" i="1" spc="-5" dirty="0">
                <a:solidFill>
                  <a:srgbClr val="FF0000"/>
                </a:solidFill>
                <a:latin typeface="Arial"/>
                <a:cs typeface="Arial"/>
              </a:rPr>
              <a:t>pharmaceutical  </a:t>
            </a:r>
            <a:r>
              <a:rPr lang="en-US" sz="5200" b="1" i="1" spc="5" dirty="0">
                <a:solidFill>
                  <a:srgbClr val="FF0000"/>
                </a:solidFill>
                <a:latin typeface="Arial"/>
                <a:cs typeface="Arial"/>
              </a:rPr>
              <a:t>or </a:t>
            </a:r>
            <a:r>
              <a:rPr lang="en-US" sz="5200" b="1" i="1" spc="-5" dirty="0">
                <a:solidFill>
                  <a:srgbClr val="FF0000"/>
                </a:solidFill>
                <a:latin typeface="Arial"/>
                <a:cs typeface="Arial"/>
              </a:rPr>
              <a:t>allied health care industry and their sales </a:t>
            </a:r>
            <a:r>
              <a:rPr lang="en-US" sz="5200" b="1" i="1" dirty="0">
                <a:solidFill>
                  <a:srgbClr val="FF0000"/>
                </a:solidFill>
                <a:latin typeface="Arial"/>
                <a:cs typeface="Arial"/>
              </a:rPr>
              <a:t>people </a:t>
            </a:r>
            <a:r>
              <a:rPr lang="en-US" sz="5200" b="1" i="1" spc="5" dirty="0">
                <a:solidFill>
                  <a:srgbClr val="FF0000"/>
                </a:solidFill>
                <a:latin typeface="Arial"/>
                <a:cs typeface="Arial"/>
              </a:rPr>
              <a:t>or</a:t>
            </a:r>
            <a:r>
              <a:rPr lang="en-US" sz="5200" b="1" i="1" spc="-15" dirty="0">
                <a:solidFill>
                  <a:srgbClr val="FF0000"/>
                </a:solidFill>
                <a:latin typeface="Arial"/>
                <a:cs typeface="Arial"/>
              </a:rPr>
              <a:t> </a:t>
            </a:r>
            <a:r>
              <a:rPr lang="en-US" sz="5200" b="1" i="1" spc="-5" dirty="0">
                <a:solidFill>
                  <a:srgbClr val="FF0000"/>
                </a:solidFill>
                <a:latin typeface="Arial"/>
                <a:cs typeface="Arial"/>
              </a:rPr>
              <a:t>representatives.</a:t>
            </a:r>
            <a:endParaRPr lang="en-US" sz="5200"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EF3112C-A4F1-4A38-BD9C-576B222A53C8}"/>
              </a:ext>
            </a:extLst>
          </p:cNvPr>
          <p:cNvSpPr>
            <a:spLocks noGrp="1"/>
          </p:cNvSpPr>
          <p:nvPr>
            <p:ph type="subTitle" idx="1"/>
          </p:nvPr>
        </p:nvSpPr>
        <p:spPr>
          <a:xfrm>
            <a:off x="228601" y="1085850"/>
            <a:ext cx="11444288" cy="4886325"/>
          </a:xfrm>
        </p:spPr>
        <p:txBody>
          <a:bodyPr>
            <a:normAutofit lnSpcReduction="10000"/>
          </a:bodyPr>
          <a:lstStyle/>
          <a:p>
            <a:pPr algn="just"/>
            <a:r>
              <a:rPr lang="en-US" sz="2400" b="1" i="1" spc="-5" dirty="0">
                <a:solidFill>
                  <a:srgbClr val="FF0000"/>
                </a:solidFill>
                <a:latin typeface="Arial"/>
                <a:cs typeface="Arial"/>
              </a:rPr>
              <a:t>  </a:t>
            </a:r>
            <a:r>
              <a:rPr lang="en-US" sz="4000" b="1" i="1" spc="-5" dirty="0">
                <a:solidFill>
                  <a:srgbClr val="FF0000"/>
                </a:solidFill>
                <a:latin typeface="Arial"/>
                <a:cs typeface="Arial"/>
              </a:rPr>
              <a:t>b)Travel facilities: </a:t>
            </a:r>
            <a:r>
              <a:rPr lang="en-US" sz="4000" b="1" i="1" u="sng" dirty="0">
                <a:solidFill>
                  <a:srgbClr val="FF0000"/>
                </a:solidFill>
                <a:latin typeface="Arial"/>
                <a:cs typeface="Arial"/>
              </a:rPr>
              <a:t>A </a:t>
            </a:r>
            <a:r>
              <a:rPr lang="en-US" sz="4000" b="1" i="1" u="sng" spc="-5" dirty="0">
                <a:solidFill>
                  <a:srgbClr val="FF0000"/>
                </a:solidFill>
                <a:latin typeface="Arial"/>
                <a:cs typeface="Arial"/>
              </a:rPr>
              <a:t>medical practitioner shall not </a:t>
            </a:r>
            <a:r>
              <a:rPr lang="en-US" sz="4000" b="1" i="1" u="sng" spc="-10" dirty="0">
                <a:solidFill>
                  <a:srgbClr val="FF0000"/>
                </a:solidFill>
                <a:latin typeface="Arial"/>
                <a:cs typeface="Arial"/>
              </a:rPr>
              <a:t>accept   </a:t>
            </a:r>
            <a:r>
              <a:rPr lang="en-US" sz="4000" b="1" i="1" u="sng" spc="-5" dirty="0">
                <a:solidFill>
                  <a:srgbClr val="FF0000"/>
                </a:solidFill>
                <a:latin typeface="Arial"/>
                <a:cs typeface="Arial"/>
              </a:rPr>
              <a:t>any travel </a:t>
            </a:r>
            <a:r>
              <a:rPr lang="en-US" sz="4000" b="1" i="1" u="sng" spc="-10" dirty="0">
                <a:solidFill>
                  <a:srgbClr val="FF0000"/>
                </a:solidFill>
                <a:latin typeface="Arial"/>
                <a:cs typeface="Arial"/>
              </a:rPr>
              <a:t>facility </a:t>
            </a:r>
            <a:r>
              <a:rPr lang="en-US" sz="4000" b="1" i="1" dirty="0">
                <a:latin typeface="Arial"/>
                <a:cs typeface="Arial"/>
              </a:rPr>
              <a:t>inside  </a:t>
            </a:r>
            <a:r>
              <a:rPr lang="en-US" sz="4000" b="1" i="1" spc="5" dirty="0">
                <a:latin typeface="Arial"/>
                <a:cs typeface="Arial"/>
              </a:rPr>
              <a:t>the </a:t>
            </a:r>
            <a:r>
              <a:rPr lang="en-US" sz="4000" b="1" i="1" spc="-5" dirty="0">
                <a:latin typeface="Arial"/>
                <a:cs typeface="Arial"/>
              </a:rPr>
              <a:t>country </a:t>
            </a:r>
            <a:r>
              <a:rPr lang="en-US" sz="4000" b="1" i="1" spc="5" dirty="0">
                <a:latin typeface="Arial"/>
                <a:cs typeface="Arial"/>
              </a:rPr>
              <a:t>or </a:t>
            </a:r>
            <a:r>
              <a:rPr lang="en-US" sz="4000" b="1" i="1" spc="-5" dirty="0">
                <a:latin typeface="Arial"/>
                <a:cs typeface="Arial"/>
              </a:rPr>
              <a:t>outside, including </a:t>
            </a:r>
            <a:r>
              <a:rPr lang="en-US" sz="4000" b="1" i="1" spc="-10" dirty="0">
                <a:latin typeface="Arial"/>
                <a:cs typeface="Arial"/>
              </a:rPr>
              <a:t>rail, </a:t>
            </a:r>
            <a:r>
              <a:rPr lang="en-US" sz="4000" b="1" i="1" spc="-5" dirty="0">
                <a:latin typeface="Arial"/>
                <a:cs typeface="Arial"/>
              </a:rPr>
              <a:t>air, </a:t>
            </a:r>
            <a:r>
              <a:rPr lang="en-US" sz="4000" b="1" i="1" dirty="0">
                <a:latin typeface="Arial"/>
                <a:cs typeface="Arial"/>
              </a:rPr>
              <a:t>ship , </a:t>
            </a:r>
            <a:r>
              <a:rPr lang="en-US" sz="4000" b="1" i="1" spc="-5" dirty="0">
                <a:latin typeface="Arial"/>
                <a:cs typeface="Arial"/>
              </a:rPr>
              <a:t>cruise tickets, paid vacations </a:t>
            </a:r>
            <a:r>
              <a:rPr lang="en-US" sz="4000" b="1" i="1" spc="-10" dirty="0">
                <a:latin typeface="Arial"/>
                <a:cs typeface="Arial"/>
              </a:rPr>
              <a:t>etc.  </a:t>
            </a:r>
            <a:r>
              <a:rPr lang="en-US" sz="4000" b="1" i="1" dirty="0">
                <a:latin typeface="Arial"/>
                <a:cs typeface="Arial"/>
              </a:rPr>
              <a:t>from any </a:t>
            </a:r>
            <a:r>
              <a:rPr lang="en-US" sz="4000" b="1" i="1" spc="-5" dirty="0">
                <a:latin typeface="Arial"/>
                <a:cs typeface="Arial"/>
              </a:rPr>
              <a:t>pharmaceutical </a:t>
            </a:r>
            <a:r>
              <a:rPr lang="en-US" sz="4000" b="1" i="1" spc="5" dirty="0">
                <a:latin typeface="Arial"/>
                <a:cs typeface="Arial"/>
              </a:rPr>
              <a:t>or </a:t>
            </a:r>
            <a:r>
              <a:rPr lang="en-US" sz="4000" b="1" i="1" spc="-5" dirty="0">
                <a:latin typeface="Arial"/>
                <a:cs typeface="Arial"/>
              </a:rPr>
              <a:t>allied healthcare </a:t>
            </a:r>
            <a:r>
              <a:rPr lang="en-US" sz="4000" b="1" i="1" dirty="0">
                <a:latin typeface="Arial"/>
                <a:cs typeface="Arial"/>
              </a:rPr>
              <a:t>industry </a:t>
            </a:r>
            <a:r>
              <a:rPr lang="en-US" sz="4000" b="1" i="1" spc="5" dirty="0">
                <a:latin typeface="Arial"/>
                <a:cs typeface="Arial"/>
              </a:rPr>
              <a:t>or </a:t>
            </a:r>
            <a:r>
              <a:rPr lang="en-US" sz="4000" b="1" i="1" dirty="0">
                <a:latin typeface="Arial"/>
                <a:cs typeface="Arial"/>
              </a:rPr>
              <a:t>their </a:t>
            </a:r>
            <a:r>
              <a:rPr lang="en-US" sz="4000" b="1" i="1" spc="-5" dirty="0">
                <a:latin typeface="Arial"/>
                <a:cs typeface="Arial"/>
              </a:rPr>
              <a:t>representatives for  self and family members </a:t>
            </a:r>
            <a:r>
              <a:rPr lang="en-US" sz="4000" b="1" i="1" u="sng" spc="-5" dirty="0">
                <a:solidFill>
                  <a:srgbClr val="FF0000"/>
                </a:solidFill>
                <a:latin typeface="Arial"/>
                <a:cs typeface="Arial"/>
              </a:rPr>
              <a:t>for vacation </a:t>
            </a:r>
            <a:r>
              <a:rPr lang="en-US" sz="4000" b="1" i="1" u="sng" spc="-10" dirty="0">
                <a:solidFill>
                  <a:srgbClr val="FF0000"/>
                </a:solidFill>
                <a:latin typeface="Arial"/>
                <a:cs typeface="Arial"/>
              </a:rPr>
              <a:t>or </a:t>
            </a:r>
            <a:r>
              <a:rPr lang="en-US" sz="4000" b="1" i="1" u="sng" spc="5" dirty="0">
                <a:solidFill>
                  <a:srgbClr val="FF0000"/>
                </a:solidFill>
                <a:latin typeface="Arial"/>
                <a:cs typeface="Arial"/>
              </a:rPr>
              <a:t>for </a:t>
            </a:r>
            <a:r>
              <a:rPr lang="en-US" sz="4000" b="1" i="1" u="sng" spc="-5" dirty="0">
                <a:solidFill>
                  <a:srgbClr val="FF0000"/>
                </a:solidFill>
                <a:latin typeface="Arial"/>
                <a:cs typeface="Arial"/>
              </a:rPr>
              <a:t>attending conferences, </a:t>
            </a:r>
            <a:r>
              <a:rPr lang="en-US" sz="4000" b="1" i="1" u="sng" spc="-10" dirty="0">
                <a:solidFill>
                  <a:srgbClr val="FF0000"/>
                </a:solidFill>
                <a:latin typeface="Arial"/>
                <a:cs typeface="Arial"/>
              </a:rPr>
              <a:t>seminars,  </a:t>
            </a:r>
            <a:r>
              <a:rPr lang="en-US" sz="4000" b="1" i="1" u="sng" spc="-5" dirty="0">
                <a:solidFill>
                  <a:srgbClr val="FF0000"/>
                </a:solidFill>
                <a:latin typeface="Arial"/>
                <a:cs typeface="Arial"/>
              </a:rPr>
              <a:t>workshops, </a:t>
            </a:r>
            <a:r>
              <a:rPr lang="en-US" sz="4000" b="1" i="1" u="sng" spc="-10" dirty="0">
                <a:solidFill>
                  <a:srgbClr val="FF0000"/>
                </a:solidFill>
                <a:latin typeface="Arial"/>
                <a:cs typeface="Arial"/>
              </a:rPr>
              <a:t>CME </a:t>
            </a:r>
            <a:r>
              <a:rPr lang="en-US" sz="4000" b="1" i="1" u="sng" spc="-5" dirty="0" err="1">
                <a:solidFill>
                  <a:srgbClr val="FF0000"/>
                </a:solidFill>
                <a:latin typeface="Arial"/>
                <a:cs typeface="Arial"/>
              </a:rPr>
              <a:t>programme</a:t>
            </a:r>
            <a:r>
              <a:rPr lang="en-US" sz="4000" b="1" i="1" u="sng" spc="-5" dirty="0">
                <a:solidFill>
                  <a:srgbClr val="FF0000"/>
                </a:solidFill>
                <a:latin typeface="Arial"/>
                <a:cs typeface="Arial"/>
              </a:rPr>
              <a:t> </a:t>
            </a:r>
            <a:r>
              <a:rPr lang="en-US" sz="4000" b="1" i="1" u="sng" dirty="0" err="1">
                <a:solidFill>
                  <a:srgbClr val="FF0000"/>
                </a:solidFill>
                <a:latin typeface="Arial"/>
                <a:cs typeface="Arial"/>
              </a:rPr>
              <a:t>etc</a:t>
            </a:r>
            <a:r>
              <a:rPr lang="en-US" sz="4000" b="1" i="1" u="sng" dirty="0">
                <a:solidFill>
                  <a:srgbClr val="FF0000"/>
                </a:solidFill>
                <a:latin typeface="Arial"/>
                <a:cs typeface="Arial"/>
              </a:rPr>
              <a:t> </a:t>
            </a:r>
            <a:r>
              <a:rPr lang="en-US" sz="4000" b="1" i="1" u="sng" spc="-10" dirty="0">
                <a:solidFill>
                  <a:srgbClr val="FF0000"/>
                </a:solidFill>
                <a:latin typeface="Arial"/>
                <a:cs typeface="Arial"/>
              </a:rPr>
              <a:t>as </a:t>
            </a:r>
            <a:r>
              <a:rPr lang="en-US" sz="4000" b="1" i="1" u="sng" dirty="0">
                <a:solidFill>
                  <a:srgbClr val="FF0000"/>
                </a:solidFill>
                <a:latin typeface="Arial"/>
                <a:cs typeface="Arial"/>
              </a:rPr>
              <a:t>a</a:t>
            </a:r>
            <a:r>
              <a:rPr lang="en-US" sz="4000" b="1" i="1" u="sng" spc="10" dirty="0">
                <a:solidFill>
                  <a:srgbClr val="FF0000"/>
                </a:solidFill>
                <a:latin typeface="Arial"/>
                <a:cs typeface="Arial"/>
              </a:rPr>
              <a:t> </a:t>
            </a:r>
            <a:r>
              <a:rPr lang="en-US" sz="4000" b="1" i="1" u="sng" spc="-5" dirty="0">
                <a:solidFill>
                  <a:srgbClr val="FF0000"/>
                </a:solidFill>
                <a:latin typeface="Arial"/>
                <a:cs typeface="Arial"/>
              </a:rPr>
              <a:t>delegate</a:t>
            </a:r>
            <a:r>
              <a:rPr lang="en-US" sz="4000" b="1" i="1" spc="-5" dirty="0">
                <a:solidFill>
                  <a:srgbClr val="FF0000"/>
                </a:solidFill>
                <a:latin typeface="Arial"/>
                <a:cs typeface="Arial"/>
              </a:rPr>
              <a:t>.</a:t>
            </a:r>
          </a:p>
          <a:p>
            <a:endParaRPr lang="en-US" b="1" i="1" spc="-5" dirty="0">
              <a:solidFill>
                <a:srgbClr val="FF0000"/>
              </a:solidFill>
              <a:latin typeface="Arial"/>
              <a:cs typeface="Arial"/>
            </a:endParaRPr>
          </a:p>
          <a:p>
            <a:endParaRPr lang="en-US" b="1" i="1" spc="-5" dirty="0">
              <a:solidFill>
                <a:srgbClr val="FF0000"/>
              </a:solidFill>
              <a:latin typeface="Arial"/>
              <a:cs typeface="Arial"/>
            </a:endParaRPr>
          </a:p>
          <a:p>
            <a:endParaRPr lang="en-US" sz="2400" dirty="0">
              <a:latin typeface="Arial"/>
              <a:cs typeface="Arial"/>
            </a:endParaRPr>
          </a:p>
          <a:p>
            <a:endParaRPr lang="en-IN" dirty="0"/>
          </a:p>
        </p:txBody>
      </p:sp>
      <p:sp>
        <p:nvSpPr>
          <p:cNvPr id="3" name="Date Placeholder 2"/>
          <p:cNvSpPr>
            <a:spLocks noGrp="1"/>
          </p:cNvSpPr>
          <p:nvPr>
            <p:ph type="dt" sz="half" idx="10"/>
          </p:nvPr>
        </p:nvSpPr>
        <p:spPr/>
        <p:txBody>
          <a:bodyPr/>
          <a:lstStyle/>
          <a:p>
            <a:fld id="{0741F32E-BC9E-4604-89EA-A348E6E4405A}"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59</a:t>
            </a:fld>
            <a:endParaRPr lang="en-IN" dirty="0"/>
          </a:p>
        </p:txBody>
      </p:sp>
    </p:spTree>
    <p:extLst>
      <p:ext uri="{BB962C8B-B14F-4D97-AF65-F5344CB8AC3E}">
        <p14:creationId xmlns:p14="http://schemas.microsoft.com/office/powerpoint/2010/main" val="28718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0125"/>
            <a:ext cx="10515600" cy="5176838"/>
          </a:xfrm>
        </p:spPr>
        <p:txBody>
          <a:bodyPr/>
          <a:lstStyle/>
          <a:p>
            <a:pPr algn="just"/>
            <a:r>
              <a:rPr lang="en-US" sz="3600" b="1" spc="-5" dirty="0">
                <a:latin typeface="Arial"/>
                <a:cs typeface="Arial"/>
              </a:rPr>
              <a:t>1.1.3</a:t>
            </a:r>
            <a:r>
              <a:rPr lang="en-US" sz="3600" dirty="0">
                <a:latin typeface="Arial"/>
                <a:cs typeface="Arial"/>
              </a:rPr>
              <a:t> No </a:t>
            </a:r>
            <a:r>
              <a:rPr lang="en-US" sz="3600" spc="-5" dirty="0">
                <a:latin typeface="Arial"/>
                <a:cs typeface="Arial"/>
              </a:rPr>
              <a:t>person </a:t>
            </a:r>
            <a:r>
              <a:rPr lang="en-US" sz="3600" dirty="0">
                <a:latin typeface="Arial"/>
                <a:cs typeface="Arial"/>
              </a:rPr>
              <a:t>other </a:t>
            </a:r>
            <a:r>
              <a:rPr lang="en-US" sz="3600" spc="-5" dirty="0">
                <a:latin typeface="Arial"/>
                <a:cs typeface="Arial"/>
              </a:rPr>
              <a:t>than </a:t>
            </a:r>
            <a:r>
              <a:rPr lang="en-US" sz="3600" dirty="0">
                <a:latin typeface="Arial"/>
                <a:cs typeface="Arial"/>
              </a:rPr>
              <a:t>a </a:t>
            </a:r>
            <a:r>
              <a:rPr lang="en-US" sz="3600" spc="-5" dirty="0">
                <a:latin typeface="Arial"/>
                <a:cs typeface="Arial"/>
              </a:rPr>
              <a:t>doctor having qualification recognised </a:t>
            </a:r>
            <a:r>
              <a:rPr lang="en-US" sz="3600" dirty="0">
                <a:latin typeface="Arial"/>
                <a:cs typeface="Arial"/>
              </a:rPr>
              <a:t>by </a:t>
            </a:r>
            <a:r>
              <a:rPr lang="en-US" sz="3600" spc="-5" dirty="0">
                <a:latin typeface="Arial"/>
                <a:cs typeface="Arial"/>
              </a:rPr>
              <a:t>Medical Council </a:t>
            </a:r>
            <a:r>
              <a:rPr lang="en-US" sz="3600" dirty="0">
                <a:latin typeface="Arial"/>
                <a:cs typeface="Arial"/>
              </a:rPr>
              <a:t>of India  and </a:t>
            </a:r>
            <a:r>
              <a:rPr lang="en-US" sz="3600" spc="-5" dirty="0">
                <a:latin typeface="Arial"/>
                <a:cs typeface="Arial"/>
              </a:rPr>
              <a:t>registered with Medical </a:t>
            </a:r>
            <a:r>
              <a:rPr lang="en-US" sz="3600" spc="-10" dirty="0">
                <a:latin typeface="Arial"/>
                <a:cs typeface="Arial"/>
              </a:rPr>
              <a:t>Council </a:t>
            </a:r>
            <a:r>
              <a:rPr lang="en-US" sz="3600" dirty="0">
                <a:latin typeface="Arial"/>
                <a:cs typeface="Arial"/>
              </a:rPr>
              <a:t>of </a:t>
            </a:r>
            <a:r>
              <a:rPr lang="en-US" sz="3600" spc="-5" dirty="0">
                <a:latin typeface="Arial"/>
                <a:cs typeface="Arial"/>
              </a:rPr>
              <a:t>India/State Medical Council </a:t>
            </a:r>
            <a:r>
              <a:rPr lang="en-US" sz="3600" dirty="0">
                <a:latin typeface="Arial"/>
                <a:cs typeface="Arial"/>
              </a:rPr>
              <a:t>(s) </a:t>
            </a:r>
            <a:r>
              <a:rPr lang="en-US" sz="3600" spc="10" dirty="0">
                <a:latin typeface="Arial"/>
                <a:cs typeface="Arial"/>
              </a:rPr>
              <a:t>is </a:t>
            </a:r>
            <a:r>
              <a:rPr lang="en-US" sz="3600" spc="-5" dirty="0">
                <a:latin typeface="Arial"/>
                <a:cs typeface="Arial"/>
              </a:rPr>
              <a:t>allowed </a:t>
            </a:r>
            <a:r>
              <a:rPr lang="en-US" sz="3600" dirty="0">
                <a:latin typeface="Arial"/>
                <a:cs typeface="Arial"/>
              </a:rPr>
              <a:t>to practice  Modern system of </a:t>
            </a:r>
            <a:r>
              <a:rPr lang="en-US" sz="3600" spc="-5" dirty="0">
                <a:latin typeface="Arial"/>
                <a:cs typeface="Arial"/>
              </a:rPr>
              <a:t>Medicine </a:t>
            </a:r>
            <a:r>
              <a:rPr lang="en-US" sz="3600" spc="-10" dirty="0">
                <a:latin typeface="Arial"/>
                <a:cs typeface="Arial"/>
              </a:rPr>
              <a:t>or </a:t>
            </a:r>
            <a:r>
              <a:rPr lang="en-US" sz="3600" spc="-5" dirty="0">
                <a:latin typeface="Arial"/>
                <a:cs typeface="Arial"/>
              </a:rPr>
              <a:t>Surgery. </a:t>
            </a:r>
          </a:p>
          <a:p>
            <a:pPr marL="0" indent="0" algn="just">
              <a:buNone/>
            </a:pPr>
            <a:endParaRPr lang="en-IN" dirty="0"/>
          </a:p>
        </p:txBody>
      </p:sp>
      <p:sp>
        <p:nvSpPr>
          <p:cNvPr id="4" name="Date Placeholder 3"/>
          <p:cNvSpPr>
            <a:spLocks noGrp="1"/>
          </p:cNvSpPr>
          <p:nvPr>
            <p:ph type="dt" sz="half" idx="10"/>
          </p:nvPr>
        </p:nvSpPr>
        <p:spPr/>
        <p:txBody>
          <a:bodyPr/>
          <a:lstStyle/>
          <a:p>
            <a:fld id="{E580B4F1-3141-4EC9-B59A-3C0316742F6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14425"/>
            <a:ext cx="10515600" cy="5062538"/>
          </a:xfrm>
        </p:spPr>
        <p:txBody>
          <a:bodyPr/>
          <a:lstStyle/>
          <a:p>
            <a:pPr algn="just"/>
            <a:r>
              <a:rPr lang="en-US" sz="4000" b="1" i="1" spc="-5" dirty="0">
                <a:solidFill>
                  <a:srgbClr val="FF0000"/>
                </a:solidFill>
                <a:latin typeface="Arial"/>
                <a:cs typeface="Arial"/>
              </a:rPr>
              <a:t>c</a:t>
            </a:r>
            <a:r>
              <a:rPr lang="en-US" sz="4400" b="1" i="1" spc="-5" dirty="0">
                <a:solidFill>
                  <a:srgbClr val="FF0000"/>
                </a:solidFill>
                <a:latin typeface="Arial"/>
                <a:cs typeface="Arial"/>
              </a:rPr>
              <a:t>) </a:t>
            </a:r>
            <a:r>
              <a:rPr lang="en-US" sz="4400" b="1" i="1" spc="-5" dirty="0">
                <a:latin typeface="Arial"/>
                <a:cs typeface="Arial"/>
              </a:rPr>
              <a:t>Hospitality: </a:t>
            </a:r>
            <a:r>
              <a:rPr lang="en-US" sz="4400" b="1" i="1" dirty="0">
                <a:latin typeface="Arial"/>
                <a:cs typeface="Arial"/>
              </a:rPr>
              <a:t>A </a:t>
            </a:r>
            <a:r>
              <a:rPr lang="en-US" sz="4400" b="1" i="1" spc="-10" dirty="0">
                <a:latin typeface="Arial"/>
                <a:cs typeface="Arial"/>
              </a:rPr>
              <a:t>medical </a:t>
            </a:r>
            <a:r>
              <a:rPr lang="en-US" sz="4400" b="1" i="1" spc="-5" dirty="0">
                <a:latin typeface="Arial"/>
                <a:cs typeface="Arial"/>
              </a:rPr>
              <a:t>practitioner </a:t>
            </a:r>
            <a:r>
              <a:rPr lang="en-US" sz="4400" b="1" i="1" spc="-10" dirty="0">
                <a:latin typeface="Arial"/>
                <a:cs typeface="Arial"/>
              </a:rPr>
              <a:t>shall </a:t>
            </a:r>
            <a:r>
              <a:rPr lang="en-US" sz="4400" b="1" i="1" spc="5" dirty="0">
                <a:latin typeface="Arial"/>
                <a:cs typeface="Arial"/>
              </a:rPr>
              <a:t>not </a:t>
            </a:r>
            <a:r>
              <a:rPr lang="en-US" sz="4400" b="1" i="1" spc="-10" dirty="0">
                <a:latin typeface="Arial"/>
                <a:cs typeface="Arial"/>
              </a:rPr>
              <a:t>accept </a:t>
            </a:r>
            <a:r>
              <a:rPr lang="en-US" sz="4400" b="1" i="1" spc="-5" dirty="0">
                <a:latin typeface="Arial"/>
                <a:cs typeface="Arial"/>
              </a:rPr>
              <a:t>individually any hospitality  </a:t>
            </a:r>
            <a:r>
              <a:rPr lang="en-US" sz="4400" b="1" i="1" dirty="0">
                <a:latin typeface="Arial"/>
                <a:cs typeface="Arial"/>
              </a:rPr>
              <a:t>like hotel </a:t>
            </a:r>
            <a:r>
              <a:rPr lang="en-US" sz="4400" b="1" i="1" spc="-5" dirty="0">
                <a:latin typeface="Arial"/>
                <a:cs typeface="Arial"/>
              </a:rPr>
              <a:t>accommodation </a:t>
            </a:r>
            <a:r>
              <a:rPr lang="en-US" sz="4400" b="1" i="1" spc="5" dirty="0">
                <a:latin typeface="Arial"/>
                <a:cs typeface="Arial"/>
              </a:rPr>
              <a:t>for </a:t>
            </a:r>
            <a:r>
              <a:rPr lang="en-US" sz="4400" b="1" i="1" spc="-10" dirty="0">
                <a:latin typeface="Arial"/>
                <a:cs typeface="Arial"/>
              </a:rPr>
              <a:t>self </a:t>
            </a:r>
            <a:r>
              <a:rPr lang="en-US" sz="4400" b="1" i="1" spc="-5" dirty="0">
                <a:latin typeface="Arial"/>
                <a:cs typeface="Arial"/>
              </a:rPr>
              <a:t>and family members </a:t>
            </a:r>
            <a:r>
              <a:rPr lang="en-US" sz="4400" b="1" i="1" dirty="0">
                <a:latin typeface="Arial"/>
                <a:cs typeface="Arial"/>
              </a:rPr>
              <a:t>under any</a:t>
            </a:r>
            <a:r>
              <a:rPr lang="en-US" sz="4400" b="1" i="1" spc="-35" dirty="0">
                <a:latin typeface="Arial"/>
                <a:cs typeface="Arial"/>
              </a:rPr>
              <a:t> </a:t>
            </a:r>
            <a:r>
              <a:rPr lang="en-US" sz="4400" b="1" i="1" spc="-5" dirty="0">
                <a:latin typeface="Arial"/>
                <a:cs typeface="Arial"/>
              </a:rPr>
              <a:t>pretext.</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5"/>
            <a:ext cx="10991850" cy="5405438"/>
          </a:xfrm>
        </p:spPr>
        <p:txBody>
          <a:bodyPr>
            <a:normAutofit fontScale="40000" lnSpcReduction="20000"/>
          </a:bodyPr>
          <a:lstStyle/>
          <a:p>
            <a:pPr marL="0" indent="0" algn="just">
              <a:buNone/>
            </a:pPr>
            <a:r>
              <a:rPr lang="en-US" b="1" i="1" spc="-10" dirty="0">
                <a:solidFill>
                  <a:srgbClr val="FF0000"/>
                </a:solidFill>
                <a:latin typeface="Arial"/>
                <a:cs typeface="Arial"/>
              </a:rPr>
              <a:t> </a:t>
            </a:r>
            <a:r>
              <a:rPr lang="en-US" sz="11000" b="1" i="1" spc="-10" dirty="0">
                <a:solidFill>
                  <a:srgbClr val="FF0000"/>
                </a:solidFill>
                <a:latin typeface="Arial"/>
                <a:cs typeface="Arial"/>
              </a:rPr>
              <a:t>d) </a:t>
            </a:r>
            <a:r>
              <a:rPr lang="en-US" sz="9300" b="1" i="1" spc="-10" dirty="0">
                <a:solidFill>
                  <a:srgbClr val="FF0000"/>
                </a:solidFill>
                <a:latin typeface="Arial"/>
                <a:cs typeface="Arial"/>
              </a:rPr>
              <a:t>Cash </a:t>
            </a:r>
            <a:r>
              <a:rPr lang="en-US" sz="9300" b="1" i="1" spc="5" dirty="0">
                <a:solidFill>
                  <a:srgbClr val="FF0000"/>
                </a:solidFill>
                <a:latin typeface="Arial"/>
                <a:cs typeface="Arial"/>
              </a:rPr>
              <a:t>or </a:t>
            </a:r>
            <a:r>
              <a:rPr lang="en-US" sz="9300" b="1" i="1" spc="-5" dirty="0">
                <a:solidFill>
                  <a:srgbClr val="FF0000"/>
                </a:solidFill>
                <a:latin typeface="Arial"/>
                <a:cs typeface="Arial"/>
              </a:rPr>
              <a:t>monetary grants: </a:t>
            </a:r>
            <a:r>
              <a:rPr lang="en-US" sz="9300" b="1" i="1" u="sng" dirty="0">
                <a:latin typeface="Arial"/>
                <a:cs typeface="Arial"/>
              </a:rPr>
              <a:t>A </a:t>
            </a:r>
            <a:r>
              <a:rPr lang="en-US" sz="9300" b="1" i="1" u="sng" spc="-5" dirty="0">
                <a:latin typeface="Arial"/>
                <a:cs typeface="Arial"/>
              </a:rPr>
              <a:t>medical practitioner shall not </a:t>
            </a:r>
            <a:r>
              <a:rPr lang="en-US" sz="9300" b="1" i="1" u="sng" spc="-10" dirty="0">
                <a:latin typeface="Arial"/>
                <a:cs typeface="Arial"/>
              </a:rPr>
              <a:t>receive </a:t>
            </a:r>
            <a:r>
              <a:rPr lang="en-US" sz="9300" b="1" i="1" u="sng" dirty="0">
                <a:latin typeface="Arial"/>
                <a:cs typeface="Arial"/>
              </a:rPr>
              <a:t>any </a:t>
            </a:r>
            <a:r>
              <a:rPr lang="en-US" sz="9300" b="1" i="1" u="sng" spc="-10" dirty="0">
                <a:latin typeface="Arial"/>
                <a:cs typeface="Arial"/>
              </a:rPr>
              <a:t>cash </a:t>
            </a:r>
            <a:r>
              <a:rPr lang="en-US" sz="9300" b="1" i="1" u="sng" spc="5" dirty="0">
                <a:latin typeface="Arial"/>
                <a:cs typeface="Arial"/>
              </a:rPr>
              <a:t>or  </a:t>
            </a:r>
            <a:r>
              <a:rPr lang="en-US" sz="9300" b="1" i="1" u="sng" spc="-5" dirty="0">
                <a:latin typeface="Arial"/>
                <a:cs typeface="Arial"/>
              </a:rPr>
              <a:t>monetary </a:t>
            </a:r>
            <a:r>
              <a:rPr lang="en-US" sz="9300" b="1" i="1" u="sng" dirty="0">
                <a:latin typeface="Arial"/>
                <a:cs typeface="Arial"/>
              </a:rPr>
              <a:t>grants</a:t>
            </a:r>
            <a:r>
              <a:rPr lang="en-US" sz="9300" b="1" i="1" dirty="0">
                <a:latin typeface="Arial"/>
                <a:cs typeface="Arial"/>
              </a:rPr>
              <a:t> from </a:t>
            </a:r>
            <a:r>
              <a:rPr lang="en-US" sz="9300" b="1" i="1" spc="-5" dirty="0">
                <a:latin typeface="Arial"/>
                <a:cs typeface="Arial"/>
              </a:rPr>
              <a:t>any pharmaceutical and allied healthcare industry </a:t>
            </a:r>
            <a:r>
              <a:rPr lang="en-US" sz="9300" b="1" i="1" spc="5" dirty="0">
                <a:latin typeface="Arial"/>
                <a:cs typeface="Arial"/>
              </a:rPr>
              <a:t>for  </a:t>
            </a:r>
            <a:r>
              <a:rPr lang="en-US" sz="9300" b="1" i="1" spc="-5" dirty="0">
                <a:latin typeface="Arial"/>
                <a:cs typeface="Arial"/>
              </a:rPr>
              <a:t>individual purpose </a:t>
            </a:r>
            <a:r>
              <a:rPr lang="en-US" sz="9300" b="1" i="1" spc="-15" dirty="0">
                <a:latin typeface="Arial"/>
                <a:cs typeface="Arial"/>
              </a:rPr>
              <a:t>in </a:t>
            </a:r>
            <a:r>
              <a:rPr lang="en-US" sz="9300" b="1" i="1" spc="-5" dirty="0">
                <a:latin typeface="Arial"/>
                <a:cs typeface="Arial"/>
              </a:rPr>
              <a:t>individual capacity </a:t>
            </a:r>
            <a:r>
              <a:rPr lang="en-US" sz="9300" b="1" i="1" dirty="0">
                <a:latin typeface="Arial"/>
                <a:cs typeface="Arial"/>
              </a:rPr>
              <a:t>under any </a:t>
            </a:r>
            <a:r>
              <a:rPr lang="en-US" sz="9300" b="1" i="1" spc="-5" dirty="0">
                <a:latin typeface="Arial"/>
                <a:cs typeface="Arial"/>
              </a:rPr>
              <a:t>pretext. </a:t>
            </a:r>
          </a:p>
          <a:p>
            <a:pPr marL="0" indent="0" algn="just">
              <a:buNone/>
            </a:pPr>
            <a:r>
              <a:rPr lang="en-US" sz="9300" b="1" i="1" spc="-5" dirty="0">
                <a:solidFill>
                  <a:srgbClr val="FF0000"/>
                </a:solidFill>
                <a:latin typeface="Arial"/>
                <a:cs typeface="Arial"/>
              </a:rPr>
              <a:t>	</a:t>
            </a:r>
            <a:r>
              <a:rPr lang="en-US" sz="8000" b="1" i="1" spc="-5" dirty="0">
                <a:latin typeface="Arial"/>
                <a:cs typeface="Arial"/>
              </a:rPr>
              <a:t>Funding </a:t>
            </a:r>
            <a:r>
              <a:rPr lang="en-US" sz="8000" b="1" i="1" spc="5" dirty="0">
                <a:latin typeface="Arial"/>
                <a:cs typeface="Arial"/>
              </a:rPr>
              <a:t>for </a:t>
            </a:r>
            <a:r>
              <a:rPr lang="en-US" sz="8000" b="1" i="1" spc="-5" dirty="0">
                <a:latin typeface="Arial"/>
                <a:cs typeface="Arial"/>
              </a:rPr>
              <a:t>medical  research, </a:t>
            </a:r>
            <a:r>
              <a:rPr lang="en-US" sz="8000" b="1" i="1" dirty="0">
                <a:latin typeface="Arial"/>
                <a:cs typeface="Arial"/>
              </a:rPr>
              <a:t>study </a:t>
            </a:r>
            <a:r>
              <a:rPr lang="en-US" sz="8000" b="1" i="1" spc="-10" dirty="0">
                <a:latin typeface="Arial"/>
                <a:cs typeface="Arial"/>
              </a:rPr>
              <a:t>etc. </a:t>
            </a:r>
            <a:r>
              <a:rPr lang="en-US" sz="8000" b="1" i="1" spc="-5" dirty="0">
                <a:latin typeface="Arial"/>
                <a:cs typeface="Arial"/>
              </a:rPr>
              <a:t>can </a:t>
            </a:r>
            <a:r>
              <a:rPr lang="en-US" sz="8000" b="1" i="1" spc="5" dirty="0">
                <a:latin typeface="Arial"/>
                <a:cs typeface="Arial"/>
              </a:rPr>
              <a:t>only be </a:t>
            </a:r>
            <a:r>
              <a:rPr lang="en-US" sz="8000" b="1" i="1" spc="-10" dirty="0">
                <a:latin typeface="Arial"/>
                <a:cs typeface="Arial"/>
              </a:rPr>
              <a:t>received </a:t>
            </a:r>
            <a:r>
              <a:rPr lang="en-US" sz="8000" b="1" i="1" spc="-5" dirty="0">
                <a:latin typeface="Arial"/>
                <a:cs typeface="Arial"/>
              </a:rPr>
              <a:t>through approved institutions </a:t>
            </a:r>
            <a:r>
              <a:rPr lang="en-US" sz="8000" b="1" i="1" spc="5" dirty="0">
                <a:latin typeface="Arial"/>
                <a:cs typeface="Arial"/>
              </a:rPr>
              <a:t>by  </a:t>
            </a:r>
            <a:r>
              <a:rPr lang="en-US" sz="8000" b="1" i="1" spc="-5" dirty="0">
                <a:latin typeface="Arial"/>
                <a:cs typeface="Arial"/>
              </a:rPr>
              <a:t>modalities laid down </a:t>
            </a:r>
            <a:r>
              <a:rPr lang="en-US" sz="8000" b="1" i="1" spc="5" dirty="0">
                <a:latin typeface="Arial"/>
                <a:cs typeface="Arial"/>
              </a:rPr>
              <a:t>by </a:t>
            </a:r>
            <a:r>
              <a:rPr lang="en-US" sz="8000" b="1" i="1" dirty="0">
                <a:latin typeface="Arial"/>
                <a:cs typeface="Arial"/>
              </a:rPr>
              <a:t>law / </a:t>
            </a:r>
            <a:r>
              <a:rPr lang="en-US" sz="8000" b="1" i="1" spc="-10" dirty="0">
                <a:latin typeface="Arial"/>
                <a:cs typeface="Arial"/>
              </a:rPr>
              <a:t>rules </a:t>
            </a:r>
            <a:r>
              <a:rPr lang="en-US" sz="8000" b="1" i="1" dirty="0">
                <a:latin typeface="Arial"/>
                <a:cs typeface="Arial"/>
              </a:rPr>
              <a:t>/ </a:t>
            </a:r>
            <a:r>
              <a:rPr lang="en-US" sz="8000" b="1" i="1" spc="-5" dirty="0">
                <a:latin typeface="Arial"/>
                <a:cs typeface="Arial"/>
              </a:rPr>
              <a:t>guidelines adopted </a:t>
            </a:r>
            <a:r>
              <a:rPr lang="en-US" sz="8000" b="1" i="1" spc="5" dirty="0">
                <a:latin typeface="Arial"/>
                <a:cs typeface="Arial"/>
              </a:rPr>
              <a:t>by </a:t>
            </a:r>
            <a:r>
              <a:rPr lang="en-US" sz="8000" b="1" i="1" spc="-5" dirty="0">
                <a:latin typeface="Arial"/>
                <a:cs typeface="Arial"/>
              </a:rPr>
              <a:t>such approved  institutions, </a:t>
            </a:r>
            <a:r>
              <a:rPr lang="en-US" sz="8000" b="1" i="1" dirty="0">
                <a:latin typeface="Arial"/>
                <a:cs typeface="Arial"/>
              </a:rPr>
              <a:t>in a </a:t>
            </a:r>
            <a:r>
              <a:rPr lang="en-US" sz="8000" b="1" i="1" spc="-5" dirty="0">
                <a:latin typeface="Arial"/>
                <a:cs typeface="Arial"/>
              </a:rPr>
              <a:t>transparent manner. </a:t>
            </a:r>
            <a:r>
              <a:rPr lang="en-US" sz="8000" b="1" i="1" spc="-10" dirty="0">
                <a:latin typeface="Arial"/>
                <a:cs typeface="Arial"/>
              </a:rPr>
              <a:t>It </a:t>
            </a:r>
            <a:r>
              <a:rPr lang="en-US" sz="8000" b="1" i="1" spc="-5" dirty="0">
                <a:latin typeface="Arial"/>
                <a:cs typeface="Arial"/>
              </a:rPr>
              <a:t>shall always </a:t>
            </a:r>
            <a:r>
              <a:rPr lang="en-US" sz="8000" b="1" i="1" spc="5" dirty="0">
                <a:latin typeface="Arial"/>
                <a:cs typeface="Arial"/>
              </a:rPr>
              <a:t>be </a:t>
            </a:r>
            <a:r>
              <a:rPr lang="en-US" sz="8000" b="1" i="1" spc="-5" dirty="0">
                <a:latin typeface="Arial"/>
                <a:cs typeface="Arial"/>
              </a:rPr>
              <a:t>fully</a:t>
            </a:r>
            <a:r>
              <a:rPr lang="en-US" sz="8000" b="1" i="1" spc="25" dirty="0">
                <a:latin typeface="Arial"/>
                <a:cs typeface="Arial"/>
              </a:rPr>
              <a:t> </a:t>
            </a:r>
            <a:r>
              <a:rPr lang="en-US" sz="8000" b="1" i="1" spc="-5" dirty="0">
                <a:latin typeface="Arial"/>
                <a:cs typeface="Arial"/>
              </a:rPr>
              <a:t>disclosed.</a:t>
            </a:r>
            <a:endParaRPr lang="en-IN" sz="8000" dirty="0"/>
          </a:p>
          <a:p>
            <a:pPr marL="0" indent="0">
              <a:buNone/>
            </a:pPr>
            <a:endParaRPr lang="en-IN" sz="93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98BC46-7F1B-41E4-876C-3867163FAFEA}"/>
              </a:ext>
            </a:extLst>
          </p:cNvPr>
          <p:cNvSpPr>
            <a:spLocks noGrp="1"/>
          </p:cNvSpPr>
          <p:nvPr>
            <p:ph idx="1"/>
          </p:nvPr>
        </p:nvSpPr>
        <p:spPr>
          <a:xfrm>
            <a:off x="838200" y="424070"/>
            <a:ext cx="10515600" cy="6215269"/>
          </a:xfrm>
        </p:spPr>
        <p:txBody>
          <a:bodyPr>
            <a:normAutofit lnSpcReduction="10000"/>
          </a:bodyPr>
          <a:lstStyle/>
          <a:p>
            <a:pPr marL="0" indent="0" algn="just">
              <a:buNone/>
            </a:pPr>
            <a:r>
              <a:rPr lang="en-US" sz="4000" b="1" i="1" spc="-5" dirty="0">
                <a:solidFill>
                  <a:srgbClr val="FF0000"/>
                </a:solidFill>
                <a:latin typeface="Arial"/>
                <a:cs typeface="Arial"/>
              </a:rPr>
              <a:t>e)</a:t>
            </a:r>
            <a:r>
              <a:rPr lang="en-US" sz="4000" b="1" i="1" spc="-5" dirty="0">
                <a:latin typeface="Arial"/>
                <a:cs typeface="Arial"/>
              </a:rPr>
              <a:t>Medical Research: </a:t>
            </a:r>
            <a:r>
              <a:rPr lang="en-US" sz="4000" b="1" i="1" dirty="0">
                <a:latin typeface="Arial"/>
                <a:cs typeface="Arial"/>
              </a:rPr>
              <a:t>A </a:t>
            </a:r>
            <a:r>
              <a:rPr lang="en-US" sz="4000" b="1" i="1" spc="-5" dirty="0">
                <a:latin typeface="Arial"/>
                <a:cs typeface="Arial"/>
              </a:rPr>
              <a:t>medical practitioner </a:t>
            </a:r>
            <a:r>
              <a:rPr lang="en-US" sz="4000" b="1" i="1" spc="-10" dirty="0">
                <a:latin typeface="Arial"/>
                <a:cs typeface="Arial"/>
              </a:rPr>
              <a:t>may </a:t>
            </a:r>
            <a:r>
              <a:rPr lang="en-US" sz="4000" b="1" i="1" spc="-5" dirty="0">
                <a:latin typeface="Arial"/>
                <a:cs typeface="Arial"/>
              </a:rPr>
              <a:t>carry </a:t>
            </a:r>
            <a:r>
              <a:rPr lang="en-US" sz="4000" b="1" i="1" spc="5" dirty="0">
                <a:latin typeface="Arial"/>
                <a:cs typeface="Arial"/>
              </a:rPr>
              <a:t>out, </a:t>
            </a:r>
            <a:r>
              <a:rPr lang="en-US" sz="4000" b="1" i="1" spc="-5" dirty="0">
                <a:latin typeface="Arial"/>
                <a:cs typeface="Arial"/>
              </a:rPr>
              <a:t>participate in, work </a:t>
            </a:r>
            <a:r>
              <a:rPr lang="en-US" sz="4000" b="1" i="1" dirty="0">
                <a:latin typeface="Arial"/>
                <a:cs typeface="Arial"/>
              </a:rPr>
              <a:t>in  </a:t>
            </a:r>
            <a:r>
              <a:rPr lang="en-US" sz="4000" b="1" i="1" spc="-5" dirty="0">
                <a:latin typeface="Arial"/>
                <a:cs typeface="Arial"/>
              </a:rPr>
              <a:t>research projects funded </a:t>
            </a:r>
            <a:r>
              <a:rPr lang="en-US" sz="4000" b="1" i="1" spc="-10" dirty="0">
                <a:latin typeface="Arial"/>
                <a:cs typeface="Arial"/>
              </a:rPr>
              <a:t>by </a:t>
            </a:r>
            <a:r>
              <a:rPr lang="en-US" sz="4000" b="1" i="1" spc="-5" dirty="0">
                <a:latin typeface="Arial"/>
                <a:cs typeface="Arial"/>
              </a:rPr>
              <a:t>pharmaceutical and allied healthcare industries. </a:t>
            </a:r>
          </a:p>
          <a:p>
            <a:pPr marL="0" indent="0" algn="just">
              <a:buNone/>
            </a:pPr>
            <a:r>
              <a:rPr lang="en-US" sz="4000" b="1" i="1" dirty="0">
                <a:latin typeface="Arial"/>
                <a:cs typeface="Arial"/>
              </a:rPr>
              <a:t>A  </a:t>
            </a:r>
            <a:r>
              <a:rPr lang="en-US" sz="4000" b="1" i="1" spc="-5" dirty="0">
                <a:latin typeface="Arial"/>
                <a:cs typeface="Arial"/>
              </a:rPr>
              <a:t>medical practitioner </a:t>
            </a:r>
            <a:r>
              <a:rPr lang="en-US" sz="4000" b="1" i="1" spc="-15" dirty="0">
                <a:latin typeface="Arial"/>
                <a:cs typeface="Arial"/>
              </a:rPr>
              <a:t>is </a:t>
            </a:r>
            <a:r>
              <a:rPr lang="en-US" sz="4000" b="1" i="1" spc="-5" dirty="0">
                <a:latin typeface="Arial"/>
                <a:cs typeface="Arial"/>
              </a:rPr>
              <a:t>obliged </a:t>
            </a:r>
            <a:r>
              <a:rPr lang="en-US" sz="4000" b="1" i="1" dirty="0">
                <a:latin typeface="Arial"/>
                <a:cs typeface="Arial"/>
              </a:rPr>
              <a:t>to know </a:t>
            </a:r>
            <a:r>
              <a:rPr lang="en-US" sz="4000" b="1" i="1" spc="-5" dirty="0">
                <a:latin typeface="Arial"/>
                <a:cs typeface="Arial"/>
              </a:rPr>
              <a:t>that the fulfillment </a:t>
            </a:r>
            <a:r>
              <a:rPr lang="en-US" sz="4000" b="1" i="1" spc="5" dirty="0">
                <a:latin typeface="Arial"/>
                <a:cs typeface="Arial"/>
              </a:rPr>
              <a:t>of the </a:t>
            </a:r>
            <a:r>
              <a:rPr lang="en-US" sz="4000" b="1" i="1" spc="-5" dirty="0">
                <a:latin typeface="Arial"/>
                <a:cs typeface="Arial"/>
              </a:rPr>
              <a:t>following items </a:t>
            </a:r>
            <a:r>
              <a:rPr lang="en-US" sz="4000" b="1" i="1" spc="-10" dirty="0">
                <a:latin typeface="Arial"/>
                <a:cs typeface="Arial"/>
              </a:rPr>
              <a:t>(i)  </a:t>
            </a:r>
            <a:r>
              <a:rPr lang="en-US" sz="4000" b="1" i="1" dirty="0">
                <a:latin typeface="Arial"/>
                <a:cs typeface="Arial"/>
              </a:rPr>
              <a:t>to </a:t>
            </a:r>
            <a:r>
              <a:rPr lang="en-US" sz="4000" b="1" i="1" spc="-10" dirty="0">
                <a:latin typeface="Arial"/>
                <a:cs typeface="Arial"/>
              </a:rPr>
              <a:t>(vii) </a:t>
            </a:r>
            <a:r>
              <a:rPr lang="en-US" sz="4000" b="1" i="1" dirty="0">
                <a:latin typeface="Arial"/>
                <a:cs typeface="Arial"/>
              </a:rPr>
              <a:t>will </a:t>
            </a:r>
            <a:r>
              <a:rPr lang="en-US" sz="4000" b="1" i="1" spc="5" dirty="0">
                <a:latin typeface="Arial"/>
                <a:cs typeface="Arial"/>
              </a:rPr>
              <a:t>be </a:t>
            </a:r>
            <a:r>
              <a:rPr lang="en-US" sz="4000" b="1" i="1" spc="-10" dirty="0">
                <a:latin typeface="Arial"/>
                <a:cs typeface="Arial"/>
              </a:rPr>
              <a:t>an </a:t>
            </a:r>
            <a:r>
              <a:rPr lang="en-US" sz="4000" b="1" i="1" spc="-5" dirty="0">
                <a:latin typeface="Arial"/>
                <a:cs typeface="Arial"/>
              </a:rPr>
              <a:t>imperative </a:t>
            </a:r>
            <a:r>
              <a:rPr lang="en-US" sz="4000" b="1" i="1" spc="5" dirty="0">
                <a:latin typeface="Arial"/>
                <a:cs typeface="Arial"/>
              </a:rPr>
              <a:t>for </a:t>
            </a:r>
            <a:r>
              <a:rPr lang="en-US" sz="4000" b="1" i="1" spc="-5" dirty="0">
                <a:latin typeface="Arial"/>
                <a:cs typeface="Arial"/>
              </a:rPr>
              <a:t>undertaking </a:t>
            </a:r>
            <a:r>
              <a:rPr lang="en-US" sz="4000" b="1" i="1" dirty="0">
                <a:latin typeface="Arial"/>
                <a:cs typeface="Arial"/>
              </a:rPr>
              <a:t>any </a:t>
            </a:r>
            <a:r>
              <a:rPr lang="en-US" sz="4000" b="1" i="1" spc="-5" dirty="0">
                <a:latin typeface="Arial"/>
                <a:cs typeface="Arial"/>
              </a:rPr>
              <a:t>research assignment </a:t>
            </a:r>
            <a:r>
              <a:rPr lang="en-US" sz="4000" b="1" i="1" dirty="0">
                <a:latin typeface="Arial"/>
                <a:cs typeface="Arial"/>
              </a:rPr>
              <a:t>/ </a:t>
            </a:r>
            <a:r>
              <a:rPr lang="en-US" sz="4000" b="1" i="1" spc="-5" dirty="0">
                <a:latin typeface="Arial"/>
                <a:cs typeface="Arial"/>
              </a:rPr>
              <a:t>project  </a:t>
            </a:r>
            <a:r>
              <a:rPr lang="en-US" sz="4000" b="1" i="1" dirty="0">
                <a:latin typeface="Arial"/>
                <a:cs typeface="Arial"/>
              </a:rPr>
              <a:t>funded </a:t>
            </a:r>
            <a:r>
              <a:rPr lang="en-US" sz="4000" b="1" i="1" spc="5" dirty="0">
                <a:latin typeface="Arial"/>
                <a:cs typeface="Arial"/>
              </a:rPr>
              <a:t>by </a:t>
            </a:r>
            <a:r>
              <a:rPr lang="en-US" sz="4000" b="1" i="1" spc="-5" dirty="0">
                <a:latin typeface="Arial"/>
                <a:cs typeface="Arial"/>
              </a:rPr>
              <a:t>industry </a:t>
            </a:r>
            <a:r>
              <a:rPr lang="en-US" sz="4000" b="1" i="1" dirty="0">
                <a:latin typeface="Arial"/>
                <a:cs typeface="Arial"/>
              </a:rPr>
              <a:t>– </a:t>
            </a:r>
            <a:r>
              <a:rPr lang="en-US" sz="4000" b="1" i="1" spc="-5" dirty="0">
                <a:latin typeface="Arial"/>
                <a:cs typeface="Arial"/>
              </a:rPr>
              <a:t>for being proper </a:t>
            </a:r>
            <a:r>
              <a:rPr lang="en-US" sz="4000" b="1" i="1" dirty="0">
                <a:latin typeface="Arial"/>
                <a:cs typeface="Arial"/>
              </a:rPr>
              <a:t>and </a:t>
            </a:r>
            <a:r>
              <a:rPr lang="en-US" sz="4000" b="1" i="1" spc="-5" dirty="0">
                <a:latin typeface="Arial"/>
                <a:cs typeface="Arial"/>
              </a:rPr>
              <a:t>ethical. </a:t>
            </a:r>
          </a:p>
          <a:p>
            <a:pPr marL="0" indent="0">
              <a:buNone/>
            </a:pPr>
            <a:endParaRPr lang="en-US" sz="2400" dirty="0">
              <a:latin typeface="Arial"/>
              <a:cs typeface="Arial"/>
            </a:endParaRPr>
          </a:p>
          <a:p>
            <a:endParaRPr lang="en-IN" dirty="0"/>
          </a:p>
        </p:txBody>
      </p:sp>
      <p:sp>
        <p:nvSpPr>
          <p:cNvPr id="4" name="Date Placeholder 3"/>
          <p:cNvSpPr>
            <a:spLocks noGrp="1"/>
          </p:cNvSpPr>
          <p:nvPr>
            <p:ph type="dt" sz="half" idx="10"/>
          </p:nvPr>
        </p:nvSpPr>
        <p:spPr/>
        <p:txBody>
          <a:bodyPr/>
          <a:lstStyle/>
          <a:p>
            <a:fld id="{59FEC0A1-098D-41CD-9106-D1149333C7CA}"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62</a:t>
            </a:fld>
            <a:endParaRPr lang="en-IN" dirty="0"/>
          </a:p>
        </p:txBody>
      </p:sp>
    </p:spTree>
    <p:extLst>
      <p:ext uri="{BB962C8B-B14F-4D97-AF65-F5344CB8AC3E}">
        <p14:creationId xmlns:p14="http://schemas.microsoft.com/office/powerpoint/2010/main" val="3664131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5788"/>
            <a:ext cx="11177588" cy="5591175"/>
          </a:xfrm>
        </p:spPr>
        <p:txBody>
          <a:bodyPr>
            <a:normAutofit fontScale="70000" lnSpcReduction="20000"/>
          </a:bodyPr>
          <a:lstStyle/>
          <a:p>
            <a:pPr algn="just"/>
            <a:r>
              <a:rPr lang="en-US" sz="5700" b="1" i="1" dirty="0">
                <a:latin typeface="Arial"/>
                <a:cs typeface="Arial"/>
              </a:rPr>
              <a:t>Thus, </a:t>
            </a:r>
            <a:r>
              <a:rPr lang="en-US" sz="5700" b="1" i="1" spc="-15" dirty="0">
                <a:latin typeface="Arial"/>
                <a:cs typeface="Arial"/>
              </a:rPr>
              <a:t>in </a:t>
            </a:r>
            <a:r>
              <a:rPr lang="en-US" sz="5700" b="1" i="1" spc="-10" dirty="0">
                <a:latin typeface="Arial"/>
                <a:cs typeface="Arial"/>
              </a:rPr>
              <a:t>accepting </a:t>
            </a:r>
            <a:r>
              <a:rPr lang="en-US" sz="5700" b="1" i="1" spc="-5" dirty="0">
                <a:latin typeface="Arial"/>
                <a:cs typeface="Arial"/>
              </a:rPr>
              <a:t>such </a:t>
            </a:r>
            <a:r>
              <a:rPr lang="en-US" sz="5700" b="1" i="1" dirty="0">
                <a:latin typeface="Arial"/>
                <a:cs typeface="Arial"/>
              </a:rPr>
              <a:t>a  </a:t>
            </a:r>
            <a:r>
              <a:rPr lang="en-US" sz="5700" b="1" i="1" spc="-5" dirty="0">
                <a:latin typeface="Arial"/>
                <a:cs typeface="Arial"/>
              </a:rPr>
              <a:t>position </a:t>
            </a:r>
            <a:r>
              <a:rPr lang="en-US" sz="5700" b="1" i="1" dirty="0">
                <a:latin typeface="Arial"/>
                <a:cs typeface="Arial"/>
              </a:rPr>
              <a:t>a </a:t>
            </a:r>
            <a:r>
              <a:rPr lang="en-US" sz="5700" b="1" i="1" spc="-5" dirty="0">
                <a:latin typeface="Arial"/>
                <a:cs typeface="Arial"/>
              </a:rPr>
              <a:t>medical practitioner</a:t>
            </a:r>
            <a:r>
              <a:rPr lang="en-US" sz="5700" b="1" i="1" spc="5" dirty="0">
                <a:latin typeface="Arial"/>
                <a:cs typeface="Arial"/>
              </a:rPr>
              <a:t> </a:t>
            </a:r>
            <a:r>
              <a:rPr lang="en-US" sz="5700" b="1" i="1" spc="-5" dirty="0">
                <a:latin typeface="Arial"/>
                <a:cs typeface="Arial"/>
              </a:rPr>
              <a:t>shall:</a:t>
            </a:r>
          </a:p>
          <a:p>
            <a:endParaRPr lang="en-US" sz="5700" b="1" i="1" spc="-5" dirty="0">
              <a:latin typeface="Arial"/>
              <a:cs typeface="Arial"/>
            </a:endParaRPr>
          </a:p>
          <a:p>
            <a:pPr marL="1143000" indent="-1143000" algn="just">
              <a:buNone/>
            </a:pPr>
            <a:r>
              <a:rPr lang="en-US" sz="5700" b="1" i="1" spc="-5" dirty="0">
                <a:latin typeface="Arial"/>
                <a:cs typeface="Arial"/>
              </a:rPr>
              <a:t>i) Ensure that the particular research proposal(s) </a:t>
            </a:r>
            <a:r>
              <a:rPr lang="en-US" sz="5700" b="1" i="1" dirty="0">
                <a:latin typeface="Arial"/>
                <a:cs typeface="Arial"/>
              </a:rPr>
              <a:t>has </a:t>
            </a:r>
            <a:r>
              <a:rPr lang="en-US" sz="5700" b="1" i="1" spc="5" dirty="0">
                <a:latin typeface="Arial"/>
                <a:cs typeface="Arial"/>
              </a:rPr>
              <a:t>the   </a:t>
            </a:r>
            <a:r>
              <a:rPr lang="en-US" sz="5700" b="1" i="1" spc="-5" dirty="0">
                <a:latin typeface="Arial"/>
                <a:cs typeface="Arial"/>
              </a:rPr>
              <a:t>due permission </a:t>
            </a:r>
            <a:r>
              <a:rPr lang="en-US" sz="5700" b="1" i="1" dirty="0">
                <a:latin typeface="Arial"/>
                <a:cs typeface="Arial"/>
              </a:rPr>
              <a:t>from </a:t>
            </a:r>
            <a:r>
              <a:rPr lang="en-US" sz="5700" b="1" i="1" spc="-5" dirty="0">
                <a:latin typeface="Arial"/>
                <a:cs typeface="Arial"/>
              </a:rPr>
              <a:t>the  competent concerned</a:t>
            </a:r>
            <a:r>
              <a:rPr lang="en-US" sz="5700" b="1" i="1" dirty="0">
                <a:latin typeface="Arial"/>
                <a:cs typeface="Arial"/>
              </a:rPr>
              <a:t> </a:t>
            </a:r>
            <a:r>
              <a:rPr lang="en-US" sz="5700" b="1" i="1" spc="-5" dirty="0">
                <a:latin typeface="Arial"/>
                <a:cs typeface="Arial"/>
              </a:rPr>
              <a:t>authorities.</a:t>
            </a:r>
          </a:p>
          <a:p>
            <a:pPr marL="1143000" indent="-1143000">
              <a:buAutoNum type="romanLcParenR"/>
            </a:pPr>
            <a:endParaRPr lang="en-US" sz="5700" b="1" i="1" spc="-5" dirty="0">
              <a:latin typeface="Arial"/>
              <a:cs typeface="Arial"/>
            </a:endParaRPr>
          </a:p>
          <a:p>
            <a:pPr marL="514350" indent="-514350" algn="just">
              <a:buNone/>
            </a:pPr>
            <a:r>
              <a:rPr lang="en-US" sz="5700" b="1" i="1" spc="-10" dirty="0">
                <a:latin typeface="Arial"/>
                <a:cs typeface="Arial"/>
              </a:rPr>
              <a:t>Ii) Ensure </a:t>
            </a:r>
            <a:r>
              <a:rPr lang="en-US" sz="5700" b="1" i="1" spc="-5" dirty="0">
                <a:latin typeface="Arial"/>
                <a:cs typeface="Arial"/>
              </a:rPr>
              <a:t>that such </a:t>
            </a:r>
            <a:r>
              <a:rPr lang="en-US" sz="5700" b="1" i="1" dirty="0">
                <a:latin typeface="Arial"/>
                <a:cs typeface="Arial"/>
              </a:rPr>
              <a:t>a </a:t>
            </a:r>
            <a:r>
              <a:rPr lang="en-US" sz="5700" b="1" i="1" spc="-10" dirty="0">
                <a:latin typeface="Arial"/>
                <a:cs typeface="Arial"/>
              </a:rPr>
              <a:t>research project(s)      has </a:t>
            </a:r>
            <a:r>
              <a:rPr lang="en-US" sz="5700" b="1" i="1" spc="-5" dirty="0">
                <a:latin typeface="Arial"/>
                <a:cs typeface="Arial"/>
              </a:rPr>
              <a:t>the clearance </a:t>
            </a:r>
            <a:r>
              <a:rPr lang="en-US" sz="5700" b="1" i="1" spc="5" dirty="0">
                <a:latin typeface="Arial"/>
                <a:cs typeface="Arial"/>
              </a:rPr>
              <a:t>of </a:t>
            </a:r>
            <a:r>
              <a:rPr lang="en-US" sz="5700" b="1" i="1" spc="-5" dirty="0">
                <a:latin typeface="Arial"/>
                <a:cs typeface="Arial"/>
              </a:rPr>
              <a:t>national/ state </a:t>
            </a:r>
            <a:r>
              <a:rPr lang="en-US" sz="5700" b="1" i="1" dirty="0">
                <a:latin typeface="Arial"/>
                <a:cs typeface="Arial"/>
              </a:rPr>
              <a:t>/  </a:t>
            </a:r>
            <a:r>
              <a:rPr lang="en-US" sz="5700" b="1" i="1" spc="-5" dirty="0">
                <a:latin typeface="Arial"/>
                <a:cs typeface="Arial"/>
              </a:rPr>
              <a:t>institutional </a:t>
            </a:r>
            <a:r>
              <a:rPr lang="en-US" sz="5700" b="1" i="1" dirty="0">
                <a:latin typeface="Arial"/>
                <a:cs typeface="Arial"/>
              </a:rPr>
              <a:t>ethics </a:t>
            </a:r>
            <a:r>
              <a:rPr lang="en-US" sz="5700" b="1" i="1" spc="-5" dirty="0">
                <a:latin typeface="Arial"/>
                <a:cs typeface="Arial"/>
              </a:rPr>
              <a:t>committees </a:t>
            </a:r>
            <a:r>
              <a:rPr lang="en-US" sz="5700" b="1" i="1" dirty="0">
                <a:latin typeface="Arial"/>
                <a:cs typeface="Arial"/>
              </a:rPr>
              <a:t>/</a:t>
            </a:r>
            <a:r>
              <a:rPr lang="en-US" sz="5700" b="1" i="1" spc="-10" dirty="0">
                <a:latin typeface="Arial"/>
                <a:cs typeface="Arial"/>
              </a:rPr>
              <a:t> </a:t>
            </a:r>
            <a:r>
              <a:rPr lang="en-US" sz="5700" b="1" i="1" spc="-5" dirty="0">
                <a:latin typeface="Arial"/>
                <a:cs typeface="Arial"/>
              </a:rPr>
              <a:t>bodies.</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71613"/>
            <a:ext cx="10515600" cy="4705350"/>
          </a:xfrm>
        </p:spPr>
        <p:txBody>
          <a:bodyPr>
            <a:normAutofit fontScale="92500" lnSpcReduction="20000"/>
          </a:bodyPr>
          <a:lstStyle/>
          <a:p>
            <a:pPr marL="571500" indent="-571500" algn="just">
              <a:buAutoNum type="romanLcParenR" startAt="3"/>
            </a:pPr>
            <a:r>
              <a:rPr lang="en-US" sz="4800" b="1" i="1" spc="-5" dirty="0">
                <a:latin typeface="Arial"/>
                <a:cs typeface="Arial"/>
              </a:rPr>
              <a:t>Ensure that </a:t>
            </a:r>
            <a:r>
              <a:rPr lang="en-US" sz="4800" b="1" i="1" spc="-10" dirty="0">
                <a:latin typeface="Arial"/>
                <a:cs typeface="Arial"/>
              </a:rPr>
              <a:t>it </a:t>
            </a:r>
            <a:r>
              <a:rPr lang="en-US" sz="4800" b="1" i="1" spc="-5" dirty="0">
                <a:latin typeface="Arial"/>
                <a:cs typeface="Arial"/>
              </a:rPr>
              <a:t>fulfils all </a:t>
            </a:r>
            <a:r>
              <a:rPr lang="en-US" sz="4800" b="1" i="1" spc="5" dirty="0">
                <a:latin typeface="Arial"/>
                <a:cs typeface="Arial"/>
              </a:rPr>
              <a:t>the </a:t>
            </a:r>
            <a:r>
              <a:rPr lang="en-US" sz="4800" b="1" i="1" spc="-5" dirty="0">
                <a:latin typeface="Arial"/>
                <a:cs typeface="Arial"/>
              </a:rPr>
              <a:t>legal requirements prescribed    </a:t>
            </a:r>
            <a:r>
              <a:rPr lang="en-US" sz="4800" b="1" i="1" spc="5" dirty="0">
                <a:latin typeface="Arial"/>
                <a:cs typeface="Arial"/>
              </a:rPr>
              <a:t>for </a:t>
            </a:r>
            <a:r>
              <a:rPr lang="en-US" sz="4800" b="1" i="1" spc="-10" dirty="0">
                <a:latin typeface="Arial"/>
                <a:cs typeface="Arial"/>
              </a:rPr>
              <a:t>medical</a:t>
            </a:r>
            <a:r>
              <a:rPr lang="en-US" sz="4800" b="1" i="1" spc="55" dirty="0">
                <a:latin typeface="Arial"/>
                <a:cs typeface="Arial"/>
              </a:rPr>
              <a:t> </a:t>
            </a:r>
            <a:r>
              <a:rPr lang="en-US" sz="4800" b="1" i="1" spc="-5" dirty="0">
                <a:latin typeface="Arial"/>
                <a:cs typeface="Arial"/>
              </a:rPr>
              <a:t>research</a:t>
            </a:r>
          </a:p>
          <a:p>
            <a:pPr marL="571500" indent="-571500">
              <a:buAutoNum type="romanLcParenR" startAt="3"/>
            </a:pPr>
            <a:endParaRPr lang="en-US" sz="4800" b="1" i="1" spc="-5" dirty="0">
              <a:latin typeface="Arial"/>
              <a:cs typeface="Arial"/>
            </a:endParaRPr>
          </a:p>
          <a:p>
            <a:pPr marL="571500" indent="-571500">
              <a:buAutoNum type="romanLcParenR" startAt="3"/>
            </a:pPr>
            <a:endParaRPr lang="en-US" sz="4800" b="1" i="1" spc="-5" dirty="0">
              <a:latin typeface="Arial"/>
              <a:cs typeface="Arial"/>
            </a:endParaRPr>
          </a:p>
          <a:p>
            <a:pPr marL="571500" indent="-571500" algn="just">
              <a:buFont typeface="Arial" panose="020B0604020202020204" pitchFamily="34" charset="0"/>
              <a:buAutoNum type="romanLcParenR" startAt="3"/>
            </a:pPr>
            <a:r>
              <a:rPr lang="en-US" sz="4800" b="1" i="1" spc="-5" dirty="0">
                <a:latin typeface="Arial"/>
                <a:cs typeface="Arial"/>
              </a:rPr>
              <a:t>Ensure that the source and amount </a:t>
            </a:r>
            <a:r>
              <a:rPr lang="en-US" sz="4800" b="1" i="1" spc="5" dirty="0">
                <a:latin typeface="Arial"/>
                <a:cs typeface="Arial"/>
              </a:rPr>
              <a:t>of </a:t>
            </a:r>
            <a:r>
              <a:rPr lang="en-US" sz="4800" b="1" i="1" spc="-5" dirty="0">
                <a:latin typeface="Arial"/>
                <a:cs typeface="Arial"/>
              </a:rPr>
              <a:t>funding </a:t>
            </a:r>
            <a:r>
              <a:rPr lang="en-US" sz="4800" b="1" i="1" dirty="0">
                <a:latin typeface="Arial"/>
                <a:cs typeface="Arial"/>
              </a:rPr>
              <a:t>is </a:t>
            </a:r>
            <a:r>
              <a:rPr lang="en-US" sz="4800" b="1" i="1" spc="-5" dirty="0">
                <a:latin typeface="Arial"/>
                <a:cs typeface="Arial"/>
              </a:rPr>
              <a:t>publicly disclosed at the  beginning</a:t>
            </a:r>
            <a:r>
              <a:rPr lang="en-US" sz="4800" b="1" i="1" spc="5" dirty="0">
                <a:latin typeface="Arial"/>
                <a:cs typeface="Arial"/>
              </a:rPr>
              <a:t> </a:t>
            </a:r>
            <a:r>
              <a:rPr lang="en-US" sz="4800" b="1" i="1" spc="-5" dirty="0">
                <a:latin typeface="Arial"/>
                <a:cs typeface="Arial"/>
              </a:rPr>
              <a:t>itself.</a:t>
            </a:r>
          </a:p>
          <a:p>
            <a:pPr marL="571500" indent="-571500">
              <a:buAutoNum type="romanLcParenR" startAt="3"/>
            </a:pP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3832A3-EAB0-475D-9672-786C1A94BEA6}"/>
              </a:ext>
            </a:extLst>
          </p:cNvPr>
          <p:cNvSpPr>
            <a:spLocks noGrp="1"/>
          </p:cNvSpPr>
          <p:nvPr>
            <p:ph idx="1"/>
          </p:nvPr>
        </p:nvSpPr>
        <p:spPr>
          <a:xfrm>
            <a:off x="571500" y="342900"/>
            <a:ext cx="10782300" cy="5572125"/>
          </a:xfrm>
        </p:spPr>
        <p:txBody>
          <a:bodyPr>
            <a:normAutofit fontScale="85000" lnSpcReduction="10000"/>
          </a:bodyPr>
          <a:lstStyle/>
          <a:p>
            <a:pPr marL="0" indent="0">
              <a:buNone/>
            </a:pPr>
            <a:endParaRPr lang="en-US" sz="2400" b="1" i="1" spc="-5" dirty="0">
              <a:solidFill>
                <a:srgbClr val="FF0000"/>
              </a:solidFill>
              <a:latin typeface="Arial"/>
              <a:cs typeface="Arial"/>
            </a:endParaRPr>
          </a:p>
          <a:p>
            <a:pPr marL="0" indent="0" algn="just">
              <a:buNone/>
            </a:pPr>
            <a:r>
              <a:rPr lang="en-US" sz="5200" b="1" i="1" spc="-10" dirty="0">
                <a:latin typeface="Arial"/>
                <a:cs typeface="Arial"/>
              </a:rPr>
              <a:t>v)Ensure </a:t>
            </a:r>
            <a:r>
              <a:rPr lang="en-US" sz="5200" b="1" i="1" spc="-5" dirty="0">
                <a:latin typeface="Arial"/>
                <a:cs typeface="Arial"/>
              </a:rPr>
              <a:t>that proper care and facilities </a:t>
            </a:r>
            <a:r>
              <a:rPr lang="en-US" sz="5200" b="1" i="1" spc="-15" dirty="0">
                <a:latin typeface="Arial"/>
                <a:cs typeface="Arial"/>
              </a:rPr>
              <a:t>are </a:t>
            </a:r>
            <a:r>
              <a:rPr lang="en-US" sz="5200" b="1" i="1" spc="-5" dirty="0">
                <a:latin typeface="Arial"/>
                <a:cs typeface="Arial"/>
              </a:rPr>
              <a:t>provided </a:t>
            </a:r>
            <a:r>
              <a:rPr lang="en-US" sz="5200" b="1" i="1" dirty="0">
                <a:latin typeface="Arial"/>
                <a:cs typeface="Arial"/>
              </a:rPr>
              <a:t>to </a:t>
            </a:r>
            <a:r>
              <a:rPr lang="en-US" sz="5200" b="1" i="1" spc="-5" dirty="0">
                <a:latin typeface="Arial"/>
                <a:cs typeface="Arial"/>
              </a:rPr>
              <a:t>human volunteers, </a:t>
            </a:r>
            <a:r>
              <a:rPr lang="en-US" sz="5200" b="1" i="1" dirty="0">
                <a:latin typeface="Arial"/>
                <a:cs typeface="Arial"/>
              </a:rPr>
              <a:t>if </a:t>
            </a:r>
            <a:r>
              <a:rPr lang="en-US" sz="5200" b="1" i="1" spc="-5" dirty="0">
                <a:latin typeface="Arial"/>
                <a:cs typeface="Arial"/>
              </a:rPr>
              <a:t>they  are necessary </a:t>
            </a:r>
            <a:r>
              <a:rPr lang="en-US" sz="5200" b="1" i="1" spc="5" dirty="0">
                <a:latin typeface="Arial"/>
                <a:cs typeface="Arial"/>
              </a:rPr>
              <a:t>for </a:t>
            </a:r>
            <a:r>
              <a:rPr lang="en-US" sz="5200" b="1" i="1" spc="-5" dirty="0">
                <a:latin typeface="Arial"/>
                <a:cs typeface="Arial"/>
              </a:rPr>
              <a:t>the research</a:t>
            </a:r>
            <a:r>
              <a:rPr lang="en-US" sz="5200" b="1" i="1" dirty="0">
                <a:latin typeface="Arial"/>
                <a:cs typeface="Arial"/>
              </a:rPr>
              <a:t> </a:t>
            </a:r>
            <a:r>
              <a:rPr lang="en-US" sz="5200" b="1" i="1" spc="-5" dirty="0">
                <a:latin typeface="Arial"/>
                <a:cs typeface="Arial"/>
              </a:rPr>
              <a:t>project(s).</a:t>
            </a:r>
          </a:p>
          <a:p>
            <a:pPr marL="0" indent="0">
              <a:buNone/>
            </a:pPr>
            <a:endParaRPr lang="en-US" sz="5200" b="1" i="1" spc="-5" dirty="0">
              <a:solidFill>
                <a:srgbClr val="FF0000"/>
              </a:solidFill>
              <a:latin typeface="Arial"/>
              <a:cs typeface="Arial"/>
            </a:endParaRPr>
          </a:p>
          <a:p>
            <a:pPr marL="0" indent="0" algn="just">
              <a:buNone/>
            </a:pPr>
            <a:r>
              <a:rPr lang="en-US" sz="5200" b="1" i="1" spc="-5" dirty="0">
                <a:solidFill>
                  <a:srgbClr val="FF0000"/>
                </a:solidFill>
                <a:latin typeface="Arial"/>
                <a:cs typeface="Arial"/>
              </a:rPr>
              <a:t>vi)Ensure that undue animal experimentations are </a:t>
            </a:r>
            <a:r>
              <a:rPr lang="en-US" sz="5200" b="1" i="1" spc="5" dirty="0">
                <a:solidFill>
                  <a:srgbClr val="FF0000"/>
                </a:solidFill>
                <a:latin typeface="Arial"/>
                <a:cs typeface="Arial"/>
              </a:rPr>
              <a:t>not </a:t>
            </a:r>
            <a:r>
              <a:rPr lang="en-US" sz="5200" b="1" i="1" dirty="0">
                <a:solidFill>
                  <a:srgbClr val="FF0000"/>
                </a:solidFill>
                <a:latin typeface="Arial"/>
                <a:cs typeface="Arial"/>
              </a:rPr>
              <a:t>done </a:t>
            </a:r>
            <a:r>
              <a:rPr lang="en-US" sz="5200" b="1" i="1" spc="-5" dirty="0">
                <a:latin typeface="Arial"/>
                <a:cs typeface="Arial"/>
              </a:rPr>
              <a:t>and when these are  necessary they are </a:t>
            </a:r>
            <a:r>
              <a:rPr lang="en-US" sz="5200" b="1" i="1" dirty="0">
                <a:latin typeface="Arial"/>
                <a:cs typeface="Arial"/>
              </a:rPr>
              <a:t>done in a </a:t>
            </a:r>
            <a:r>
              <a:rPr lang="en-US" sz="5200" b="1" i="1" spc="-5" dirty="0">
                <a:latin typeface="Arial"/>
                <a:cs typeface="Arial"/>
              </a:rPr>
              <a:t>scientific and </a:t>
            </a:r>
            <a:r>
              <a:rPr lang="en-US" sz="5200" b="1" i="1" dirty="0">
                <a:latin typeface="Arial"/>
                <a:cs typeface="Arial"/>
              </a:rPr>
              <a:t>a humane</a:t>
            </a:r>
            <a:r>
              <a:rPr lang="en-US" sz="5200" b="1" i="1" spc="-20" dirty="0">
                <a:latin typeface="Arial"/>
                <a:cs typeface="Arial"/>
              </a:rPr>
              <a:t> </a:t>
            </a:r>
            <a:r>
              <a:rPr lang="en-US" sz="5200" b="1" i="1" dirty="0">
                <a:latin typeface="Arial"/>
                <a:cs typeface="Arial"/>
              </a:rPr>
              <a:t>way.</a:t>
            </a:r>
          </a:p>
          <a:p>
            <a:pPr marL="0" indent="0">
              <a:buNone/>
            </a:pPr>
            <a:endParaRPr lang="en-US" sz="5200" b="1" i="1" dirty="0">
              <a:solidFill>
                <a:srgbClr val="FF0000"/>
              </a:solidFill>
              <a:latin typeface="Arial"/>
              <a:cs typeface="Arial"/>
            </a:endParaRPr>
          </a:p>
          <a:p>
            <a:pPr marL="0" indent="0">
              <a:buNone/>
            </a:pPr>
            <a:endParaRPr lang="en-US" sz="5200" b="1" i="1" dirty="0">
              <a:solidFill>
                <a:srgbClr val="FF0000"/>
              </a:solidFill>
              <a:latin typeface="Arial"/>
              <a:cs typeface="Arial"/>
            </a:endParaRPr>
          </a:p>
          <a:p>
            <a:pPr marL="0" indent="0">
              <a:buNone/>
            </a:pPr>
            <a:endParaRPr lang="en-US" sz="2400" dirty="0">
              <a:latin typeface="Arial"/>
              <a:cs typeface="Arial"/>
            </a:endParaRPr>
          </a:p>
          <a:p>
            <a:pPr marL="0" indent="0">
              <a:buNone/>
            </a:pPr>
            <a:endParaRPr lang="en-US" sz="2400" dirty="0">
              <a:latin typeface="Arial"/>
              <a:cs typeface="Arial"/>
            </a:endParaRPr>
          </a:p>
          <a:p>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7D61466-7E72-4DE6-8565-36ACE30F34FC}"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65</a:t>
            </a:fld>
            <a:endParaRPr lang="en-IN" dirty="0"/>
          </a:p>
        </p:txBody>
      </p:sp>
    </p:spTree>
    <p:extLst>
      <p:ext uri="{BB962C8B-B14F-4D97-AF65-F5344CB8AC3E}">
        <p14:creationId xmlns:p14="http://schemas.microsoft.com/office/powerpoint/2010/main" val="1618586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71550"/>
            <a:ext cx="10515600" cy="5205413"/>
          </a:xfrm>
        </p:spPr>
        <p:txBody>
          <a:bodyPr>
            <a:noAutofit/>
          </a:bodyPr>
          <a:lstStyle/>
          <a:p>
            <a:pPr algn="just"/>
            <a:r>
              <a:rPr lang="en-US" sz="4400" b="1" i="1" spc="-5" dirty="0">
                <a:solidFill>
                  <a:srgbClr val="FF0000"/>
                </a:solidFill>
                <a:latin typeface="Arial"/>
                <a:cs typeface="Arial"/>
              </a:rPr>
              <a:t>vii)</a:t>
            </a:r>
            <a:r>
              <a:rPr lang="en-US" sz="4400" b="1" i="1" spc="-5" dirty="0">
                <a:latin typeface="Arial"/>
                <a:cs typeface="Arial"/>
              </a:rPr>
              <a:t>Ensure that while accepting such </a:t>
            </a:r>
            <a:r>
              <a:rPr lang="en-US" sz="4400" b="1" i="1" spc="-10" dirty="0">
                <a:latin typeface="Arial"/>
                <a:cs typeface="Arial"/>
              </a:rPr>
              <a:t>an </a:t>
            </a:r>
            <a:r>
              <a:rPr lang="en-US" sz="4400" b="1" i="1" spc="-5" dirty="0">
                <a:latin typeface="Arial"/>
                <a:cs typeface="Arial"/>
              </a:rPr>
              <a:t>assignment </a:t>
            </a:r>
            <a:r>
              <a:rPr lang="en-US" sz="4400" b="1" i="1" dirty="0">
                <a:latin typeface="Arial"/>
                <a:cs typeface="Arial"/>
              </a:rPr>
              <a:t>a </a:t>
            </a:r>
            <a:r>
              <a:rPr lang="en-US" sz="4400" b="1" i="1" spc="-5" dirty="0">
                <a:latin typeface="Arial"/>
                <a:cs typeface="Arial"/>
              </a:rPr>
              <a:t>medical practitioner shall  </a:t>
            </a:r>
            <a:r>
              <a:rPr lang="en-US" sz="4400" b="1" i="1" dirty="0">
                <a:latin typeface="Arial"/>
                <a:cs typeface="Arial"/>
              </a:rPr>
              <a:t>have the </a:t>
            </a:r>
            <a:r>
              <a:rPr lang="en-US" sz="4400" b="1" i="1" spc="-5" dirty="0">
                <a:solidFill>
                  <a:srgbClr val="FF0000"/>
                </a:solidFill>
                <a:latin typeface="Arial"/>
                <a:cs typeface="Arial"/>
              </a:rPr>
              <a:t>freedom </a:t>
            </a:r>
            <a:r>
              <a:rPr lang="en-US" sz="4400" b="1" i="1" spc="5" dirty="0">
                <a:solidFill>
                  <a:srgbClr val="FF0000"/>
                </a:solidFill>
                <a:latin typeface="Arial"/>
                <a:cs typeface="Arial"/>
              </a:rPr>
              <a:t>to </a:t>
            </a:r>
            <a:r>
              <a:rPr lang="en-US" sz="4400" b="1" i="1" spc="-5" dirty="0">
                <a:solidFill>
                  <a:srgbClr val="FF0000"/>
                </a:solidFill>
                <a:latin typeface="Arial"/>
                <a:cs typeface="Arial"/>
              </a:rPr>
              <a:t>publish the results </a:t>
            </a:r>
            <a:r>
              <a:rPr lang="en-US" sz="4400" b="1" i="1" spc="5" dirty="0">
                <a:solidFill>
                  <a:srgbClr val="FF0000"/>
                </a:solidFill>
                <a:latin typeface="Arial"/>
                <a:cs typeface="Arial"/>
              </a:rPr>
              <a:t>of the </a:t>
            </a:r>
            <a:r>
              <a:rPr lang="en-US" sz="4400" b="1" i="1" spc="-5" dirty="0">
                <a:solidFill>
                  <a:srgbClr val="FF0000"/>
                </a:solidFill>
                <a:latin typeface="Arial"/>
                <a:cs typeface="Arial"/>
              </a:rPr>
              <a:t>research </a:t>
            </a:r>
            <a:r>
              <a:rPr lang="en-US" sz="4400" b="1" i="1" spc="-10" dirty="0">
                <a:solidFill>
                  <a:srgbClr val="FF0000"/>
                </a:solidFill>
                <a:latin typeface="Arial"/>
                <a:cs typeface="Arial"/>
              </a:rPr>
              <a:t>in </a:t>
            </a:r>
            <a:r>
              <a:rPr lang="en-US" sz="4400" b="1" i="1" spc="5" dirty="0">
                <a:solidFill>
                  <a:srgbClr val="FF0000"/>
                </a:solidFill>
                <a:latin typeface="Arial"/>
                <a:cs typeface="Arial"/>
              </a:rPr>
              <a:t>the </a:t>
            </a:r>
            <a:r>
              <a:rPr lang="en-US" sz="4400" b="1" i="1" spc="-5" dirty="0">
                <a:solidFill>
                  <a:srgbClr val="FF0000"/>
                </a:solidFill>
                <a:latin typeface="Arial"/>
                <a:cs typeface="Arial"/>
              </a:rPr>
              <a:t>greater interest </a:t>
            </a:r>
            <a:r>
              <a:rPr lang="en-US" sz="4400" b="1" i="1" spc="5" dirty="0">
                <a:solidFill>
                  <a:srgbClr val="FF0000"/>
                </a:solidFill>
                <a:latin typeface="Arial"/>
                <a:cs typeface="Arial"/>
              </a:rPr>
              <a:t>of the  </a:t>
            </a:r>
            <a:r>
              <a:rPr lang="en-US" sz="4400" b="1" i="1" spc="-5" dirty="0">
                <a:solidFill>
                  <a:srgbClr val="FF0000"/>
                </a:solidFill>
                <a:latin typeface="Arial"/>
                <a:cs typeface="Arial"/>
              </a:rPr>
              <a:t>society </a:t>
            </a:r>
            <a:r>
              <a:rPr lang="en-US" sz="4400" b="1" i="1" spc="-10" dirty="0">
                <a:solidFill>
                  <a:srgbClr val="FF0000"/>
                </a:solidFill>
                <a:latin typeface="Arial"/>
                <a:cs typeface="Arial"/>
              </a:rPr>
              <a:t>by </a:t>
            </a:r>
            <a:r>
              <a:rPr lang="en-US" sz="4400" b="1" i="1" spc="-5" dirty="0">
                <a:solidFill>
                  <a:srgbClr val="FF0000"/>
                </a:solidFill>
                <a:latin typeface="Arial"/>
                <a:cs typeface="Arial"/>
              </a:rPr>
              <a:t>inserting such </a:t>
            </a:r>
            <a:r>
              <a:rPr lang="en-US" sz="4400" b="1" i="1" dirty="0">
                <a:solidFill>
                  <a:srgbClr val="FF0000"/>
                </a:solidFill>
                <a:latin typeface="Arial"/>
                <a:cs typeface="Arial"/>
              </a:rPr>
              <a:t>a </a:t>
            </a:r>
            <a:r>
              <a:rPr lang="en-US" sz="4400" b="1" i="1" spc="-5" dirty="0">
                <a:solidFill>
                  <a:srgbClr val="FF0000"/>
                </a:solidFill>
                <a:latin typeface="Arial"/>
                <a:cs typeface="Arial"/>
              </a:rPr>
              <a:t>clause </a:t>
            </a:r>
            <a:r>
              <a:rPr lang="en-US" sz="4400" b="1" i="1" spc="-15" dirty="0">
                <a:latin typeface="Arial"/>
                <a:cs typeface="Arial"/>
              </a:rPr>
              <a:t>in </a:t>
            </a:r>
            <a:r>
              <a:rPr lang="en-US" sz="4400" b="1" i="1" spc="-5" dirty="0">
                <a:latin typeface="Arial"/>
                <a:cs typeface="Arial"/>
              </a:rPr>
              <a:t>the </a:t>
            </a:r>
            <a:r>
              <a:rPr lang="en-US" sz="4400" b="1" i="1" spc="5" dirty="0" err="1">
                <a:latin typeface="Arial"/>
                <a:cs typeface="Arial"/>
              </a:rPr>
              <a:t>MoU</a:t>
            </a:r>
            <a:r>
              <a:rPr lang="en-US" sz="4400" b="1" i="1" spc="5" dirty="0">
                <a:latin typeface="Arial"/>
                <a:cs typeface="Arial"/>
              </a:rPr>
              <a:t> or </a:t>
            </a:r>
            <a:r>
              <a:rPr lang="en-US" sz="4400" b="1" i="1" spc="-5" dirty="0">
                <a:latin typeface="Arial"/>
                <a:cs typeface="Arial"/>
              </a:rPr>
              <a:t>any other </a:t>
            </a:r>
            <a:r>
              <a:rPr lang="en-US" sz="4400" b="1" i="1" dirty="0">
                <a:latin typeface="Arial"/>
                <a:cs typeface="Arial"/>
              </a:rPr>
              <a:t>document / </a:t>
            </a:r>
            <a:r>
              <a:rPr lang="en-US" sz="4400" b="1" i="1" spc="-5" dirty="0">
                <a:latin typeface="Arial"/>
                <a:cs typeface="Arial"/>
              </a:rPr>
              <a:t>agreement  </a:t>
            </a:r>
            <a:r>
              <a:rPr lang="en-US" sz="4400" b="1" i="1" spc="5" dirty="0">
                <a:latin typeface="Arial"/>
                <a:cs typeface="Arial"/>
              </a:rPr>
              <a:t>for </a:t>
            </a:r>
            <a:r>
              <a:rPr lang="en-US" sz="4400" b="1" i="1" dirty="0">
                <a:latin typeface="Arial"/>
                <a:cs typeface="Arial"/>
              </a:rPr>
              <a:t>any </a:t>
            </a:r>
            <a:r>
              <a:rPr lang="en-US" sz="4400" b="1" i="1" spc="-5" dirty="0">
                <a:latin typeface="Arial"/>
                <a:cs typeface="Arial"/>
              </a:rPr>
              <a:t>such</a:t>
            </a:r>
            <a:r>
              <a:rPr lang="en-US" sz="4400" b="1" i="1" spc="-35" dirty="0">
                <a:latin typeface="Arial"/>
                <a:cs typeface="Arial"/>
              </a:rPr>
              <a:t> </a:t>
            </a:r>
            <a:r>
              <a:rPr lang="en-US" sz="4400" b="1" i="1" spc="-5" dirty="0">
                <a:latin typeface="Arial"/>
                <a:cs typeface="Arial"/>
              </a:rPr>
              <a:t>assignment.</a:t>
            </a:r>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6F6226-7C9B-4BB4-BDC8-2E5558A02E76}"/>
              </a:ext>
            </a:extLst>
          </p:cNvPr>
          <p:cNvSpPr>
            <a:spLocks noGrp="1"/>
          </p:cNvSpPr>
          <p:nvPr>
            <p:ph idx="1"/>
          </p:nvPr>
        </p:nvSpPr>
        <p:spPr>
          <a:xfrm>
            <a:off x="838199" y="246742"/>
            <a:ext cx="11019971" cy="6611257"/>
          </a:xfrm>
        </p:spPr>
        <p:txBody>
          <a:bodyPr>
            <a:normAutofit/>
          </a:bodyPr>
          <a:lstStyle/>
          <a:p>
            <a:pPr marL="0" indent="0" algn="just">
              <a:buNone/>
            </a:pPr>
            <a:r>
              <a:rPr lang="en-US" sz="4400" b="1" i="1" spc="-5" dirty="0">
                <a:solidFill>
                  <a:srgbClr val="FF0000"/>
                </a:solidFill>
                <a:latin typeface="Arial"/>
                <a:cs typeface="Arial"/>
              </a:rPr>
              <a:t>F)</a:t>
            </a:r>
            <a:r>
              <a:rPr lang="en-US" sz="2800" b="1" i="1" spc="-5" dirty="0">
                <a:solidFill>
                  <a:srgbClr val="FF0000"/>
                </a:solidFill>
                <a:latin typeface="Arial"/>
                <a:cs typeface="Arial"/>
              </a:rPr>
              <a:t> </a:t>
            </a:r>
            <a:r>
              <a:rPr lang="en-US" sz="4400" b="1" i="1" spc="-5" dirty="0">
                <a:latin typeface="Arial"/>
                <a:cs typeface="Arial"/>
              </a:rPr>
              <a:t>Maintaining Professional Autonomy: </a:t>
            </a:r>
            <a:r>
              <a:rPr lang="en-US" sz="4400" b="1" i="1" spc="-15" dirty="0">
                <a:latin typeface="Arial"/>
                <a:cs typeface="Arial"/>
              </a:rPr>
              <a:t>In </a:t>
            </a:r>
            <a:r>
              <a:rPr lang="en-US" sz="4400" b="1" i="1" spc="-5" dirty="0">
                <a:latin typeface="Arial"/>
                <a:cs typeface="Arial"/>
              </a:rPr>
              <a:t>dealing with pharmaceutical and </a:t>
            </a:r>
            <a:r>
              <a:rPr lang="en-US" sz="4400" b="1" i="1" spc="-10" dirty="0">
                <a:latin typeface="Arial"/>
                <a:cs typeface="Arial"/>
              </a:rPr>
              <a:t>allied  </a:t>
            </a:r>
            <a:r>
              <a:rPr lang="en-US" sz="4400" b="1" i="1" spc="-5" dirty="0">
                <a:latin typeface="Arial"/>
                <a:cs typeface="Arial"/>
              </a:rPr>
              <a:t>healthcare industry </a:t>
            </a:r>
            <a:r>
              <a:rPr lang="en-US" sz="4400" b="1" i="1" dirty="0">
                <a:latin typeface="Arial"/>
                <a:cs typeface="Arial"/>
              </a:rPr>
              <a:t>a </a:t>
            </a:r>
            <a:r>
              <a:rPr lang="en-US" sz="4400" b="1" i="1" spc="-5" dirty="0">
                <a:latin typeface="Arial"/>
                <a:cs typeface="Arial"/>
              </a:rPr>
              <a:t>medical practitioner shall </a:t>
            </a:r>
            <a:r>
              <a:rPr lang="en-US" sz="4400" b="1" i="1" spc="-10" dirty="0">
                <a:latin typeface="Arial"/>
                <a:cs typeface="Arial"/>
              </a:rPr>
              <a:t>always </a:t>
            </a:r>
            <a:r>
              <a:rPr lang="en-US" sz="4400" b="1" i="1" spc="-5" dirty="0">
                <a:latin typeface="Arial"/>
                <a:cs typeface="Arial"/>
              </a:rPr>
              <a:t>ensure that </a:t>
            </a:r>
            <a:r>
              <a:rPr lang="en-US" sz="4400" b="1" i="1" dirty="0">
                <a:latin typeface="Arial"/>
                <a:cs typeface="Arial"/>
              </a:rPr>
              <a:t>there </a:t>
            </a:r>
            <a:r>
              <a:rPr lang="en-US" sz="4400" b="1" i="1" spc="-5" dirty="0">
                <a:latin typeface="Arial"/>
                <a:cs typeface="Arial"/>
              </a:rPr>
              <a:t>shall  never </a:t>
            </a:r>
            <a:r>
              <a:rPr lang="en-US" sz="4400" b="1" i="1" spc="5" dirty="0">
                <a:latin typeface="Arial"/>
                <a:cs typeface="Arial"/>
              </a:rPr>
              <a:t>be </a:t>
            </a:r>
            <a:r>
              <a:rPr lang="en-US" sz="4400" b="1" i="1" dirty="0">
                <a:latin typeface="Arial"/>
                <a:cs typeface="Arial"/>
              </a:rPr>
              <a:t>any </a:t>
            </a:r>
            <a:r>
              <a:rPr lang="en-US" sz="4400" b="1" i="1" spc="-5" dirty="0">
                <a:latin typeface="Arial"/>
                <a:cs typeface="Arial"/>
              </a:rPr>
              <a:t>compromise either with </a:t>
            </a:r>
            <a:r>
              <a:rPr lang="en-US" sz="4400" b="1" i="1" dirty="0">
                <a:latin typeface="Arial"/>
                <a:cs typeface="Arial"/>
              </a:rPr>
              <a:t>his / her </a:t>
            </a:r>
            <a:r>
              <a:rPr lang="en-US" sz="4400" b="1" i="1" spc="-5" dirty="0">
                <a:latin typeface="Arial"/>
                <a:cs typeface="Arial"/>
              </a:rPr>
              <a:t>own professional autonomy and </a:t>
            </a:r>
            <a:r>
              <a:rPr lang="en-US" sz="4400" b="1" i="1" dirty="0">
                <a:latin typeface="Arial"/>
                <a:cs typeface="Arial"/>
              </a:rPr>
              <a:t>/ </a:t>
            </a:r>
            <a:r>
              <a:rPr lang="en-US" sz="4400" b="1" i="1" spc="5" dirty="0">
                <a:latin typeface="Arial"/>
                <a:cs typeface="Arial"/>
              </a:rPr>
              <a:t>or </a:t>
            </a:r>
            <a:r>
              <a:rPr lang="en-US" sz="4400" b="1" i="1" spc="340" dirty="0">
                <a:latin typeface="Arial"/>
                <a:cs typeface="Arial"/>
              </a:rPr>
              <a:t> </a:t>
            </a:r>
            <a:r>
              <a:rPr lang="en-US" sz="4400" b="1" i="1" dirty="0">
                <a:latin typeface="Arial"/>
                <a:cs typeface="Arial"/>
              </a:rPr>
              <a:t>with </a:t>
            </a:r>
            <a:r>
              <a:rPr lang="en-US" sz="4400" b="1" i="1" spc="5" dirty="0">
                <a:latin typeface="Arial"/>
                <a:cs typeface="Arial"/>
              </a:rPr>
              <a:t>the </a:t>
            </a:r>
            <a:r>
              <a:rPr lang="en-US" sz="4400" b="1" i="1" spc="-5" dirty="0">
                <a:latin typeface="Arial"/>
                <a:cs typeface="Arial"/>
              </a:rPr>
              <a:t>autonomy and freedom </a:t>
            </a:r>
            <a:r>
              <a:rPr lang="en-US" sz="4400" b="1" i="1" spc="5" dirty="0">
                <a:latin typeface="Arial"/>
                <a:cs typeface="Arial"/>
              </a:rPr>
              <a:t>of </a:t>
            </a:r>
            <a:r>
              <a:rPr lang="en-US" sz="4400" b="1" i="1" spc="-5" dirty="0">
                <a:latin typeface="Arial"/>
                <a:cs typeface="Arial"/>
              </a:rPr>
              <a:t>the medical</a:t>
            </a:r>
            <a:r>
              <a:rPr lang="en-US" sz="4400" b="1" i="1" spc="-35" dirty="0">
                <a:latin typeface="Arial"/>
                <a:cs typeface="Arial"/>
              </a:rPr>
              <a:t> </a:t>
            </a:r>
            <a:r>
              <a:rPr lang="en-US" sz="4400" b="1" i="1" dirty="0">
                <a:latin typeface="Arial"/>
                <a:cs typeface="Arial"/>
              </a:rPr>
              <a:t>institution.</a:t>
            </a:r>
          </a:p>
          <a:p>
            <a:endParaRPr lang="en-US" b="1" i="1" dirty="0">
              <a:latin typeface="Arial"/>
              <a:cs typeface="Arial"/>
            </a:endParaRPr>
          </a:p>
          <a:p>
            <a:pPr marL="0" indent="0">
              <a:buNone/>
            </a:pPr>
            <a:endParaRPr lang="en-US" sz="2800" dirty="0">
              <a:latin typeface="Arial"/>
              <a:cs typeface="Arial"/>
            </a:endParaRPr>
          </a:p>
          <a:p>
            <a:pPr marL="0" indent="0">
              <a:buNone/>
            </a:pPr>
            <a:endParaRPr lang="en-US" sz="2800" b="1" i="1" spc="-5" dirty="0">
              <a:solidFill>
                <a:srgbClr val="FF0000"/>
              </a:solidFill>
              <a:latin typeface="Arial"/>
              <a:cs typeface="Arial"/>
            </a:endParaRPr>
          </a:p>
          <a:p>
            <a:endParaRPr lang="en-IN" dirty="0"/>
          </a:p>
        </p:txBody>
      </p:sp>
      <p:sp>
        <p:nvSpPr>
          <p:cNvPr id="4" name="Date Placeholder 3"/>
          <p:cNvSpPr>
            <a:spLocks noGrp="1"/>
          </p:cNvSpPr>
          <p:nvPr>
            <p:ph type="dt" sz="half" idx="10"/>
          </p:nvPr>
        </p:nvSpPr>
        <p:spPr/>
        <p:txBody>
          <a:bodyPr/>
          <a:lstStyle/>
          <a:p>
            <a:fld id="{BB1FA4DA-9A9F-4541-9A06-940005BFF206}"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67</a:t>
            </a:fld>
            <a:endParaRPr lang="en-IN" dirty="0"/>
          </a:p>
        </p:txBody>
      </p:sp>
    </p:spTree>
    <p:extLst>
      <p:ext uri="{BB962C8B-B14F-4D97-AF65-F5344CB8AC3E}">
        <p14:creationId xmlns:p14="http://schemas.microsoft.com/office/powerpoint/2010/main" val="61678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2963"/>
            <a:ext cx="10515600" cy="5334000"/>
          </a:xfrm>
        </p:spPr>
        <p:txBody>
          <a:bodyPr>
            <a:normAutofit lnSpcReduction="10000"/>
          </a:bodyPr>
          <a:lstStyle/>
          <a:p>
            <a:pPr marL="0" indent="0" algn="just">
              <a:buNone/>
            </a:pPr>
            <a:r>
              <a:rPr lang="en-US" sz="4000" b="1" i="1" spc="-5" dirty="0">
                <a:solidFill>
                  <a:srgbClr val="FF0000"/>
                </a:solidFill>
                <a:latin typeface="Arial"/>
                <a:cs typeface="Arial"/>
              </a:rPr>
              <a:t>g) </a:t>
            </a:r>
            <a:r>
              <a:rPr lang="en-US" sz="4000" b="1" i="1" spc="-5" dirty="0">
                <a:latin typeface="Arial"/>
                <a:cs typeface="Arial"/>
              </a:rPr>
              <a:t>Affiliation: </a:t>
            </a:r>
            <a:r>
              <a:rPr lang="en-US" sz="4000" b="1" i="1" dirty="0">
                <a:latin typeface="Arial"/>
                <a:cs typeface="Arial"/>
              </a:rPr>
              <a:t>A </a:t>
            </a:r>
            <a:r>
              <a:rPr lang="en-US" sz="4000" b="1" i="1" spc="-5" dirty="0">
                <a:latin typeface="Arial"/>
                <a:cs typeface="Arial"/>
              </a:rPr>
              <a:t>medical practitioner </a:t>
            </a:r>
            <a:r>
              <a:rPr lang="en-US" sz="4000" b="1" i="1" spc="-10" dirty="0">
                <a:latin typeface="Arial"/>
                <a:cs typeface="Arial"/>
              </a:rPr>
              <a:t>may </a:t>
            </a:r>
            <a:r>
              <a:rPr lang="en-US" sz="4000" b="1" i="1" spc="-5" dirty="0">
                <a:latin typeface="Arial"/>
                <a:cs typeface="Arial"/>
              </a:rPr>
              <a:t>work </a:t>
            </a:r>
            <a:r>
              <a:rPr lang="en-US" sz="4000" b="1" i="1" spc="5" dirty="0">
                <a:latin typeface="Arial"/>
                <a:cs typeface="Arial"/>
              </a:rPr>
              <a:t>for </a:t>
            </a:r>
            <a:r>
              <a:rPr lang="en-US" sz="4000" b="1" i="1" spc="-5" dirty="0">
                <a:latin typeface="Arial"/>
                <a:cs typeface="Arial"/>
              </a:rPr>
              <a:t>pharmaceutical and allied  healthcare industries </a:t>
            </a:r>
            <a:r>
              <a:rPr lang="en-US" sz="4000" b="1" i="1" spc="-15" dirty="0">
                <a:latin typeface="Arial"/>
                <a:cs typeface="Arial"/>
              </a:rPr>
              <a:t>in </a:t>
            </a:r>
            <a:r>
              <a:rPr lang="en-US" sz="4000" b="1" i="1" spc="-5" dirty="0">
                <a:latin typeface="Arial"/>
                <a:cs typeface="Arial"/>
              </a:rPr>
              <a:t>advisory capacities, as consultants, </a:t>
            </a:r>
            <a:r>
              <a:rPr lang="en-US" sz="4000" b="1" i="1" spc="-10" dirty="0">
                <a:latin typeface="Arial"/>
                <a:cs typeface="Arial"/>
              </a:rPr>
              <a:t>as </a:t>
            </a:r>
            <a:r>
              <a:rPr lang="en-US" sz="4000" b="1" i="1" spc="-5" dirty="0">
                <a:latin typeface="Arial"/>
                <a:cs typeface="Arial"/>
              </a:rPr>
              <a:t>researchers, as  treating doctors </a:t>
            </a:r>
            <a:r>
              <a:rPr lang="en-US" sz="4000" b="1" i="1" spc="5" dirty="0">
                <a:latin typeface="Arial"/>
                <a:cs typeface="Arial"/>
              </a:rPr>
              <a:t>or </a:t>
            </a:r>
            <a:r>
              <a:rPr lang="en-US" sz="4000" b="1" i="1" dirty="0">
                <a:latin typeface="Arial"/>
                <a:cs typeface="Arial"/>
              </a:rPr>
              <a:t>in </a:t>
            </a:r>
            <a:r>
              <a:rPr lang="en-US" sz="4000" b="1" i="1" spc="-5" dirty="0">
                <a:latin typeface="Arial"/>
                <a:cs typeface="Arial"/>
              </a:rPr>
              <a:t>any other professional capacity. </a:t>
            </a:r>
            <a:r>
              <a:rPr lang="en-US" sz="4000" b="1" i="1" spc="-15" dirty="0">
                <a:latin typeface="Arial"/>
                <a:cs typeface="Arial"/>
              </a:rPr>
              <a:t>In </a:t>
            </a:r>
            <a:r>
              <a:rPr lang="en-US" sz="4000" b="1" i="1" spc="-5" dirty="0">
                <a:latin typeface="Arial"/>
                <a:cs typeface="Arial"/>
              </a:rPr>
              <a:t>doing so, </a:t>
            </a:r>
            <a:r>
              <a:rPr lang="en-US" sz="4000" b="1" i="1" dirty="0">
                <a:latin typeface="Arial"/>
                <a:cs typeface="Arial"/>
              </a:rPr>
              <a:t>a </a:t>
            </a:r>
            <a:r>
              <a:rPr lang="en-US" sz="4000" b="1" i="1" spc="-10" dirty="0">
                <a:latin typeface="Arial"/>
                <a:cs typeface="Arial"/>
              </a:rPr>
              <a:t>medical  </a:t>
            </a:r>
            <a:r>
              <a:rPr lang="en-US" sz="4000" b="1" i="1" dirty="0">
                <a:latin typeface="Arial"/>
                <a:cs typeface="Arial"/>
              </a:rPr>
              <a:t>practitioner </a:t>
            </a:r>
            <a:r>
              <a:rPr lang="en-US" sz="4000" b="1" i="1" spc="-5" dirty="0">
                <a:latin typeface="Arial"/>
                <a:cs typeface="Arial"/>
              </a:rPr>
              <a:t>shall</a:t>
            </a:r>
            <a:r>
              <a:rPr lang="en-US" sz="4000" b="1" i="1" spc="-15" dirty="0">
                <a:latin typeface="Arial"/>
                <a:cs typeface="Arial"/>
              </a:rPr>
              <a:t> </a:t>
            </a:r>
            <a:r>
              <a:rPr lang="en-US" sz="4000" b="1" i="1" spc="-5" dirty="0">
                <a:latin typeface="Arial"/>
                <a:cs typeface="Arial"/>
              </a:rPr>
              <a:t>always:</a:t>
            </a:r>
          </a:p>
          <a:p>
            <a:pPr marL="0" indent="0">
              <a:buNone/>
            </a:pPr>
            <a:endParaRPr lang="en-US" sz="4000" b="1" i="1" spc="-5" dirty="0">
              <a:latin typeface="Arial"/>
              <a:cs typeface="Arial"/>
            </a:endParaRPr>
          </a:p>
          <a:p>
            <a:pPr marL="0" indent="0" algn="just">
              <a:buNone/>
            </a:pPr>
            <a:r>
              <a:rPr lang="en-US" sz="4000" b="1" i="1" spc="-5" dirty="0">
                <a:latin typeface="Arial"/>
                <a:cs typeface="Arial"/>
              </a:rPr>
              <a:t>1)Ensure that his professional integrity and freedom are</a:t>
            </a:r>
            <a:r>
              <a:rPr lang="en-US" sz="4000" b="1" i="1" spc="45" dirty="0">
                <a:latin typeface="Arial"/>
                <a:cs typeface="Arial"/>
              </a:rPr>
              <a:t> </a:t>
            </a:r>
            <a:r>
              <a:rPr lang="en-US" sz="4000" b="1" i="1" spc="-5" dirty="0">
                <a:latin typeface="Arial"/>
                <a:cs typeface="Arial"/>
              </a:rPr>
              <a:t>maintained</a:t>
            </a:r>
            <a:r>
              <a:rPr lang="en-US" sz="4000" b="1" i="1" spc="-5" dirty="0">
                <a:solidFill>
                  <a:srgbClr val="FF0000"/>
                </a:solidFill>
                <a:latin typeface="Arial"/>
                <a:cs typeface="Arial"/>
              </a:rPr>
              <a:t>.</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2950"/>
            <a:ext cx="10515600" cy="5434013"/>
          </a:xfrm>
        </p:spPr>
        <p:txBody>
          <a:bodyPr>
            <a:normAutofit fontScale="92500" lnSpcReduction="10000"/>
          </a:bodyPr>
          <a:lstStyle/>
          <a:p>
            <a:pPr marL="0" indent="0" algn="just">
              <a:buNone/>
            </a:pPr>
            <a:r>
              <a:rPr lang="en-US" sz="4300" b="1" i="1" spc="-5" dirty="0">
                <a:solidFill>
                  <a:srgbClr val="FF0000"/>
                </a:solidFill>
                <a:latin typeface="Arial"/>
                <a:cs typeface="Arial"/>
              </a:rPr>
              <a:t>2)</a:t>
            </a:r>
            <a:r>
              <a:rPr lang="en-US" sz="4300" b="1" i="1" spc="-5" dirty="0">
                <a:latin typeface="Arial"/>
                <a:cs typeface="Arial"/>
              </a:rPr>
              <a:t>Ensure that </a:t>
            </a:r>
            <a:r>
              <a:rPr lang="en-US" sz="4300" b="1" i="1" dirty="0">
                <a:latin typeface="Arial"/>
                <a:cs typeface="Arial"/>
              </a:rPr>
              <a:t>patients </a:t>
            </a:r>
            <a:r>
              <a:rPr lang="en-US" sz="4300" b="1" i="1" spc="-5" dirty="0">
                <a:latin typeface="Arial"/>
                <a:cs typeface="Arial"/>
              </a:rPr>
              <a:t>interest are </a:t>
            </a:r>
            <a:r>
              <a:rPr lang="en-US" sz="4300" b="1" i="1" spc="5" dirty="0">
                <a:latin typeface="Arial"/>
                <a:cs typeface="Arial"/>
              </a:rPr>
              <a:t>not </a:t>
            </a:r>
            <a:r>
              <a:rPr lang="en-US" sz="4300" b="1" i="1" spc="-5" dirty="0">
                <a:latin typeface="Arial"/>
                <a:cs typeface="Arial"/>
              </a:rPr>
              <a:t>compromised </a:t>
            </a:r>
            <a:r>
              <a:rPr lang="en-US" sz="4300" b="1" i="1" dirty="0">
                <a:latin typeface="Arial"/>
                <a:cs typeface="Arial"/>
              </a:rPr>
              <a:t>in any</a:t>
            </a:r>
            <a:r>
              <a:rPr lang="en-US" sz="4300" b="1" i="1" spc="-30" dirty="0">
                <a:latin typeface="Arial"/>
                <a:cs typeface="Arial"/>
              </a:rPr>
              <a:t> </a:t>
            </a:r>
            <a:r>
              <a:rPr lang="en-US" sz="4300" b="1" i="1" spc="-10" dirty="0">
                <a:latin typeface="Arial"/>
                <a:cs typeface="Arial"/>
              </a:rPr>
              <a:t>way.</a:t>
            </a:r>
          </a:p>
          <a:p>
            <a:pPr marL="0" indent="0">
              <a:buNone/>
            </a:pPr>
            <a:endParaRPr lang="en-US" sz="4300" b="1" i="1" spc="-10" dirty="0">
              <a:latin typeface="Arial"/>
              <a:cs typeface="Arial"/>
            </a:endParaRPr>
          </a:p>
          <a:p>
            <a:pPr marL="0" indent="0" algn="just">
              <a:buNone/>
            </a:pPr>
            <a:r>
              <a:rPr lang="en-US" sz="4300" b="1" i="1" spc="-5" dirty="0">
                <a:latin typeface="Arial"/>
                <a:cs typeface="Arial"/>
              </a:rPr>
              <a:t>3)Ensure that </a:t>
            </a:r>
            <a:r>
              <a:rPr lang="en-US" sz="4300" b="1" i="1" spc="-10" dirty="0">
                <a:latin typeface="Arial"/>
                <a:cs typeface="Arial"/>
              </a:rPr>
              <a:t>such </a:t>
            </a:r>
            <a:r>
              <a:rPr lang="en-US" sz="4300" b="1" i="1" spc="-5" dirty="0">
                <a:latin typeface="Arial"/>
                <a:cs typeface="Arial"/>
              </a:rPr>
              <a:t>affiliations are </a:t>
            </a:r>
            <a:r>
              <a:rPr lang="en-US" sz="4300" b="1" i="1" dirty="0">
                <a:latin typeface="Arial"/>
                <a:cs typeface="Arial"/>
              </a:rPr>
              <a:t>within </a:t>
            </a:r>
            <a:r>
              <a:rPr lang="en-US" sz="4300" b="1" i="1" spc="5" dirty="0">
                <a:latin typeface="Arial"/>
                <a:cs typeface="Arial"/>
              </a:rPr>
              <a:t>the</a:t>
            </a:r>
            <a:r>
              <a:rPr lang="en-US" sz="4300" b="1" i="1" spc="10" dirty="0">
                <a:latin typeface="Arial"/>
                <a:cs typeface="Arial"/>
              </a:rPr>
              <a:t> </a:t>
            </a:r>
            <a:r>
              <a:rPr lang="en-US" sz="4300" b="1" i="1" spc="-5" dirty="0">
                <a:latin typeface="Arial"/>
                <a:cs typeface="Arial"/>
              </a:rPr>
              <a:t>law.</a:t>
            </a:r>
          </a:p>
          <a:p>
            <a:pPr marL="0" indent="0">
              <a:buNone/>
            </a:pPr>
            <a:endParaRPr lang="en-US" sz="4300" b="1" i="1" spc="-5" dirty="0">
              <a:latin typeface="Arial"/>
              <a:cs typeface="Arial"/>
            </a:endParaRPr>
          </a:p>
          <a:p>
            <a:pPr marL="0" indent="0" algn="just">
              <a:buNone/>
            </a:pPr>
            <a:r>
              <a:rPr lang="en-US" sz="4300" b="1" i="1" spc="-5" dirty="0">
                <a:latin typeface="Arial"/>
                <a:cs typeface="Arial"/>
              </a:rPr>
              <a:t>4)Ensure that </a:t>
            </a:r>
            <a:r>
              <a:rPr lang="en-US" sz="4300" b="1" i="1" spc="-10" dirty="0">
                <a:latin typeface="Arial"/>
                <a:cs typeface="Arial"/>
              </a:rPr>
              <a:t>such </a:t>
            </a:r>
            <a:r>
              <a:rPr lang="en-US" sz="4300" b="1" i="1" spc="-5" dirty="0">
                <a:latin typeface="Arial"/>
                <a:cs typeface="Arial"/>
              </a:rPr>
              <a:t>affiliations </a:t>
            </a:r>
            <a:r>
              <a:rPr lang="en-US" sz="4300" b="1" i="1" dirty="0">
                <a:latin typeface="Arial"/>
                <a:cs typeface="Arial"/>
              </a:rPr>
              <a:t>/ </a:t>
            </a:r>
            <a:r>
              <a:rPr lang="en-US" sz="4300" b="1" i="1" spc="-5" dirty="0">
                <a:latin typeface="Arial"/>
                <a:cs typeface="Arial"/>
              </a:rPr>
              <a:t>employments are </a:t>
            </a:r>
            <a:r>
              <a:rPr lang="en-US" sz="4300" b="1" i="1" dirty="0">
                <a:latin typeface="Arial"/>
                <a:cs typeface="Arial"/>
              </a:rPr>
              <a:t>fully </a:t>
            </a:r>
            <a:r>
              <a:rPr lang="en-US" sz="4300" b="1" i="1" spc="-5" dirty="0">
                <a:latin typeface="Arial"/>
                <a:cs typeface="Arial"/>
              </a:rPr>
              <a:t>transparent and</a:t>
            </a:r>
            <a:r>
              <a:rPr lang="en-US" sz="4300" b="1" i="1" spc="85" dirty="0">
                <a:latin typeface="Arial"/>
                <a:cs typeface="Arial"/>
              </a:rPr>
              <a:t> </a:t>
            </a:r>
            <a:r>
              <a:rPr lang="en-US" sz="4300" b="1" i="1" spc="-5" dirty="0">
                <a:latin typeface="Arial"/>
                <a:cs typeface="Arial"/>
              </a:rPr>
              <a:t>disclosed.</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D7B4-C9D2-4B1D-9C49-C659BE7777DF}"/>
              </a:ext>
            </a:extLst>
          </p:cNvPr>
          <p:cNvSpPr>
            <a:spLocks noGrp="1"/>
          </p:cNvSpPr>
          <p:nvPr>
            <p:ph type="title"/>
          </p:nvPr>
        </p:nvSpPr>
        <p:spPr>
          <a:xfrm>
            <a:off x="1033670" y="185531"/>
            <a:ext cx="10320130" cy="715618"/>
          </a:xfrm>
        </p:spPr>
        <p:txBody>
          <a:bodyPr>
            <a:normAutofit/>
          </a:bodyPr>
          <a:lstStyle/>
          <a:p>
            <a:r>
              <a:rPr lang="en-IN" sz="4000" b="1" spc="-10" dirty="0">
                <a:uFill>
                  <a:solidFill>
                    <a:srgbClr val="000000"/>
                  </a:solidFill>
                </a:uFill>
                <a:latin typeface="Arial"/>
                <a:cs typeface="Arial"/>
              </a:rPr>
              <a:t>1.2  </a:t>
            </a:r>
            <a:r>
              <a:rPr lang="en-IN" sz="4000" b="1" u="sng" spc="-10" dirty="0">
                <a:uFill>
                  <a:solidFill>
                    <a:srgbClr val="000000"/>
                  </a:solidFill>
                </a:uFill>
                <a:latin typeface="Arial"/>
                <a:cs typeface="Arial"/>
              </a:rPr>
              <a:t>Maintaining </a:t>
            </a:r>
            <a:r>
              <a:rPr lang="en-IN" sz="4000" b="1" u="sng" dirty="0">
                <a:uFill>
                  <a:solidFill>
                    <a:srgbClr val="000000"/>
                  </a:solidFill>
                </a:uFill>
                <a:latin typeface="Arial"/>
                <a:cs typeface="Arial"/>
              </a:rPr>
              <a:t>good </a:t>
            </a:r>
            <a:r>
              <a:rPr lang="en-IN" sz="4000" b="1" u="sng" spc="-5" dirty="0">
                <a:uFill>
                  <a:solidFill>
                    <a:srgbClr val="000000"/>
                  </a:solidFill>
                </a:uFill>
                <a:latin typeface="Arial"/>
                <a:cs typeface="Arial"/>
              </a:rPr>
              <a:t>medical</a:t>
            </a:r>
            <a:r>
              <a:rPr lang="en-IN" sz="4000" b="1" u="sng" spc="25" dirty="0">
                <a:uFill>
                  <a:solidFill>
                    <a:srgbClr val="000000"/>
                  </a:solidFill>
                </a:uFill>
                <a:latin typeface="Arial"/>
                <a:cs typeface="Arial"/>
              </a:rPr>
              <a:t> </a:t>
            </a:r>
            <a:r>
              <a:rPr lang="en-IN" sz="4000" b="1" u="sng" spc="-5" dirty="0">
                <a:uFill>
                  <a:solidFill>
                    <a:srgbClr val="000000"/>
                  </a:solidFill>
                </a:uFill>
                <a:latin typeface="Arial"/>
                <a:cs typeface="Arial"/>
              </a:rPr>
              <a:t>practice</a:t>
            </a:r>
            <a:endParaRPr lang="en-IN" sz="4000" u="sng" dirty="0"/>
          </a:p>
        </p:txBody>
      </p:sp>
      <p:sp>
        <p:nvSpPr>
          <p:cNvPr id="3" name="Content Placeholder 2">
            <a:extLst>
              <a:ext uri="{FF2B5EF4-FFF2-40B4-BE49-F238E27FC236}">
                <a16:creationId xmlns:a16="http://schemas.microsoft.com/office/drawing/2014/main" id="{D30B2C3A-41B9-4C29-A51C-17B1544FDE12}"/>
              </a:ext>
            </a:extLst>
          </p:cNvPr>
          <p:cNvSpPr>
            <a:spLocks noGrp="1"/>
          </p:cNvSpPr>
          <p:nvPr>
            <p:ph idx="1"/>
          </p:nvPr>
        </p:nvSpPr>
        <p:spPr>
          <a:xfrm>
            <a:off x="838199" y="1100138"/>
            <a:ext cx="10783957" cy="5076825"/>
          </a:xfrm>
        </p:spPr>
        <p:txBody>
          <a:bodyPr>
            <a:noAutofit/>
          </a:bodyPr>
          <a:lstStyle/>
          <a:p>
            <a:pPr marL="0" indent="0" algn="just">
              <a:buNone/>
            </a:pPr>
            <a:r>
              <a:rPr lang="en-US" b="1" spc="-5" dirty="0">
                <a:latin typeface="Arial"/>
                <a:cs typeface="Arial"/>
              </a:rPr>
              <a:t>1.2.1 </a:t>
            </a:r>
            <a:r>
              <a:rPr lang="en-US" spc="-5" dirty="0">
                <a:latin typeface="Arial"/>
                <a:cs typeface="Arial"/>
              </a:rPr>
              <a:t>The Principal </a:t>
            </a:r>
            <a:r>
              <a:rPr lang="en-US" dirty="0">
                <a:latin typeface="Arial"/>
                <a:cs typeface="Arial"/>
              </a:rPr>
              <a:t>objective of </a:t>
            </a:r>
            <a:r>
              <a:rPr lang="en-US" spc="-10" dirty="0">
                <a:latin typeface="Arial"/>
                <a:cs typeface="Arial"/>
              </a:rPr>
              <a:t>the </a:t>
            </a:r>
            <a:r>
              <a:rPr lang="en-US" spc="-5" dirty="0">
                <a:latin typeface="Arial"/>
                <a:cs typeface="Arial"/>
              </a:rPr>
              <a:t>medical profession </a:t>
            </a:r>
            <a:r>
              <a:rPr lang="en-US" spc="10" dirty="0">
                <a:latin typeface="Arial"/>
                <a:cs typeface="Arial"/>
              </a:rPr>
              <a:t>is </a:t>
            </a:r>
            <a:r>
              <a:rPr lang="en-US" dirty="0">
                <a:latin typeface="Arial"/>
                <a:cs typeface="Arial"/>
              </a:rPr>
              <a:t>to </a:t>
            </a:r>
            <a:r>
              <a:rPr lang="en-US" spc="-5" dirty="0">
                <a:latin typeface="Arial"/>
                <a:cs typeface="Arial"/>
              </a:rPr>
              <a:t>render service </a:t>
            </a:r>
            <a:r>
              <a:rPr lang="en-US" dirty="0">
                <a:latin typeface="Arial"/>
                <a:cs typeface="Arial"/>
              </a:rPr>
              <a:t>to </a:t>
            </a:r>
            <a:r>
              <a:rPr lang="en-US" spc="-5" dirty="0">
                <a:latin typeface="Arial"/>
                <a:cs typeface="Arial"/>
              </a:rPr>
              <a:t>humanity </a:t>
            </a:r>
            <a:r>
              <a:rPr lang="en-US" spc="-10" dirty="0">
                <a:latin typeface="Arial"/>
                <a:cs typeface="Arial"/>
              </a:rPr>
              <a:t>with </a:t>
            </a:r>
            <a:r>
              <a:rPr lang="en-US" dirty="0">
                <a:latin typeface="Arial"/>
                <a:cs typeface="Arial"/>
              </a:rPr>
              <a:t>full  respect </a:t>
            </a:r>
            <a:r>
              <a:rPr lang="en-US" spc="-10" dirty="0">
                <a:latin typeface="Arial"/>
                <a:cs typeface="Arial"/>
              </a:rPr>
              <a:t>for the </a:t>
            </a:r>
            <a:r>
              <a:rPr lang="en-US" dirty="0">
                <a:latin typeface="Arial"/>
                <a:cs typeface="Arial"/>
              </a:rPr>
              <a:t>dignity of </a:t>
            </a:r>
            <a:r>
              <a:rPr lang="en-US" spc="-5" dirty="0">
                <a:latin typeface="Arial"/>
                <a:cs typeface="Arial"/>
              </a:rPr>
              <a:t>profession </a:t>
            </a:r>
            <a:r>
              <a:rPr lang="en-US" dirty="0">
                <a:latin typeface="Arial"/>
                <a:cs typeface="Arial"/>
              </a:rPr>
              <a:t>and </a:t>
            </a:r>
            <a:r>
              <a:rPr lang="en-US" spc="-15" dirty="0">
                <a:latin typeface="Arial"/>
                <a:cs typeface="Arial"/>
              </a:rPr>
              <a:t>man. </a:t>
            </a:r>
          </a:p>
          <a:p>
            <a:pPr marL="0" indent="0" algn="just">
              <a:buNone/>
            </a:pPr>
            <a:endParaRPr lang="en-US" spc="-5" dirty="0">
              <a:latin typeface="Arial"/>
              <a:cs typeface="Arial"/>
            </a:endParaRPr>
          </a:p>
          <a:p>
            <a:pPr marL="0" indent="0" algn="just">
              <a:buNone/>
            </a:pPr>
            <a:r>
              <a:rPr lang="en-US" sz="3200" spc="-5" dirty="0">
                <a:latin typeface="Arial"/>
                <a:cs typeface="Arial"/>
              </a:rPr>
              <a:t>Physicians  </a:t>
            </a:r>
            <a:r>
              <a:rPr lang="en-US" sz="3200" dirty="0">
                <a:latin typeface="Arial"/>
                <a:cs typeface="Arial"/>
              </a:rPr>
              <a:t>should try continuously to </a:t>
            </a:r>
            <a:r>
              <a:rPr lang="en-US" sz="3200" spc="-5" dirty="0">
                <a:solidFill>
                  <a:srgbClr val="FF0000"/>
                </a:solidFill>
                <a:latin typeface="Arial"/>
                <a:cs typeface="Arial"/>
              </a:rPr>
              <a:t>improve medical knowledge </a:t>
            </a:r>
            <a:r>
              <a:rPr lang="en-US" sz="3200" dirty="0">
                <a:solidFill>
                  <a:srgbClr val="FF0000"/>
                </a:solidFill>
                <a:latin typeface="Arial"/>
                <a:cs typeface="Arial"/>
              </a:rPr>
              <a:t>and skills a</a:t>
            </a:r>
            <a:r>
              <a:rPr lang="en-US" sz="3200" dirty="0">
                <a:latin typeface="Arial"/>
                <a:cs typeface="Arial"/>
              </a:rPr>
              <a:t>nd </a:t>
            </a:r>
            <a:r>
              <a:rPr lang="en-US" sz="3200" spc="-5" dirty="0">
                <a:latin typeface="Arial"/>
                <a:cs typeface="Arial"/>
              </a:rPr>
              <a:t>should </a:t>
            </a:r>
            <a:r>
              <a:rPr lang="en-US" sz="3200" spc="-15" dirty="0">
                <a:latin typeface="Arial"/>
                <a:cs typeface="Arial"/>
              </a:rPr>
              <a:t>make </a:t>
            </a:r>
            <a:r>
              <a:rPr lang="en-US" sz="3200" dirty="0">
                <a:latin typeface="Arial"/>
                <a:cs typeface="Arial"/>
              </a:rPr>
              <a:t>available to  their patients and colleagues the benefits of </a:t>
            </a:r>
            <a:r>
              <a:rPr lang="en-US" sz="3200" spc="-5" dirty="0">
                <a:latin typeface="Arial"/>
                <a:cs typeface="Arial"/>
              </a:rPr>
              <a:t>their professional attainments</a:t>
            </a:r>
            <a:r>
              <a:rPr lang="en-US" spc="-5" dirty="0">
                <a:latin typeface="Arial"/>
                <a:cs typeface="Arial"/>
              </a:rPr>
              <a:t>. </a:t>
            </a:r>
          </a:p>
          <a:p>
            <a:pPr marL="0" indent="0" algn="just">
              <a:buNone/>
            </a:pPr>
            <a:endParaRPr lang="en-US" sz="2400" dirty="0">
              <a:latin typeface="Arial"/>
              <a:cs typeface="Arial"/>
            </a:endParaRPr>
          </a:p>
          <a:p>
            <a:pPr marL="0" indent="0" algn="just">
              <a:buNone/>
            </a:pPr>
            <a:endParaRPr lang="en-US" sz="2400" b="1" dirty="0">
              <a:latin typeface="Arial"/>
              <a:cs typeface="Arial"/>
            </a:endParaRPr>
          </a:p>
          <a:p>
            <a:pPr algn="just"/>
            <a:endParaRPr lang="en-IN" sz="2400" dirty="0"/>
          </a:p>
        </p:txBody>
      </p:sp>
      <p:sp>
        <p:nvSpPr>
          <p:cNvPr id="4" name="Date Placeholder 3"/>
          <p:cNvSpPr>
            <a:spLocks noGrp="1"/>
          </p:cNvSpPr>
          <p:nvPr>
            <p:ph type="dt" sz="half" idx="10"/>
          </p:nvPr>
        </p:nvSpPr>
        <p:spPr/>
        <p:txBody>
          <a:bodyPr/>
          <a:lstStyle/>
          <a:p>
            <a:fld id="{41227BEE-9F2E-4B14-9D52-329866B16CE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a:t>
            </a:fld>
            <a:endParaRPr lang="en-IN" dirty="0"/>
          </a:p>
        </p:txBody>
      </p:sp>
    </p:spTree>
    <p:extLst>
      <p:ext uri="{BB962C8B-B14F-4D97-AF65-F5344CB8AC3E}">
        <p14:creationId xmlns:p14="http://schemas.microsoft.com/office/powerpoint/2010/main" val="175541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101AD5-8322-44C9-A270-7060042BE871}"/>
              </a:ext>
            </a:extLst>
          </p:cNvPr>
          <p:cNvSpPr>
            <a:spLocks noGrp="1"/>
          </p:cNvSpPr>
          <p:nvPr>
            <p:ph idx="1"/>
          </p:nvPr>
        </p:nvSpPr>
        <p:spPr>
          <a:xfrm>
            <a:off x="838200" y="493486"/>
            <a:ext cx="10515600" cy="5862864"/>
          </a:xfrm>
        </p:spPr>
        <p:txBody>
          <a:bodyPr>
            <a:normAutofit/>
          </a:bodyPr>
          <a:lstStyle/>
          <a:p>
            <a:pPr marL="0" indent="0" algn="just">
              <a:buNone/>
            </a:pPr>
            <a:r>
              <a:rPr lang="en-US" sz="3600" b="1" i="1" spc="5" dirty="0">
                <a:solidFill>
                  <a:srgbClr val="FF0000"/>
                </a:solidFill>
                <a:latin typeface="Arial"/>
                <a:cs typeface="Arial"/>
              </a:rPr>
              <a:t>h) </a:t>
            </a:r>
            <a:r>
              <a:rPr lang="en-US" sz="3600" b="1" i="1" spc="-5" dirty="0">
                <a:latin typeface="Arial"/>
                <a:cs typeface="Arial"/>
              </a:rPr>
              <a:t>Endorsement: </a:t>
            </a:r>
            <a:r>
              <a:rPr lang="en-US" sz="3600" b="1" i="1" dirty="0">
                <a:latin typeface="Arial"/>
                <a:cs typeface="Arial"/>
              </a:rPr>
              <a:t>A </a:t>
            </a:r>
            <a:r>
              <a:rPr lang="en-US" sz="3600" b="1" i="1" spc="-5" dirty="0">
                <a:latin typeface="Arial"/>
                <a:cs typeface="Arial"/>
              </a:rPr>
              <a:t>medical practitioner shall not endorse any drug </a:t>
            </a:r>
            <a:r>
              <a:rPr lang="en-US" sz="3600" b="1" i="1" spc="5" dirty="0">
                <a:latin typeface="Arial"/>
                <a:cs typeface="Arial"/>
              </a:rPr>
              <a:t>or </a:t>
            </a:r>
            <a:r>
              <a:rPr lang="en-US" sz="3600" b="1" i="1" spc="-5" dirty="0">
                <a:latin typeface="Arial"/>
                <a:cs typeface="Arial"/>
              </a:rPr>
              <a:t>product </a:t>
            </a:r>
            <a:r>
              <a:rPr lang="en-US" sz="3600" b="1" i="1" spc="5" dirty="0">
                <a:latin typeface="Arial"/>
                <a:cs typeface="Arial"/>
              </a:rPr>
              <a:t>of  the </a:t>
            </a:r>
            <a:r>
              <a:rPr lang="en-US" sz="3600" b="1" i="1" spc="-5" dirty="0">
                <a:latin typeface="Arial"/>
                <a:cs typeface="Arial"/>
              </a:rPr>
              <a:t>industry publically. </a:t>
            </a:r>
          </a:p>
          <a:p>
            <a:pPr marL="0" indent="0" algn="just">
              <a:buNone/>
            </a:pPr>
            <a:endParaRPr lang="en-US" sz="3600" b="1" i="1" spc="-5" dirty="0">
              <a:latin typeface="Arial"/>
              <a:cs typeface="Arial"/>
            </a:endParaRPr>
          </a:p>
          <a:p>
            <a:pPr marL="0" indent="0" algn="just">
              <a:buNone/>
            </a:pPr>
            <a:r>
              <a:rPr lang="en-US" sz="3600" b="1" i="1" dirty="0">
                <a:latin typeface="Arial"/>
                <a:cs typeface="Arial"/>
              </a:rPr>
              <a:t>Any </a:t>
            </a:r>
            <a:r>
              <a:rPr lang="en-US" sz="3600" b="1" i="1" spc="-5" dirty="0">
                <a:latin typeface="Arial"/>
                <a:cs typeface="Arial"/>
              </a:rPr>
              <a:t>study conducted </a:t>
            </a:r>
            <a:r>
              <a:rPr lang="en-US" sz="3600" b="1" i="1" spc="-10" dirty="0">
                <a:latin typeface="Arial"/>
                <a:cs typeface="Arial"/>
              </a:rPr>
              <a:t>on </a:t>
            </a:r>
            <a:r>
              <a:rPr lang="en-US" sz="3600" b="1" i="1" spc="5" dirty="0">
                <a:latin typeface="Arial"/>
                <a:cs typeface="Arial"/>
              </a:rPr>
              <a:t>the </a:t>
            </a:r>
            <a:r>
              <a:rPr lang="en-US" sz="3600" b="1" i="1" spc="-5" dirty="0">
                <a:latin typeface="Arial"/>
                <a:cs typeface="Arial"/>
              </a:rPr>
              <a:t>efficacy </a:t>
            </a:r>
            <a:r>
              <a:rPr lang="en-US" sz="3600" b="1" i="1" spc="5" dirty="0">
                <a:latin typeface="Arial"/>
                <a:cs typeface="Arial"/>
              </a:rPr>
              <a:t>or </a:t>
            </a:r>
            <a:r>
              <a:rPr lang="en-US" sz="3600" b="1" i="1" spc="-5" dirty="0">
                <a:latin typeface="Arial"/>
                <a:cs typeface="Arial"/>
              </a:rPr>
              <a:t>otherwise </a:t>
            </a:r>
            <a:r>
              <a:rPr lang="en-US" sz="3600" b="1" i="1" spc="-10" dirty="0">
                <a:latin typeface="Arial"/>
                <a:cs typeface="Arial"/>
              </a:rPr>
              <a:t>of </a:t>
            </a:r>
            <a:r>
              <a:rPr lang="en-US" sz="3600" b="1" i="1" spc="-5" dirty="0">
                <a:latin typeface="Arial"/>
                <a:cs typeface="Arial"/>
              </a:rPr>
              <a:t>such  </a:t>
            </a:r>
            <a:r>
              <a:rPr lang="en-US" sz="3600" b="1" i="1" dirty="0">
                <a:latin typeface="Arial"/>
                <a:cs typeface="Arial"/>
              </a:rPr>
              <a:t>products </a:t>
            </a:r>
            <a:r>
              <a:rPr lang="en-US" sz="3600" b="1" i="1" spc="-5" dirty="0">
                <a:latin typeface="Arial"/>
                <a:cs typeface="Arial"/>
              </a:rPr>
              <a:t>shall </a:t>
            </a:r>
            <a:r>
              <a:rPr lang="en-US" sz="3600" b="1" i="1" spc="5" dirty="0">
                <a:latin typeface="Arial"/>
                <a:cs typeface="Arial"/>
              </a:rPr>
              <a:t>be </a:t>
            </a:r>
            <a:r>
              <a:rPr lang="en-US" sz="3600" b="1" i="1" spc="-5" dirty="0">
                <a:latin typeface="Arial"/>
                <a:cs typeface="Arial"/>
              </a:rPr>
              <a:t>presented </a:t>
            </a:r>
            <a:r>
              <a:rPr lang="en-US" sz="3600" b="1" i="1" dirty="0">
                <a:latin typeface="Arial"/>
                <a:cs typeface="Arial"/>
              </a:rPr>
              <a:t>to </a:t>
            </a:r>
            <a:r>
              <a:rPr lang="en-US" sz="3600" b="1" i="1" spc="-5" dirty="0">
                <a:latin typeface="Arial"/>
                <a:cs typeface="Arial"/>
              </a:rPr>
              <a:t>and </a:t>
            </a:r>
            <a:r>
              <a:rPr lang="en-US" sz="3600" b="1" i="1" dirty="0">
                <a:latin typeface="Arial"/>
                <a:cs typeface="Arial"/>
              </a:rPr>
              <a:t>/ </a:t>
            </a:r>
            <a:r>
              <a:rPr lang="en-US" sz="3600" b="1" i="1" spc="5" dirty="0">
                <a:latin typeface="Arial"/>
                <a:cs typeface="Arial"/>
              </a:rPr>
              <a:t>or </a:t>
            </a:r>
            <a:r>
              <a:rPr lang="en-US" sz="3600" b="1" i="1" dirty="0">
                <a:latin typeface="Arial"/>
                <a:cs typeface="Arial"/>
              </a:rPr>
              <a:t>through </a:t>
            </a:r>
            <a:r>
              <a:rPr lang="en-US" sz="3600" b="1" i="1" spc="-5" dirty="0">
                <a:latin typeface="Arial"/>
                <a:cs typeface="Arial"/>
              </a:rPr>
              <a:t>appropriate scientific bodies </a:t>
            </a:r>
            <a:r>
              <a:rPr lang="en-US" sz="3600" b="1" i="1" spc="5" dirty="0">
                <a:latin typeface="Arial"/>
                <a:cs typeface="Arial"/>
              </a:rPr>
              <a:t>or  </a:t>
            </a:r>
            <a:r>
              <a:rPr lang="en-US" sz="3600" b="1" i="1" dirty="0">
                <a:latin typeface="Arial"/>
                <a:cs typeface="Arial"/>
              </a:rPr>
              <a:t>published </a:t>
            </a:r>
            <a:r>
              <a:rPr lang="en-US" sz="3600" b="1" i="1" spc="-10" dirty="0">
                <a:latin typeface="Arial"/>
                <a:cs typeface="Arial"/>
              </a:rPr>
              <a:t>in </a:t>
            </a:r>
            <a:r>
              <a:rPr lang="en-US" sz="3600" b="1" i="1" spc="-5" dirty="0">
                <a:latin typeface="Arial"/>
                <a:cs typeface="Arial"/>
              </a:rPr>
              <a:t>appropriate scientific journals </a:t>
            </a:r>
            <a:r>
              <a:rPr lang="en-US" sz="3600" b="1" i="1" dirty="0">
                <a:latin typeface="Arial"/>
                <a:cs typeface="Arial"/>
              </a:rPr>
              <a:t>in a proper</a:t>
            </a:r>
            <a:r>
              <a:rPr lang="en-US" sz="3600" b="1" i="1" spc="10" dirty="0">
                <a:latin typeface="Arial"/>
                <a:cs typeface="Arial"/>
              </a:rPr>
              <a:t> </a:t>
            </a:r>
            <a:r>
              <a:rPr lang="en-US" sz="3600" b="1" i="1" spc="-5" dirty="0">
                <a:latin typeface="Arial"/>
                <a:cs typeface="Arial"/>
              </a:rPr>
              <a:t>way”.</a:t>
            </a:r>
          </a:p>
          <a:p>
            <a:endParaRPr lang="en-US" b="1" i="1" spc="-5" dirty="0">
              <a:solidFill>
                <a:srgbClr val="FF0000"/>
              </a:solidFill>
              <a:latin typeface="Arial"/>
              <a:cs typeface="Arial"/>
            </a:endParaRPr>
          </a:p>
          <a:p>
            <a:pPr marL="0" indent="0">
              <a:buNone/>
            </a:pPr>
            <a:endParaRPr lang="en-US" sz="2800" b="1" spc="-5" dirty="0">
              <a:solidFill>
                <a:srgbClr val="FF0000"/>
              </a:solidFill>
              <a:latin typeface="Arial"/>
              <a:cs typeface="Arial"/>
            </a:endParaRPr>
          </a:p>
          <a:p>
            <a:pPr marL="0" indent="0">
              <a:buNone/>
            </a:pPr>
            <a:endParaRPr lang="en-US" sz="2800" b="1" spc="-5" dirty="0">
              <a:solidFill>
                <a:srgbClr val="FF0000"/>
              </a:solidFill>
              <a:latin typeface="Arial"/>
              <a:cs typeface="Arial"/>
            </a:endParaRPr>
          </a:p>
          <a:p>
            <a:endParaRPr lang="en-US" b="1" spc="-5" dirty="0">
              <a:solidFill>
                <a:srgbClr val="FF0000"/>
              </a:solidFill>
              <a:latin typeface="Arial"/>
              <a:cs typeface="Arial"/>
            </a:endParaRPr>
          </a:p>
          <a:p>
            <a:endParaRPr lang="en-US" sz="2800" dirty="0">
              <a:latin typeface="Arial"/>
              <a:cs typeface="Arial"/>
            </a:endParaRPr>
          </a:p>
          <a:p>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E2599CD-65D8-4D7D-84A9-F447B53FE03E}"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70</a:t>
            </a:fld>
            <a:endParaRPr lang="en-IN" dirty="0"/>
          </a:p>
        </p:txBody>
      </p:sp>
    </p:spTree>
    <p:extLst>
      <p:ext uri="{BB962C8B-B14F-4D97-AF65-F5344CB8AC3E}">
        <p14:creationId xmlns:p14="http://schemas.microsoft.com/office/powerpoint/2010/main" val="337840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4438"/>
            <a:ext cx="10515600" cy="4962525"/>
          </a:xfrm>
        </p:spPr>
        <p:txBody>
          <a:bodyPr>
            <a:normAutofit/>
          </a:bodyPr>
          <a:lstStyle/>
          <a:p>
            <a:pPr marL="0" indent="0" algn="just">
              <a:buNone/>
            </a:pPr>
            <a:r>
              <a:rPr lang="en-US" sz="3600" b="1" spc="5" dirty="0">
                <a:latin typeface="Arial"/>
                <a:cs typeface="Arial"/>
              </a:rPr>
              <a:t>The </a:t>
            </a:r>
            <a:r>
              <a:rPr lang="en-US" sz="3600" b="1" spc="-5" dirty="0">
                <a:latin typeface="Arial"/>
                <a:cs typeface="Arial"/>
              </a:rPr>
              <a:t>title </a:t>
            </a:r>
            <a:r>
              <a:rPr lang="en-US" sz="3600" b="1" spc="-10" dirty="0">
                <a:latin typeface="Arial"/>
                <a:cs typeface="Arial"/>
              </a:rPr>
              <a:t>of </a:t>
            </a:r>
            <a:r>
              <a:rPr lang="en-US" sz="3600" b="1" spc="-5" dirty="0">
                <a:latin typeface="Arial"/>
                <a:cs typeface="Arial"/>
              </a:rPr>
              <a:t>Section 6.8 shall </a:t>
            </a:r>
            <a:r>
              <a:rPr lang="en-US" sz="3600" b="1" spc="-10" dirty="0">
                <a:latin typeface="Arial"/>
                <a:cs typeface="Arial"/>
              </a:rPr>
              <a:t>be further </a:t>
            </a:r>
            <a:r>
              <a:rPr lang="en-US" sz="3600" b="1" spc="-5" dirty="0">
                <a:latin typeface="Arial"/>
                <a:cs typeface="Arial"/>
              </a:rPr>
              <a:t>amended </a:t>
            </a:r>
            <a:r>
              <a:rPr lang="en-US" sz="3600" b="1" spc="5" dirty="0">
                <a:latin typeface="Arial"/>
                <a:cs typeface="Arial"/>
              </a:rPr>
              <a:t>by </a:t>
            </a:r>
            <a:r>
              <a:rPr lang="en-US" sz="3600" b="1" spc="-5" dirty="0">
                <a:latin typeface="Arial"/>
                <a:cs typeface="Arial"/>
              </a:rPr>
              <a:t>deleting the words </a:t>
            </a:r>
            <a:r>
              <a:rPr lang="en-US" sz="3600" b="1" spc="-10" dirty="0">
                <a:latin typeface="Arial"/>
                <a:cs typeface="Arial"/>
              </a:rPr>
              <a:t>"</a:t>
            </a:r>
            <a:r>
              <a:rPr lang="en-US" sz="3600" b="1" i="1" spc="-10" dirty="0">
                <a:latin typeface="Arial"/>
                <a:cs typeface="Arial"/>
              </a:rPr>
              <a:t>and  </a:t>
            </a:r>
            <a:r>
              <a:rPr lang="en-US" sz="3600" b="1" i="1" spc="-5" dirty="0">
                <a:latin typeface="Arial"/>
                <a:cs typeface="Arial"/>
              </a:rPr>
              <a:t>professional association </a:t>
            </a:r>
            <a:r>
              <a:rPr lang="en-US" sz="3600" b="1" i="1" spc="5" dirty="0">
                <a:latin typeface="Arial"/>
                <a:cs typeface="Arial"/>
              </a:rPr>
              <a:t>of </a:t>
            </a:r>
            <a:r>
              <a:rPr lang="en-US" sz="3600" b="1" i="1" spc="-5" dirty="0">
                <a:latin typeface="Arial"/>
                <a:cs typeface="Arial"/>
              </a:rPr>
              <a:t>doctors" </a:t>
            </a:r>
            <a:r>
              <a:rPr lang="en-US" sz="3600" b="1" dirty="0">
                <a:latin typeface="Arial"/>
                <a:cs typeface="Arial"/>
              </a:rPr>
              <a:t>in </a:t>
            </a:r>
            <a:r>
              <a:rPr lang="en-US" sz="3600" b="1" spc="-10" dirty="0">
                <a:latin typeface="Arial"/>
                <a:cs typeface="Arial"/>
              </a:rPr>
              <a:t>terms </a:t>
            </a:r>
            <a:r>
              <a:rPr lang="en-US" sz="3600" b="1" spc="5" dirty="0">
                <a:latin typeface="Arial"/>
                <a:cs typeface="Arial"/>
              </a:rPr>
              <a:t>of </a:t>
            </a:r>
            <a:r>
              <a:rPr lang="en-US" sz="3600" b="1" spc="-5" dirty="0">
                <a:latin typeface="Arial"/>
                <a:cs typeface="Arial"/>
              </a:rPr>
              <a:t>Notification published </a:t>
            </a:r>
            <a:r>
              <a:rPr lang="en-US" sz="3600" b="1" spc="5" dirty="0">
                <a:latin typeface="Arial"/>
                <a:cs typeface="Arial"/>
              </a:rPr>
              <a:t>on </a:t>
            </a:r>
            <a:r>
              <a:rPr lang="en-US" sz="3600" b="1" spc="-10" dirty="0">
                <a:latin typeface="Arial"/>
                <a:cs typeface="Arial"/>
              </a:rPr>
              <a:t>01.02.2016 </a:t>
            </a:r>
            <a:r>
              <a:rPr lang="en-US" sz="3600" b="1" dirty="0">
                <a:latin typeface="Arial"/>
                <a:cs typeface="Arial"/>
              </a:rPr>
              <a:t>in  Gazette </a:t>
            </a:r>
            <a:r>
              <a:rPr lang="en-US" sz="3600" b="1" spc="5" dirty="0">
                <a:latin typeface="Arial"/>
                <a:cs typeface="Arial"/>
              </a:rPr>
              <a:t>of </a:t>
            </a:r>
            <a:r>
              <a:rPr lang="en-US" sz="3600" b="1" spc="-5" dirty="0">
                <a:latin typeface="Arial"/>
                <a:cs typeface="Arial"/>
              </a:rPr>
              <a:t>India as</a:t>
            </a:r>
            <a:r>
              <a:rPr lang="en-US" sz="3600" b="1" spc="-15" dirty="0">
                <a:latin typeface="Arial"/>
                <a:cs typeface="Arial"/>
              </a:rPr>
              <a:t> </a:t>
            </a:r>
            <a:r>
              <a:rPr lang="en-US" sz="3600" b="1" spc="-5" dirty="0">
                <a:latin typeface="Arial"/>
                <a:cs typeface="Arial"/>
              </a:rPr>
              <a:t>under:-</a:t>
            </a:r>
          </a:p>
          <a:p>
            <a:pPr marL="0" indent="0" algn="just">
              <a:buNone/>
            </a:pPr>
            <a:r>
              <a:rPr lang="en-US" sz="3600" b="1" i="1" spc="-5" dirty="0">
                <a:latin typeface="Arial"/>
                <a:cs typeface="Arial"/>
              </a:rPr>
              <a:t>“6.8 </a:t>
            </a:r>
            <a:r>
              <a:rPr lang="en-US" sz="3600" b="1" i="1" dirty="0">
                <a:latin typeface="Arial"/>
                <a:cs typeface="Arial"/>
              </a:rPr>
              <a:t>Code </a:t>
            </a:r>
            <a:r>
              <a:rPr lang="en-US" sz="3600" b="1" i="1" spc="5" dirty="0">
                <a:latin typeface="Arial"/>
                <a:cs typeface="Arial"/>
              </a:rPr>
              <a:t>of </a:t>
            </a:r>
            <a:r>
              <a:rPr lang="en-US" sz="3600" b="1" i="1" spc="-5" dirty="0">
                <a:latin typeface="Arial"/>
                <a:cs typeface="Arial"/>
              </a:rPr>
              <a:t>conduct </a:t>
            </a:r>
            <a:r>
              <a:rPr lang="en-US" sz="3600" b="1" i="1" spc="5" dirty="0">
                <a:latin typeface="Arial"/>
                <a:cs typeface="Arial"/>
              </a:rPr>
              <a:t>for </a:t>
            </a:r>
            <a:r>
              <a:rPr lang="en-US" sz="3600" b="1" i="1" dirty="0">
                <a:latin typeface="Arial"/>
                <a:cs typeface="Arial"/>
              </a:rPr>
              <a:t>doctors in </a:t>
            </a:r>
            <a:r>
              <a:rPr lang="en-US" sz="3600" b="1" i="1" spc="-10" dirty="0">
                <a:latin typeface="Arial"/>
                <a:cs typeface="Arial"/>
              </a:rPr>
              <a:t>their </a:t>
            </a:r>
            <a:r>
              <a:rPr lang="en-US" sz="3600" b="1" i="1" spc="-5" dirty="0">
                <a:latin typeface="Arial"/>
                <a:cs typeface="Arial"/>
              </a:rPr>
              <a:t>relationship </a:t>
            </a:r>
            <a:r>
              <a:rPr lang="en-US" sz="3600" b="1" i="1" dirty="0">
                <a:latin typeface="Arial"/>
                <a:cs typeface="Arial"/>
              </a:rPr>
              <a:t>with </a:t>
            </a:r>
            <a:r>
              <a:rPr lang="en-US" sz="3600" b="1" i="1" spc="-5" dirty="0">
                <a:latin typeface="Arial"/>
                <a:cs typeface="Arial"/>
              </a:rPr>
              <a:t>pharmaceutical </a:t>
            </a:r>
            <a:r>
              <a:rPr lang="en-US" sz="3600" b="1" i="1" spc="-10" dirty="0">
                <a:latin typeface="Arial"/>
                <a:cs typeface="Arial"/>
              </a:rPr>
              <a:t>and </a:t>
            </a:r>
            <a:r>
              <a:rPr lang="en-US" sz="3600" b="1" i="1" spc="-5" dirty="0">
                <a:latin typeface="Arial"/>
                <a:cs typeface="Arial"/>
              </a:rPr>
              <a:t>allied </a:t>
            </a:r>
            <a:r>
              <a:rPr lang="en-IN" sz="3600" b="1" i="1" spc="-5" dirty="0">
                <a:latin typeface="Arial"/>
                <a:cs typeface="Arial"/>
              </a:rPr>
              <a:t>health sector industry."</a:t>
            </a:r>
            <a:endParaRPr lang="en-IN" sz="3600"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778DE1-E884-4EE8-93DC-B0B6AAAE735E}"/>
              </a:ext>
            </a:extLst>
          </p:cNvPr>
          <p:cNvSpPr>
            <a:spLocks noGrp="1"/>
          </p:cNvSpPr>
          <p:nvPr>
            <p:ph idx="1"/>
          </p:nvPr>
        </p:nvSpPr>
        <p:spPr>
          <a:xfrm>
            <a:off x="471488" y="205242"/>
            <a:ext cx="11720512" cy="5843134"/>
          </a:xfrm>
        </p:spPr>
        <p:txBody>
          <a:bodyPr>
            <a:noAutofit/>
          </a:bodyPr>
          <a:lstStyle/>
          <a:p>
            <a:pPr marL="0" indent="0" algn="just">
              <a:buNone/>
            </a:pPr>
            <a:r>
              <a:rPr lang="en-US" sz="4000" b="1" spc="5" dirty="0">
                <a:latin typeface="Arial"/>
                <a:cs typeface="Arial"/>
              </a:rPr>
              <a:t>The </a:t>
            </a:r>
            <a:r>
              <a:rPr lang="en-US" sz="4000" b="1" spc="-5" dirty="0">
                <a:latin typeface="Arial"/>
                <a:cs typeface="Arial"/>
              </a:rPr>
              <a:t>Section </a:t>
            </a:r>
            <a:r>
              <a:rPr lang="en-US" sz="4000" b="1" dirty="0">
                <a:latin typeface="Arial"/>
                <a:cs typeface="Arial"/>
              </a:rPr>
              <a:t>6.8.1(b) </a:t>
            </a:r>
            <a:r>
              <a:rPr lang="en-US" sz="4000" b="1" spc="-5" dirty="0">
                <a:latin typeface="Arial"/>
                <a:cs typeface="Arial"/>
              </a:rPr>
              <a:t>shall </a:t>
            </a:r>
            <a:r>
              <a:rPr lang="en-US" sz="4000" b="1" spc="5" dirty="0">
                <a:latin typeface="Arial"/>
                <a:cs typeface="Arial"/>
              </a:rPr>
              <a:t>be </a:t>
            </a:r>
            <a:r>
              <a:rPr lang="en-US" sz="4000" b="1" spc="-5" dirty="0">
                <a:latin typeface="Arial"/>
                <a:cs typeface="Arial"/>
              </a:rPr>
              <a:t>substituted </a:t>
            </a:r>
            <a:r>
              <a:rPr lang="en-US" sz="4000" b="1" dirty="0">
                <a:latin typeface="Arial"/>
                <a:cs typeface="Arial"/>
              </a:rPr>
              <a:t>in </a:t>
            </a:r>
            <a:r>
              <a:rPr lang="en-US" sz="4000" b="1" spc="-5" dirty="0">
                <a:latin typeface="Arial"/>
                <a:cs typeface="Arial"/>
              </a:rPr>
              <a:t>terms </a:t>
            </a:r>
            <a:r>
              <a:rPr lang="en-US" sz="4000" b="1" spc="5" dirty="0">
                <a:latin typeface="Arial"/>
                <a:cs typeface="Arial"/>
              </a:rPr>
              <a:t>of </a:t>
            </a:r>
            <a:r>
              <a:rPr lang="en-US" sz="4000" b="1" dirty="0">
                <a:latin typeface="Arial"/>
                <a:cs typeface="Arial"/>
              </a:rPr>
              <a:t>Notification </a:t>
            </a:r>
            <a:r>
              <a:rPr lang="en-US" sz="4000" b="1" spc="-5" dirty="0">
                <a:latin typeface="Arial"/>
                <a:cs typeface="Arial"/>
              </a:rPr>
              <a:t>published </a:t>
            </a:r>
            <a:r>
              <a:rPr lang="en-US" sz="4000" b="1" spc="5" dirty="0">
                <a:latin typeface="Arial"/>
                <a:cs typeface="Arial"/>
              </a:rPr>
              <a:t>on  </a:t>
            </a:r>
            <a:r>
              <a:rPr lang="en-US" sz="4000" b="1" spc="-5" dirty="0">
                <a:latin typeface="Arial"/>
                <a:cs typeface="Arial"/>
              </a:rPr>
              <a:t>01.02.2016 </a:t>
            </a:r>
            <a:r>
              <a:rPr lang="en-US" sz="4000" b="1" dirty="0">
                <a:latin typeface="Arial"/>
                <a:cs typeface="Arial"/>
              </a:rPr>
              <a:t>in Gazette </a:t>
            </a:r>
            <a:r>
              <a:rPr lang="en-US" sz="4000" b="1" spc="5" dirty="0">
                <a:latin typeface="Arial"/>
                <a:cs typeface="Arial"/>
              </a:rPr>
              <a:t>of </a:t>
            </a:r>
            <a:r>
              <a:rPr lang="en-US" sz="4000" b="1" spc="-5" dirty="0">
                <a:latin typeface="Arial"/>
                <a:cs typeface="Arial"/>
              </a:rPr>
              <a:t>India, as</a:t>
            </a:r>
            <a:r>
              <a:rPr lang="en-US" sz="4000" b="1" spc="-20" dirty="0">
                <a:latin typeface="Arial"/>
                <a:cs typeface="Arial"/>
              </a:rPr>
              <a:t> </a:t>
            </a:r>
            <a:r>
              <a:rPr lang="en-US" sz="4000" b="1" spc="-5" dirty="0">
                <a:latin typeface="Arial"/>
                <a:cs typeface="Arial"/>
              </a:rPr>
              <a:t>under:-</a:t>
            </a:r>
            <a:endParaRPr lang="en-US" sz="4000" dirty="0">
              <a:latin typeface="Arial"/>
              <a:cs typeface="Arial"/>
            </a:endParaRPr>
          </a:p>
          <a:p>
            <a:pPr marL="0" indent="0" algn="just">
              <a:buNone/>
            </a:pPr>
            <a:r>
              <a:rPr lang="en-US" sz="4000" i="1" dirty="0">
                <a:latin typeface="Arial"/>
                <a:cs typeface="Arial"/>
              </a:rPr>
              <a:t> (b) </a:t>
            </a:r>
            <a:r>
              <a:rPr lang="en-US" sz="4000" b="1" i="1" spc="-10" dirty="0">
                <a:latin typeface="Arial"/>
                <a:cs typeface="Arial"/>
              </a:rPr>
              <a:t>Travel </a:t>
            </a:r>
            <a:r>
              <a:rPr lang="en-US" sz="4000" b="1" i="1" spc="-5" dirty="0">
                <a:latin typeface="Arial"/>
                <a:cs typeface="Arial"/>
              </a:rPr>
              <a:t>Facilities </a:t>
            </a:r>
            <a:r>
              <a:rPr lang="en-US" sz="4000" i="1" dirty="0">
                <a:latin typeface="Arial"/>
                <a:cs typeface="Arial"/>
              </a:rPr>
              <a:t>: A </a:t>
            </a:r>
            <a:r>
              <a:rPr lang="en-US" sz="4000" i="1" spc="-5" dirty="0">
                <a:latin typeface="Arial"/>
                <a:cs typeface="Arial"/>
              </a:rPr>
              <a:t>medical </a:t>
            </a:r>
            <a:r>
              <a:rPr lang="en-US" sz="4000" i="1" spc="-10" dirty="0">
                <a:latin typeface="Arial"/>
                <a:cs typeface="Arial"/>
              </a:rPr>
              <a:t>practitioner </a:t>
            </a:r>
            <a:r>
              <a:rPr lang="en-US" sz="4000" i="1" dirty="0">
                <a:latin typeface="Arial"/>
                <a:cs typeface="Arial"/>
              </a:rPr>
              <a:t>shall </a:t>
            </a:r>
            <a:r>
              <a:rPr lang="en-US" sz="4000" i="1" spc="-5" dirty="0">
                <a:latin typeface="Arial"/>
                <a:cs typeface="Arial"/>
              </a:rPr>
              <a:t>not </a:t>
            </a:r>
            <a:r>
              <a:rPr lang="en-US" sz="4000" i="1" spc="-10" dirty="0">
                <a:latin typeface="Arial"/>
                <a:cs typeface="Arial"/>
              </a:rPr>
              <a:t>accept  </a:t>
            </a:r>
            <a:r>
              <a:rPr lang="en-US" sz="4000" i="1" spc="-5" dirty="0">
                <a:latin typeface="Arial"/>
                <a:cs typeface="Arial"/>
              </a:rPr>
              <a:t>any travel </a:t>
            </a:r>
            <a:r>
              <a:rPr lang="en-US" sz="4000" i="1" spc="-10" dirty="0">
                <a:latin typeface="Arial"/>
                <a:cs typeface="Arial"/>
              </a:rPr>
              <a:t>Facility inside </a:t>
            </a:r>
            <a:r>
              <a:rPr lang="en-US" sz="4000" i="1" dirty="0">
                <a:latin typeface="Arial"/>
                <a:cs typeface="Arial"/>
              </a:rPr>
              <a:t>the  country </a:t>
            </a:r>
            <a:r>
              <a:rPr lang="en-US" sz="4000" i="1" spc="-10" dirty="0">
                <a:latin typeface="Arial"/>
                <a:cs typeface="Arial"/>
              </a:rPr>
              <a:t>or outside, including rail, </a:t>
            </a:r>
            <a:r>
              <a:rPr lang="en-US" sz="4000" i="1" spc="-5" dirty="0">
                <a:latin typeface="Arial"/>
                <a:cs typeface="Arial"/>
              </a:rPr>
              <a:t>road, </a:t>
            </a:r>
            <a:r>
              <a:rPr lang="en-US" sz="4000" i="1" spc="-10" dirty="0">
                <a:latin typeface="Arial"/>
                <a:cs typeface="Arial"/>
              </a:rPr>
              <a:t>air, </a:t>
            </a:r>
            <a:r>
              <a:rPr lang="en-US" sz="4000" i="1" spc="-5" dirty="0">
                <a:latin typeface="Arial"/>
                <a:cs typeface="Arial"/>
              </a:rPr>
              <a:t>ship, cruise tickets, </a:t>
            </a:r>
            <a:r>
              <a:rPr lang="en-US" sz="4000" i="1" spc="-10" dirty="0">
                <a:latin typeface="Arial"/>
                <a:cs typeface="Arial"/>
              </a:rPr>
              <a:t>paid </a:t>
            </a:r>
            <a:r>
              <a:rPr lang="en-US" sz="4000" i="1" spc="-5" dirty="0">
                <a:latin typeface="Arial"/>
                <a:cs typeface="Arial"/>
              </a:rPr>
              <a:t>vacation, etc. </a:t>
            </a:r>
            <a:r>
              <a:rPr lang="en-US" sz="4000" i="1" dirty="0">
                <a:latin typeface="Arial"/>
                <a:cs typeface="Arial"/>
              </a:rPr>
              <a:t>from </a:t>
            </a:r>
            <a:r>
              <a:rPr lang="en-US" sz="4000" i="1" spc="-10" dirty="0">
                <a:latin typeface="Arial"/>
                <a:cs typeface="Arial"/>
              </a:rPr>
              <a:t>any  </a:t>
            </a:r>
            <a:r>
              <a:rPr lang="en-US" sz="4000" i="1" spc="-5" dirty="0">
                <a:latin typeface="Arial"/>
                <a:cs typeface="Arial"/>
              </a:rPr>
              <a:t>pharmaceutical or </a:t>
            </a:r>
            <a:r>
              <a:rPr lang="en-US" sz="4000" i="1" spc="-10" dirty="0">
                <a:latin typeface="Arial"/>
                <a:cs typeface="Arial"/>
              </a:rPr>
              <a:t>allied </a:t>
            </a:r>
            <a:r>
              <a:rPr lang="en-US" sz="4000" i="1" spc="-5" dirty="0">
                <a:latin typeface="Arial"/>
                <a:cs typeface="Arial"/>
              </a:rPr>
              <a:t>healthcare </a:t>
            </a:r>
            <a:r>
              <a:rPr lang="en-US" sz="4000" i="1" spc="-10" dirty="0">
                <a:latin typeface="Arial"/>
                <a:cs typeface="Arial"/>
              </a:rPr>
              <a:t>industry </a:t>
            </a:r>
            <a:r>
              <a:rPr lang="en-US" sz="4000" i="1" spc="-5" dirty="0">
                <a:latin typeface="Arial"/>
                <a:cs typeface="Arial"/>
              </a:rPr>
              <a:t>or their representatives </a:t>
            </a:r>
            <a:r>
              <a:rPr lang="en-US" sz="4000" i="1" dirty="0">
                <a:latin typeface="Arial"/>
                <a:cs typeface="Arial"/>
              </a:rPr>
              <a:t>for self </a:t>
            </a:r>
            <a:r>
              <a:rPr lang="en-US" sz="4000" i="1" spc="-5" dirty="0">
                <a:latin typeface="Arial"/>
                <a:cs typeface="Arial"/>
              </a:rPr>
              <a:t>and </a:t>
            </a:r>
            <a:r>
              <a:rPr lang="en-US" sz="4000" i="1" spc="-10" dirty="0">
                <a:latin typeface="Arial"/>
                <a:cs typeface="Arial"/>
              </a:rPr>
              <a:t>family  </a:t>
            </a:r>
            <a:r>
              <a:rPr lang="en-US" sz="4000" i="1" dirty="0">
                <a:latin typeface="Arial"/>
                <a:cs typeface="Arial"/>
              </a:rPr>
              <a:t>members </a:t>
            </a:r>
            <a:r>
              <a:rPr lang="en-US" sz="4000" i="1" spc="-10" dirty="0">
                <a:latin typeface="Arial"/>
                <a:cs typeface="Arial"/>
              </a:rPr>
              <a:t>for </a:t>
            </a:r>
            <a:r>
              <a:rPr lang="en-US" sz="4000" i="1" spc="-5" dirty="0">
                <a:latin typeface="Arial"/>
                <a:cs typeface="Arial"/>
              </a:rPr>
              <a:t>vacation or </a:t>
            </a:r>
            <a:r>
              <a:rPr lang="en-US" sz="4000" i="1" dirty="0">
                <a:latin typeface="Arial"/>
                <a:cs typeface="Arial"/>
              </a:rPr>
              <a:t>for </a:t>
            </a:r>
            <a:r>
              <a:rPr lang="en-US" sz="4000" i="1" spc="-10" dirty="0">
                <a:latin typeface="Arial"/>
                <a:cs typeface="Arial"/>
              </a:rPr>
              <a:t>attending </a:t>
            </a:r>
            <a:r>
              <a:rPr lang="en-US" sz="4000" i="1" spc="-5" dirty="0">
                <a:latin typeface="Arial"/>
                <a:cs typeface="Arial"/>
              </a:rPr>
              <a:t>conferences, seminars, workshops, CME </a:t>
            </a:r>
            <a:r>
              <a:rPr lang="en-US" sz="4000" i="1" spc="-10" dirty="0" err="1">
                <a:latin typeface="Arial"/>
                <a:cs typeface="Arial"/>
              </a:rPr>
              <a:t>Programme</a:t>
            </a:r>
            <a:r>
              <a:rPr lang="en-US" sz="4000" i="1" spc="-10" dirty="0">
                <a:latin typeface="Arial"/>
                <a:cs typeface="Arial"/>
              </a:rPr>
              <a:t>,  </a:t>
            </a:r>
            <a:r>
              <a:rPr lang="en-US" sz="4000" i="1" spc="-5" dirty="0">
                <a:latin typeface="Arial"/>
                <a:cs typeface="Arial"/>
              </a:rPr>
              <a:t>etc. as </a:t>
            </a:r>
            <a:r>
              <a:rPr lang="en-US" sz="4000" i="1" dirty="0">
                <a:latin typeface="Arial"/>
                <a:cs typeface="Arial"/>
              </a:rPr>
              <a:t>a</a:t>
            </a:r>
            <a:r>
              <a:rPr lang="en-US" sz="4000" i="1" spc="5" dirty="0">
                <a:latin typeface="Arial"/>
                <a:cs typeface="Arial"/>
              </a:rPr>
              <a:t> </a:t>
            </a:r>
            <a:r>
              <a:rPr lang="en-US" sz="4000" i="1" spc="-5" dirty="0">
                <a:latin typeface="Arial"/>
                <a:cs typeface="Arial"/>
              </a:rPr>
              <a:t>delegate.</a:t>
            </a:r>
          </a:p>
          <a:p>
            <a:pPr marL="0" indent="0">
              <a:buNone/>
            </a:pPr>
            <a:endParaRPr lang="en-US" sz="4400" i="1" spc="-5" dirty="0">
              <a:latin typeface="Arial"/>
              <a:cs typeface="Arial"/>
            </a:endParaRPr>
          </a:p>
          <a:p>
            <a:pPr marL="0" indent="0">
              <a:buNone/>
            </a:pPr>
            <a:endParaRPr lang="en-IN" sz="4400" dirty="0"/>
          </a:p>
        </p:txBody>
      </p:sp>
      <p:sp>
        <p:nvSpPr>
          <p:cNvPr id="4" name="Date Placeholder 3"/>
          <p:cNvSpPr>
            <a:spLocks noGrp="1"/>
          </p:cNvSpPr>
          <p:nvPr>
            <p:ph type="dt" sz="half" idx="10"/>
          </p:nvPr>
        </p:nvSpPr>
        <p:spPr/>
        <p:txBody>
          <a:bodyPr/>
          <a:lstStyle/>
          <a:p>
            <a:fld id="{D08F715B-9726-4F5F-87F6-5F60D41764DD}"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72</a:t>
            </a:fld>
            <a:endParaRPr lang="en-IN" dirty="0"/>
          </a:p>
        </p:txBody>
      </p:sp>
    </p:spTree>
    <p:extLst>
      <p:ext uri="{BB962C8B-B14F-4D97-AF65-F5344CB8AC3E}">
        <p14:creationId xmlns:p14="http://schemas.microsoft.com/office/powerpoint/2010/main" val="14460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4800" i="1" spc="-10" dirty="0">
                <a:solidFill>
                  <a:srgbClr val="FF0000"/>
                </a:solidFill>
                <a:latin typeface="Arial"/>
                <a:cs typeface="Arial"/>
              </a:rPr>
              <a:t>(iii) Action </a:t>
            </a:r>
            <a:r>
              <a:rPr lang="en-US" sz="4800" i="1" dirty="0">
                <a:solidFill>
                  <a:srgbClr val="FF0000"/>
                </a:solidFill>
                <a:latin typeface="Arial"/>
                <a:cs typeface="Arial"/>
              </a:rPr>
              <a:t>to </a:t>
            </a:r>
            <a:r>
              <a:rPr lang="en-US" sz="4800" i="1" spc="-5" dirty="0">
                <a:solidFill>
                  <a:srgbClr val="FF0000"/>
                </a:solidFill>
                <a:latin typeface="Arial"/>
                <a:cs typeface="Arial"/>
              </a:rPr>
              <a:t>be </a:t>
            </a:r>
            <a:r>
              <a:rPr lang="en-US" sz="4800" i="1" dirty="0">
                <a:solidFill>
                  <a:srgbClr val="FF0000"/>
                </a:solidFill>
                <a:latin typeface="Arial"/>
                <a:cs typeface="Arial"/>
              </a:rPr>
              <a:t>taken </a:t>
            </a:r>
            <a:r>
              <a:rPr lang="en-US" sz="4800" i="1" spc="-5" dirty="0">
                <a:solidFill>
                  <a:srgbClr val="FF0000"/>
                </a:solidFill>
                <a:latin typeface="Arial"/>
                <a:cs typeface="Arial"/>
              </a:rPr>
              <a:t>by </a:t>
            </a:r>
            <a:r>
              <a:rPr lang="en-US" sz="4800" i="1" dirty="0">
                <a:solidFill>
                  <a:srgbClr val="FF0000"/>
                </a:solidFill>
                <a:latin typeface="Arial"/>
                <a:cs typeface="Arial"/>
              </a:rPr>
              <a:t>the Council for </a:t>
            </a:r>
            <a:r>
              <a:rPr lang="en-US" sz="4800" i="1" spc="-5" dirty="0">
                <a:solidFill>
                  <a:srgbClr val="FF0000"/>
                </a:solidFill>
                <a:latin typeface="Arial"/>
                <a:cs typeface="Arial"/>
              </a:rPr>
              <a:t>violation of </a:t>
            </a:r>
            <a:r>
              <a:rPr lang="en-US" sz="4800" i="1" spc="-10" dirty="0">
                <a:solidFill>
                  <a:srgbClr val="FF0000"/>
                </a:solidFill>
                <a:latin typeface="Arial"/>
                <a:cs typeface="Arial"/>
              </a:rPr>
              <a:t>Section </a:t>
            </a:r>
            <a:r>
              <a:rPr lang="en-US" sz="4800" i="1" spc="-5" dirty="0">
                <a:solidFill>
                  <a:srgbClr val="FF0000"/>
                </a:solidFill>
                <a:latin typeface="Arial"/>
                <a:cs typeface="Arial"/>
              </a:rPr>
              <a:t>6.8, as amended </a:t>
            </a:r>
            <a:r>
              <a:rPr lang="en-US" sz="4800" i="1" spc="5" dirty="0">
                <a:solidFill>
                  <a:srgbClr val="FF0000"/>
                </a:solidFill>
                <a:latin typeface="Arial"/>
                <a:cs typeface="Arial"/>
              </a:rPr>
              <a:t>vide </a:t>
            </a:r>
            <a:r>
              <a:rPr lang="en-US" sz="4800" i="1" spc="-5" dirty="0">
                <a:solidFill>
                  <a:srgbClr val="FF0000"/>
                </a:solidFill>
                <a:latin typeface="Arial"/>
                <a:cs typeface="Arial"/>
              </a:rPr>
              <a:t>notification  dated 10/12/2009, </a:t>
            </a:r>
            <a:r>
              <a:rPr lang="en-US" sz="4800" i="1" dirty="0">
                <a:solidFill>
                  <a:srgbClr val="FF0000"/>
                </a:solidFill>
                <a:latin typeface="Arial"/>
                <a:cs typeface="Arial"/>
              </a:rPr>
              <a:t>shall </a:t>
            </a:r>
            <a:r>
              <a:rPr lang="en-US" sz="4800" i="1" spc="-5" dirty="0">
                <a:solidFill>
                  <a:srgbClr val="FF0000"/>
                </a:solidFill>
                <a:latin typeface="Arial"/>
                <a:cs typeface="Arial"/>
              </a:rPr>
              <a:t>be </a:t>
            </a:r>
            <a:r>
              <a:rPr lang="en-US" sz="4800" i="1" spc="-10" dirty="0">
                <a:solidFill>
                  <a:srgbClr val="FF0000"/>
                </a:solidFill>
                <a:latin typeface="Arial"/>
                <a:cs typeface="Arial"/>
              </a:rPr>
              <a:t>prescribed </a:t>
            </a:r>
            <a:r>
              <a:rPr lang="en-US" sz="4800" i="1" spc="-5" dirty="0">
                <a:solidFill>
                  <a:srgbClr val="FF0000"/>
                </a:solidFill>
                <a:latin typeface="Arial"/>
                <a:cs typeface="Arial"/>
              </a:rPr>
              <a:t>by further </a:t>
            </a:r>
            <a:r>
              <a:rPr lang="en-US" sz="4800" i="1" spc="-10" dirty="0">
                <a:solidFill>
                  <a:srgbClr val="FF0000"/>
                </a:solidFill>
                <a:latin typeface="Arial"/>
                <a:cs typeface="Arial"/>
              </a:rPr>
              <a:t>amending </a:t>
            </a:r>
            <a:r>
              <a:rPr lang="en-US" sz="4800" i="1" dirty="0">
                <a:solidFill>
                  <a:srgbClr val="FF0000"/>
                </a:solidFill>
                <a:latin typeface="Arial"/>
                <a:cs typeface="Arial"/>
              </a:rPr>
              <a:t>the </a:t>
            </a:r>
            <a:r>
              <a:rPr lang="en-US" sz="4800" i="1" spc="-5" dirty="0">
                <a:solidFill>
                  <a:srgbClr val="FF0000"/>
                </a:solidFill>
                <a:latin typeface="Arial"/>
                <a:cs typeface="Arial"/>
              </a:rPr>
              <a:t>Section 6.8.1 as</a:t>
            </a:r>
            <a:r>
              <a:rPr lang="en-US" sz="4800" i="1" spc="120" dirty="0">
                <a:solidFill>
                  <a:srgbClr val="FF0000"/>
                </a:solidFill>
                <a:latin typeface="Arial"/>
                <a:cs typeface="Arial"/>
              </a:rPr>
              <a:t> </a:t>
            </a:r>
            <a:r>
              <a:rPr lang="en-US" sz="4800" i="1" spc="-5" dirty="0">
                <a:solidFill>
                  <a:srgbClr val="FF0000"/>
                </a:solidFill>
                <a:latin typeface="Arial"/>
                <a:cs typeface="Arial"/>
              </a:rPr>
              <a:t>under</a:t>
            </a:r>
            <a:r>
              <a:rPr lang="en-US" i="1" spc="-5" dirty="0">
                <a:solidFill>
                  <a:srgbClr val="FF0000"/>
                </a:solidFill>
                <a:latin typeface="Arial"/>
                <a:cs typeface="Arial"/>
              </a:rPr>
              <a:t>:-</a:t>
            </a: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B414805-589E-4400-8233-C9EA31F81907}"/>
              </a:ext>
            </a:extLst>
          </p:cNvPr>
          <p:cNvPicPr>
            <a:picLocks noGrp="1" noChangeAspect="1"/>
          </p:cNvPicPr>
          <p:nvPr>
            <p:ph sz="half" idx="1"/>
          </p:nvPr>
        </p:nvPicPr>
        <p:blipFill>
          <a:blip r:embed="rId2"/>
          <a:stretch>
            <a:fillRect/>
          </a:stretch>
        </p:blipFill>
        <p:spPr>
          <a:xfrm>
            <a:off x="1125084" y="-12387265"/>
            <a:ext cx="10481128" cy="8329615"/>
          </a:xfrm>
        </p:spPr>
      </p:pic>
      <p:sp>
        <p:nvSpPr>
          <p:cNvPr id="3" name="Date Placeholder 2"/>
          <p:cNvSpPr>
            <a:spLocks noGrp="1"/>
          </p:cNvSpPr>
          <p:nvPr>
            <p:ph type="dt" sz="half" idx="10"/>
          </p:nvPr>
        </p:nvSpPr>
        <p:spPr/>
        <p:txBody>
          <a:bodyPr/>
          <a:lstStyle/>
          <a:p>
            <a:fld id="{D61922F8-E704-4EB5-972D-53B7E94C7885}"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74</a:t>
            </a:fld>
            <a:endParaRPr lang="en-IN" dirty="0"/>
          </a:p>
        </p:txBody>
      </p:sp>
      <p:pic>
        <p:nvPicPr>
          <p:cNvPr id="5" name="Content Placeholder 5">
            <a:extLst>
              <a:ext uri="{FF2B5EF4-FFF2-40B4-BE49-F238E27FC236}">
                <a16:creationId xmlns:a16="http://schemas.microsoft.com/office/drawing/2014/main" id="{7B414805-589E-4400-8233-C9EA31F81907}"/>
              </a:ext>
            </a:extLst>
          </p:cNvPr>
          <p:cNvPicPr>
            <a:picLocks noGrp="1" noChangeAspect="1"/>
          </p:cNvPicPr>
          <p:nvPr>
            <p:ph sz="half" idx="1"/>
          </p:nvPr>
        </p:nvPicPr>
        <p:blipFill>
          <a:blip r:embed="rId2"/>
          <a:stretch>
            <a:fillRect/>
          </a:stretch>
        </p:blipFill>
        <p:spPr>
          <a:xfrm>
            <a:off x="631751" y="251128"/>
            <a:ext cx="10481128" cy="5155974"/>
          </a:xfrm>
        </p:spPr>
      </p:pic>
    </p:spTree>
    <p:extLst>
      <p:ext uri="{BB962C8B-B14F-4D97-AF65-F5344CB8AC3E}">
        <p14:creationId xmlns:p14="http://schemas.microsoft.com/office/powerpoint/2010/main" val="94504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F1249D87-3D36-4EFA-8A8E-CB315D452FD1}"/>
              </a:ext>
            </a:extLst>
          </p:cNvPr>
          <p:cNvGraphicFramePr>
            <a:graphicFrameLocks noGrp="1"/>
          </p:cNvGraphicFramePr>
          <p:nvPr>
            <p:extLst>
              <p:ext uri="{D42A27DB-BD31-4B8C-83A1-F6EECF244321}">
                <p14:modId xmlns:p14="http://schemas.microsoft.com/office/powerpoint/2010/main" val="4036047205"/>
              </p:ext>
            </p:extLst>
          </p:nvPr>
        </p:nvGraphicFramePr>
        <p:xfrm>
          <a:off x="712634" y="104711"/>
          <a:ext cx="10418763" cy="5884355"/>
        </p:xfrm>
        <a:graphic>
          <a:graphicData uri="http://schemas.openxmlformats.org/drawingml/2006/table">
            <a:tbl>
              <a:tblPr firstRow="1" bandRow="1"/>
              <a:tblGrid>
                <a:gridCol w="5166180">
                  <a:extLst>
                    <a:ext uri="{9D8B030D-6E8A-4147-A177-3AD203B41FA5}">
                      <a16:colId xmlns:a16="http://schemas.microsoft.com/office/drawing/2014/main" val="2734231074"/>
                    </a:ext>
                  </a:extLst>
                </a:gridCol>
                <a:gridCol w="5252583">
                  <a:extLst>
                    <a:ext uri="{9D8B030D-6E8A-4147-A177-3AD203B41FA5}">
                      <a16:colId xmlns:a16="http://schemas.microsoft.com/office/drawing/2014/main" val="2423545392"/>
                    </a:ext>
                  </a:extLst>
                </a:gridCol>
              </a:tblGrid>
              <a:tr h="570411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algn="just">
                        <a:lnSpc>
                          <a:spcPts val="1345"/>
                        </a:lnSpc>
                      </a:pPr>
                      <a:endParaRPr lang="en-US" sz="2800" i="1" spc="-5" dirty="0">
                        <a:solidFill>
                          <a:srgbClr val="FF0000"/>
                        </a:solidFill>
                        <a:latin typeface="Arial"/>
                        <a:cs typeface="Arial"/>
                      </a:endParaRPr>
                    </a:p>
                    <a:p>
                      <a:pPr marL="66675" algn="just">
                        <a:lnSpc>
                          <a:spcPts val="1345"/>
                        </a:lnSpc>
                      </a:pPr>
                      <a:r>
                        <a:rPr sz="2800" i="1" spc="-5" dirty="0">
                          <a:solidFill>
                            <a:srgbClr val="FF0000"/>
                          </a:solidFill>
                          <a:latin typeface="Arial"/>
                          <a:cs typeface="Arial"/>
                        </a:rPr>
                        <a:t>(three)</a:t>
                      </a:r>
                      <a:r>
                        <a:rPr sz="2800" i="1" dirty="0">
                          <a:solidFill>
                            <a:srgbClr val="FF0000"/>
                          </a:solidFill>
                          <a:latin typeface="Arial"/>
                          <a:cs typeface="Arial"/>
                        </a:rPr>
                        <a:t> </a:t>
                      </a:r>
                      <a:r>
                        <a:rPr sz="2800" i="1" spc="-5" dirty="0">
                          <a:solidFill>
                            <a:srgbClr val="FF0000"/>
                          </a:solidFill>
                          <a:latin typeface="Arial"/>
                          <a:cs typeface="Arial"/>
                        </a:rPr>
                        <a:t>months.</a:t>
                      </a:r>
                      <a:endParaRPr sz="2800" dirty="0">
                        <a:latin typeface="Arial"/>
                        <a:cs typeface="Arial"/>
                      </a:endParaRPr>
                    </a:p>
                    <a:p>
                      <a:pPr>
                        <a:lnSpc>
                          <a:spcPct val="100000"/>
                        </a:lnSpc>
                        <a:spcBef>
                          <a:spcPts val="25"/>
                        </a:spcBef>
                      </a:pPr>
                      <a:endParaRPr sz="2800" dirty="0">
                        <a:latin typeface="Times New Roman"/>
                        <a:cs typeface="Times New Roman"/>
                      </a:endParaRPr>
                    </a:p>
                    <a:p>
                      <a:pPr marL="66675" algn="just">
                        <a:lnSpc>
                          <a:spcPct val="100000"/>
                        </a:lnSpc>
                      </a:pPr>
                      <a:r>
                        <a:rPr sz="2000" b="1" i="1" dirty="0">
                          <a:solidFill>
                            <a:srgbClr val="FF0000"/>
                          </a:solidFill>
                          <a:latin typeface="Arial"/>
                          <a:cs typeface="Arial"/>
                        </a:rPr>
                        <a:t>Gifts</a:t>
                      </a:r>
                      <a:r>
                        <a:rPr sz="2000" b="1" i="1" spc="70" dirty="0">
                          <a:solidFill>
                            <a:srgbClr val="FF0000"/>
                          </a:solidFill>
                          <a:latin typeface="Arial"/>
                          <a:cs typeface="Arial"/>
                        </a:rPr>
                        <a:t> </a:t>
                      </a:r>
                      <a:r>
                        <a:rPr sz="2000" i="1" spc="-5" dirty="0">
                          <a:solidFill>
                            <a:srgbClr val="FF0000"/>
                          </a:solidFill>
                          <a:latin typeface="Arial"/>
                          <a:cs typeface="Arial"/>
                        </a:rPr>
                        <a:t>more</a:t>
                      </a:r>
                      <a:r>
                        <a:rPr sz="2000" i="1" spc="70" dirty="0">
                          <a:solidFill>
                            <a:srgbClr val="FF0000"/>
                          </a:solidFill>
                          <a:latin typeface="Arial"/>
                          <a:cs typeface="Arial"/>
                        </a:rPr>
                        <a:t> </a:t>
                      </a:r>
                      <a:r>
                        <a:rPr sz="2000" i="1" dirty="0">
                          <a:solidFill>
                            <a:srgbClr val="FF0000"/>
                          </a:solidFill>
                          <a:latin typeface="Arial"/>
                          <a:cs typeface="Arial"/>
                        </a:rPr>
                        <a:t>than</a:t>
                      </a:r>
                      <a:r>
                        <a:rPr sz="2000" i="1" spc="90" dirty="0">
                          <a:solidFill>
                            <a:srgbClr val="FF0000"/>
                          </a:solidFill>
                          <a:latin typeface="Arial"/>
                          <a:cs typeface="Arial"/>
                        </a:rPr>
                        <a:t> </a:t>
                      </a:r>
                      <a:r>
                        <a:rPr sz="2000" i="1" spc="-5" dirty="0">
                          <a:solidFill>
                            <a:srgbClr val="FF0000"/>
                          </a:solidFill>
                          <a:latin typeface="Arial"/>
                          <a:cs typeface="Arial"/>
                        </a:rPr>
                        <a:t>Rs.</a:t>
                      </a:r>
                      <a:r>
                        <a:rPr sz="2000" i="1" spc="65" dirty="0">
                          <a:solidFill>
                            <a:srgbClr val="FF0000"/>
                          </a:solidFill>
                          <a:latin typeface="Arial"/>
                          <a:cs typeface="Arial"/>
                        </a:rPr>
                        <a:t> </a:t>
                      </a:r>
                      <a:r>
                        <a:rPr sz="2000" i="1" spc="-5" dirty="0">
                          <a:solidFill>
                            <a:srgbClr val="FF0000"/>
                          </a:solidFill>
                          <a:latin typeface="Arial"/>
                          <a:cs typeface="Arial"/>
                        </a:rPr>
                        <a:t>10,000/-</a:t>
                      </a:r>
                      <a:r>
                        <a:rPr sz="2000" i="1" spc="75" dirty="0">
                          <a:solidFill>
                            <a:srgbClr val="FF0000"/>
                          </a:solidFill>
                          <a:latin typeface="Arial"/>
                          <a:cs typeface="Arial"/>
                        </a:rPr>
                        <a:t> </a:t>
                      </a:r>
                      <a:r>
                        <a:rPr sz="2000" i="1" dirty="0">
                          <a:solidFill>
                            <a:srgbClr val="FF0000"/>
                          </a:solidFill>
                          <a:latin typeface="Arial"/>
                          <a:cs typeface="Arial"/>
                        </a:rPr>
                        <a:t>to</a:t>
                      </a:r>
                      <a:r>
                        <a:rPr sz="2000" i="1" spc="80" dirty="0">
                          <a:solidFill>
                            <a:srgbClr val="FF0000"/>
                          </a:solidFill>
                          <a:latin typeface="Arial"/>
                          <a:cs typeface="Arial"/>
                        </a:rPr>
                        <a:t> </a:t>
                      </a:r>
                      <a:r>
                        <a:rPr sz="2000" i="1" spc="-5" dirty="0">
                          <a:solidFill>
                            <a:srgbClr val="FF0000"/>
                          </a:solidFill>
                          <a:latin typeface="Arial"/>
                          <a:cs typeface="Arial"/>
                        </a:rPr>
                        <a:t>Rs.</a:t>
                      </a:r>
                      <a:r>
                        <a:rPr sz="2000" i="1" spc="65" dirty="0">
                          <a:solidFill>
                            <a:srgbClr val="FF0000"/>
                          </a:solidFill>
                          <a:latin typeface="Arial"/>
                          <a:cs typeface="Arial"/>
                        </a:rPr>
                        <a:t> </a:t>
                      </a:r>
                      <a:r>
                        <a:rPr sz="2000" i="1" spc="-5" dirty="0">
                          <a:solidFill>
                            <a:srgbClr val="FF0000"/>
                          </a:solidFill>
                          <a:latin typeface="Arial"/>
                          <a:cs typeface="Arial"/>
                        </a:rPr>
                        <a:t>50,000/-</a:t>
                      </a:r>
                      <a:endParaRPr sz="2000" dirty="0">
                        <a:latin typeface="Arial"/>
                        <a:cs typeface="Arial"/>
                      </a:endParaRPr>
                    </a:p>
                    <a:p>
                      <a:pPr marL="66675" marR="59055" algn="just">
                        <a:lnSpc>
                          <a:spcPct val="108300"/>
                        </a:lnSpc>
                        <a:spcBef>
                          <a:spcPts val="25"/>
                        </a:spcBef>
                      </a:pPr>
                      <a:r>
                        <a:rPr sz="2000" i="1" dirty="0">
                          <a:solidFill>
                            <a:srgbClr val="FF0000"/>
                          </a:solidFill>
                          <a:latin typeface="Arial"/>
                          <a:cs typeface="Arial"/>
                        </a:rPr>
                        <a:t>: </a:t>
                      </a:r>
                      <a:r>
                        <a:rPr sz="2000" i="1" spc="-5" dirty="0">
                          <a:solidFill>
                            <a:srgbClr val="FF0000"/>
                          </a:solidFill>
                          <a:latin typeface="Arial"/>
                          <a:cs typeface="Arial"/>
                        </a:rPr>
                        <a:t>Removal </a:t>
                      </a:r>
                      <a:r>
                        <a:rPr sz="2000" i="1" spc="-10" dirty="0">
                          <a:solidFill>
                            <a:srgbClr val="FF0000"/>
                          </a:solidFill>
                          <a:latin typeface="Arial"/>
                          <a:cs typeface="Arial"/>
                        </a:rPr>
                        <a:t>from </a:t>
                      </a:r>
                      <a:r>
                        <a:rPr sz="2000" i="1" spc="-5" dirty="0">
                          <a:solidFill>
                            <a:srgbClr val="FF0000"/>
                          </a:solidFill>
                          <a:latin typeface="Arial"/>
                          <a:cs typeface="Arial"/>
                        </a:rPr>
                        <a:t>Indian Medical Register or  State </a:t>
                      </a:r>
                      <a:r>
                        <a:rPr sz="2000" i="1" dirty="0">
                          <a:solidFill>
                            <a:srgbClr val="FF0000"/>
                          </a:solidFill>
                          <a:latin typeface="Arial"/>
                          <a:cs typeface="Arial"/>
                        </a:rPr>
                        <a:t>Medical </a:t>
                      </a:r>
                      <a:r>
                        <a:rPr sz="2000" i="1" spc="-5" dirty="0">
                          <a:solidFill>
                            <a:srgbClr val="FF0000"/>
                          </a:solidFill>
                          <a:latin typeface="Arial"/>
                          <a:cs typeface="Arial"/>
                        </a:rPr>
                        <a:t>Register </a:t>
                      </a:r>
                      <a:r>
                        <a:rPr sz="2000" i="1" dirty="0">
                          <a:solidFill>
                            <a:srgbClr val="FF0000"/>
                          </a:solidFill>
                          <a:latin typeface="Arial"/>
                          <a:cs typeface="Arial"/>
                        </a:rPr>
                        <a:t>for </a:t>
                      </a:r>
                      <a:r>
                        <a:rPr sz="2000" i="1" spc="-10" dirty="0">
                          <a:solidFill>
                            <a:srgbClr val="FF0000"/>
                          </a:solidFill>
                          <a:latin typeface="Arial"/>
                          <a:cs typeface="Arial"/>
                        </a:rPr>
                        <a:t>6(six)</a:t>
                      </a:r>
                      <a:r>
                        <a:rPr sz="2000" i="1" spc="20" dirty="0">
                          <a:solidFill>
                            <a:srgbClr val="FF0000"/>
                          </a:solidFill>
                          <a:latin typeface="Arial"/>
                          <a:cs typeface="Arial"/>
                        </a:rPr>
                        <a:t> </a:t>
                      </a:r>
                      <a:r>
                        <a:rPr sz="2000" i="1" dirty="0">
                          <a:solidFill>
                            <a:srgbClr val="FF0000"/>
                          </a:solidFill>
                          <a:latin typeface="Arial"/>
                          <a:cs typeface="Arial"/>
                        </a:rPr>
                        <a:t>months.</a:t>
                      </a:r>
                      <a:endParaRPr lang="en-IN" sz="2000" i="1" dirty="0">
                        <a:solidFill>
                          <a:srgbClr val="FF0000"/>
                        </a:solidFill>
                        <a:latin typeface="Arial"/>
                        <a:cs typeface="Arial"/>
                      </a:endParaRPr>
                    </a:p>
                    <a:p>
                      <a:pPr marL="66675" marR="59055" algn="just">
                        <a:lnSpc>
                          <a:spcPct val="108300"/>
                        </a:lnSpc>
                        <a:spcBef>
                          <a:spcPts val="25"/>
                        </a:spcBef>
                      </a:pPr>
                      <a:endParaRPr sz="2000" dirty="0">
                        <a:latin typeface="Arial"/>
                        <a:cs typeface="Arial"/>
                      </a:endParaRPr>
                    </a:p>
                    <a:p>
                      <a:pPr marL="66675" marR="59055" algn="just">
                        <a:lnSpc>
                          <a:spcPct val="109400"/>
                        </a:lnSpc>
                        <a:spcBef>
                          <a:spcPts val="1040"/>
                        </a:spcBef>
                      </a:pPr>
                      <a:r>
                        <a:rPr sz="2000" b="1" i="1" dirty="0">
                          <a:solidFill>
                            <a:srgbClr val="FF0000"/>
                          </a:solidFill>
                          <a:latin typeface="Arial"/>
                          <a:cs typeface="Arial"/>
                        </a:rPr>
                        <a:t>Gifts </a:t>
                      </a:r>
                      <a:r>
                        <a:rPr sz="2000" i="1" spc="5" dirty="0">
                          <a:solidFill>
                            <a:srgbClr val="FF0000"/>
                          </a:solidFill>
                          <a:latin typeface="Arial"/>
                          <a:cs typeface="Arial"/>
                        </a:rPr>
                        <a:t>more</a:t>
                      </a:r>
                      <a:r>
                        <a:rPr sz="2000" i="1" spc="340" dirty="0">
                          <a:solidFill>
                            <a:srgbClr val="FF0000"/>
                          </a:solidFill>
                          <a:latin typeface="Arial"/>
                          <a:cs typeface="Arial"/>
                        </a:rPr>
                        <a:t> </a:t>
                      </a:r>
                      <a:r>
                        <a:rPr sz="2000" i="1" dirty="0">
                          <a:solidFill>
                            <a:srgbClr val="FF0000"/>
                          </a:solidFill>
                          <a:latin typeface="Arial"/>
                          <a:cs typeface="Arial"/>
                        </a:rPr>
                        <a:t>than </a:t>
                      </a:r>
                      <a:r>
                        <a:rPr sz="2000" i="1" spc="-5" dirty="0">
                          <a:solidFill>
                            <a:srgbClr val="FF0000"/>
                          </a:solidFill>
                          <a:latin typeface="Arial"/>
                          <a:cs typeface="Arial"/>
                        </a:rPr>
                        <a:t>Rs. 50,000/- </a:t>
                      </a:r>
                      <a:r>
                        <a:rPr sz="2000" i="1" dirty="0">
                          <a:solidFill>
                            <a:srgbClr val="FF0000"/>
                          </a:solidFill>
                          <a:latin typeface="Arial"/>
                          <a:cs typeface="Arial"/>
                        </a:rPr>
                        <a:t>to </a:t>
                      </a:r>
                      <a:r>
                        <a:rPr sz="2000" i="1" spc="-5" dirty="0">
                          <a:solidFill>
                            <a:srgbClr val="FF0000"/>
                          </a:solidFill>
                          <a:latin typeface="Arial"/>
                          <a:cs typeface="Arial"/>
                        </a:rPr>
                        <a:t>Rs.  1,00,000/- </a:t>
                      </a:r>
                      <a:r>
                        <a:rPr sz="2000" i="1" dirty="0">
                          <a:solidFill>
                            <a:srgbClr val="FF0000"/>
                          </a:solidFill>
                          <a:latin typeface="Arial"/>
                          <a:cs typeface="Arial"/>
                        </a:rPr>
                        <a:t>: </a:t>
                      </a:r>
                      <a:r>
                        <a:rPr sz="2000" i="1" spc="-10" dirty="0">
                          <a:solidFill>
                            <a:srgbClr val="FF0000"/>
                          </a:solidFill>
                          <a:latin typeface="Arial"/>
                          <a:cs typeface="Arial"/>
                        </a:rPr>
                        <a:t>Removal </a:t>
                      </a:r>
                      <a:r>
                        <a:rPr sz="2000" i="1" spc="-5" dirty="0">
                          <a:solidFill>
                            <a:srgbClr val="FF0000"/>
                          </a:solidFill>
                          <a:latin typeface="Arial"/>
                          <a:cs typeface="Arial"/>
                        </a:rPr>
                        <a:t>from Indian Medical  Register or State Medical Register </a:t>
                      </a:r>
                      <a:r>
                        <a:rPr sz="2000" i="1" dirty="0">
                          <a:solidFill>
                            <a:srgbClr val="FF0000"/>
                          </a:solidFill>
                          <a:latin typeface="Arial"/>
                          <a:cs typeface="Arial"/>
                        </a:rPr>
                        <a:t>for 1  </a:t>
                      </a:r>
                      <a:r>
                        <a:rPr sz="2000" i="1" spc="-5" dirty="0">
                          <a:solidFill>
                            <a:srgbClr val="FF0000"/>
                          </a:solidFill>
                          <a:latin typeface="Arial"/>
                          <a:cs typeface="Arial"/>
                        </a:rPr>
                        <a:t>(one)</a:t>
                      </a:r>
                      <a:r>
                        <a:rPr sz="2000" i="1" spc="15" dirty="0">
                          <a:solidFill>
                            <a:srgbClr val="FF0000"/>
                          </a:solidFill>
                          <a:latin typeface="Arial"/>
                          <a:cs typeface="Arial"/>
                        </a:rPr>
                        <a:t> </a:t>
                      </a:r>
                      <a:r>
                        <a:rPr sz="2000" i="1" spc="-5" dirty="0">
                          <a:solidFill>
                            <a:srgbClr val="FF0000"/>
                          </a:solidFill>
                          <a:latin typeface="Arial"/>
                          <a:cs typeface="Arial"/>
                        </a:rPr>
                        <a:t>year.</a:t>
                      </a:r>
                      <a:endParaRPr lang="en-IN" sz="2000" i="1" spc="-5" dirty="0">
                        <a:solidFill>
                          <a:srgbClr val="FF0000"/>
                        </a:solidFill>
                        <a:latin typeface="Arial"/>
                        <a:cs typeface="Arial"/>
                      </a:endParaRPr>
                    </a:p>
                    <a:p>
                      <a:pPr marL="66675" marR="59055" algn="just">
                        <a:lnSpc>
                          <a:spcPct val="109400"/>
                        </a:lnSpc>
                        <a:spcBef>
                          <a:spcPts val="1040"/>
                        </a:spcBef>
                      </a:pPr>
                      <a:endParaRPr lang="en-IN" sz="2000" i="1" spc="-5" dirty="0">
                        <a:solidFill>
                          <a:srgbClr val="FF0000"/>
                        </a:solidFill>
                        <a:latin typeface="Arial"/>
                        <a:cs typeface="Arial"/>
                      </a:endParaRPr>
                    </a:p>
                    <a:p>
                      <a:pPr marL="66675" algn="just">
                        <a:lnSpc>
                          <a:spcPts val="1345"/>
                        </a:lnSpc>
                      </a:pPr>
                      <a:endParaRPr lang="en-US" sz="2000" i="1" spc="-5" dirty="0">
                        <a:solidFill>
                          <a:srgbClr val="FF0000"/>
                        </a:solidFill>
                        <a:latin typeface="Arial"/>
                        <a:cs typeface="Arial"/>
                      </a:endParaRPr>
                    </a:p>
                    <a:p>
                      <a:pPr marL="66675" algn="just">
                        <a:lnSpc>
                          <a:spcPts val="1345"/>
                        </a:lnSpc>
                      </a:pPr>
                      <a:r>
                        <a:rPr lang="en-US" sz="2000" b="1" i="1" dirty="0">
                          <a:solidFill>
                            <a:srgbClr val="FF0000"/>
                          </a:solidFill>
                          <a:latin typeface="Arial"/>
                          <a:cs typeface="Arial"/>
                        </a:rPr>
                        <a:t>Gifts </a:t>
                      </a:r>
                      <a:r>
                        <a:rPr lang="en-US" sz="2000" i="1" spc="-5" dirty="0">
                          <a:solidFill>
                            <a:srgbClr val="FF0000"/>
                          </a:solidFill>
                          <a:latin typeface="Arial"/>
                          <a:cs typeface="Arial"/>
                        </a:rPr>
                        <a:t>more </a:t>
                      </a:r>
                      <a:r>
                        <a:rPr lang="en-US" sz="2000" i="1" dirty="0">
                          <a:solidFill>
                            <a:srgbClr val="FF0000"/>
                          </a:solidFill>
                          <a:latin typeface="Arial"/>
                          <a:cs typeface="Arial"/>
                        </a:rPr>
                        <a:t>than </a:t>
                      </a:r>
                      <a:r>
                        <a:rPr lang="en-US" sz="2000" i="1" spc="-5" dirty="0" err="1">
                          <a:solidFill>
                            <a:srgbClr val="FF0000"/>
                          </a:solidFill>
                          <a:latin typeface="Arial"/>
                          <a:cs typeface="Arial"/>
                        </a:rPr>
                        <a:t>Rs</a:t>
                      </a:r>
                      <a:r>
                        <a:rPr lang="en-US" sz="2000" i="1" spc="-5" dirty="0">
                          <a:solidFill>
                            <a:srgbClr val="FF0000"/>
                          </a:solidFill>
                          <a:latin typeface="Arial"/>
                          <a:cs typeface="Arial"/>
                        </a:rPr>
                        <a:t>. 1,00,000/-: Removal </a:t>
                      </a:r>
                      <a:r>
                        <a:rPr lang="en-US" sz="2000" i="1" dirty="0">
                          <a:solidFill>
                            <a:srgbClr val="FF0000"/>
                          </a:solidFill>
                          <a:latin typeface="Arial"/>
                          <a:cs typeface="Arial"/>
                        </a:rPr>
                        <a:t>for  </a:t>
                      </a:r>
                    </a:p>
                    <a:p>
                      <a:pPr marL="66675" algn="just">
                        <a:lnSpc>
                          <a:spcPts val="1345"/>
                        </a:lnSpc>
                      </a:pPr>
                      <a:endParaRPr lang="en-US" sz="2000" i="1" dirty="0">
                        <a:solidFill>
                          <a:srgbClr val="FF0000"/>
                        </a:solidFill>
                        <a:latin typeface="Arial"/>
                        <a:cs typeface="Arial"/>
                      </a:endParaRPr>
                    </a:p>
                    <a:p>
                      <a:pPr marL="66675" algn="just">
                        <a:lnSpc>
                          <a:spcPts val="1345"/>
                        </a:lnSpc>
                      </a:pPr>
                      <a:r>
                        <a:rPr lang="en-US" sz="2000" i="1" dirty="0">
                          <a:solidFill>
                            <a:srgbClr val="FF0000"/>
                          </a:solidFill>
                          <a:latin typeface="Arial"/>
                          <a:cs typeface="Arial"/>
                        </a:rPr>
                        <a:t>a </a:t>
                      </a:r>
                      <a:r>
                        <a:rPr lang="en-US" sz="2000" i="1" spc="-5" dirty="0">
                          <a:solidFill>
                            <a:srgbClr val="FF0000"/>
                          </a:solidFill>
                          <a:latin typeface="Arial"/>
                          <a:cs typeface="Arial"/>
                        </a:rPr>
                        <a:t>period of </a:t>
                      </a:r>
                      <a:r>
                        <a:rPr lang="en-US" sz="2000" i="1" spc="5" dirty="0">
                          <a:solidFill>
                            <a:srgbClr val="FF0000"/>
                          </a:solidFill>
                          <a:latin typeface="Arial"/>
                          <a:cs typeface="Arial"/>
                        </a:rPr>
                        <a:t>more </a:t>
                      </a:r>
                      <a:r>
                        <a:rPr lang="en-US" sz="2000" i="1" dirty="0">
                          <a:solidFill>
                            <a:srgbClr val="FF0000"/>
                          </a:solidFill>
                          <a:latin typeface="Arial"/>
                          <a:cs typeface="Arial"/>
                        </a:rPr>
                        <a:t>than 1 </a:t>
                      </a:r>
                      <a:r>
                        <a:rPr lang="en-US" sz="2000" i="1" spc="-5" dirty="0">
                          <a:solidFill>
                            <a:srgbClr val="FF0000"/>
                          </a:solidFill>
                          <a:latin typeface="Arial"/>
                          <a:cs typeface="Arial"/>
                        </a:rPr>
                        <a:t>(one) year </a:t>
                      </a:r>
                      <a:r>
                        <a:rPr lang="en-US" sz="2000" i="1" dirty="0">
                          <a:solidFill>
                            <a:srgbClr val="FF0000"/>
                          </a:solidFill>
                          <a:latin typeface="Arial"/>
                          <a:cs typeface="Arial"/>
                        </a:rPr>
                        <a:t>from  </a:t>
                      </a:r>
                    </a:p>
                    <a:p>
                      <a:pPr marL="66675" algn="just">
                        <a:lnSpc>
                          <a:spcPts val="1345"/>
                        </a:lnSpc>
                      </a:pPr>
                      <a:endParaRPr lang="en-US" sz="2000" i="1" spc="-5" dirty="0">
                        <a:solidFill>
                          <a:srgbClr val="FF0000"/>
                        </a:solidFill>
                        <a:latin typeface="Arial"/>
                        <a:cs typeface="Arial"/>
                      </a:endParaRPr>
                    </a:p>
                    <a:p>
                      <a:pPr marL="66675" algn="just">
                        <a:lnSpc>
                          <a:spcPts val="1345"/>
                        </a:lnSpc>
                      </a:pPr>
                      <a:endParaRPr lang="en-US" sz="2000" i="1" spc="-5" dirty="0">
                        <a:solidFill>
                          <a:srgbClr val="FF0000"/>
                        </a:solidFill>
                        <a:latin typeface="Arial"/>
                        <a:cs typeface="Arial"/>
                      </a:endParaRPr>
                    </a:p>
                    <a:p>
                      <a:pPr marL="66675" algn="just">
                        <a:lnSpc>
                          <a:spcPts val="1345"/>
                        </a:lnSpc>
                      </a:pPr>
                      <a:r>
                        <a:rPr lang="en-US" sz="2000" i="1" spc="-5" dirty="0">
                          <a:solidFill>
                            <a:srgbClr val="FF0000"/>
                          </a:solidFill>
                          <a:latin typeface="Arial"/>
                          <a:cs typeface="Arial"/>
                        </a:rPr>
                        <a:t>Indian Medical Register or State Medical  </a:t>
                      </a:r>
                    </a:p>
                    <a:p>
                      <a:pPr marL="66675" algn="just">
                        <a:lnSpc>
                          <a:spcPts val="1345"/>
                        </a:lnSpc>
                      </a:pPr>
                      <a:endParaRPr lang="en-US" sz="2000" i="1" spc="-5" dirty="0">
                        <a:solidFill>
                          <a:srgbClr val="FF0000"/>
                        </a:solidFill>
                        <a:latin typeface="Arial"/>
                        <a:cs typeface="Arial"/>
                      </a:endParaRPr>
                    </a:p>
                    <a:p>
                      <a:pPr marL="66675" algn="just">
                        <a:lnSpc>
                          <a:spcPts val="1345"/>
                        </a:lnSpc>
                      </a:pPr>
                      <a:r>
                        <a:rPr lang="en-US" sz="2000" i="1" spc="-5" dirty="0">
                          <a:solidFill>
                            <a:srgbClr val="FF0000"/>
                          </a:solidFill>
                          <a:latin typeface="Arial"/>
                          <a:cs typeface="Arial"/>
                        </a:rPr>
                        <a:t>Register.</a:t>
                      </a:r>
                      <a:endParaRPr lang="en-US" sz="2000" dirty="0">
                        <a:latin typeface="Arial"/>
                        <a:cs typeface="Arial"/>
                      </a:endParaRPr>
                    </a:p>
                    <a:p>
                      <a:pPr marL="66675" marR="59055" algn="just">
                        <a:lnSpc>
                          <a:spcPct val="109400"/>
                        </a:lnSpc>
                        <a:spcBef>
                          <a:spcPts val="104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961189448"/>
                  </a:ext>
                </a:extLst>
              </a:tr>
            </a:tbl>
          </a:graphicData>
        </a:graphic>
      </p:graphicFrame>
      <p:sp>
        <p:nvSpPr>
          <p:cNvPr id="3" name="Date Placeholder 2"/>
          <p:cNvSpPr>
            <a:spLocks noGrp="1"/>
          </p:cNvSpPr>
          <p:nvPr>
            <p:ph type="dt" sz="half" idx="10"/>
          </p:nvPr>
        </p:nvSpPr>
        <p:spPr/>
        <p:txBody>
          <a:bodyPr/>
          <a:lstStyle/>
          <a:p>
            <a:fld id="{54EAC3EC-0007-431C-BB1F-22279D8C29F0}"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75</a:t>
            </a:fld>
            <a:endParaRPr lang="en-IN" dirty="0"/>
          </a:p>
        </p:txBody>
      </p:sp>
    </p:spTree>
    <p:extLst>
      <p:ext uri="{BB962C8B-B14F-4D97-AF65-F5344CB8AC3E}">
        <p14:creationId xmlns:p14="http://schemas.microsoft.com/office/powerpoint/2010/main" val="112277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CA24D756-3521-461E-8100-8869EB3F357D}"/>
              </a:ext>
            </a:extLst>
          </p:cNvPr>
          <p:cNvGraphicFramePr>
            <a:graphicFrameLocks noGrp="1"/>
          </p:cNvGraphicFramePr>
          <p:nvPr>
            <p:extLst>
              <p:ext uri="{D42A27DB-BD31-4B8C-83A1-F6EECF244321}">
                <p14:modId xmlns:p14="http://schemas.microsoft.com/office/powerpoint/2010/main" val="3711592244"/>
              </p:ext>
            </p:extLst>
          </p:nvPr>
        </p:nvGraphicFramePr>
        <p:xfrm>
          <a:off x="1041399" y="323386"/>
          <a:ext cx="10710333" cy="6389748"/>
        </p:xfrm>
        <a:graphic>
          <a:graphicData uri="http://schemas.openxmlformats.org/drawingml/2006/table">
            <a:tbl>
              <a:tblPr firstRow="1" bandRow="1">
                <a:tableStyleId>{2D5ABB26-0587-4C30-8999-92F81FD0307C}</a:tableStyleId>
              </a:tblPr>
              <a:tblGrid>
                <a:gridCol w="3898591">
                  <a:extLst>
                    <a:ext uri="{9D8B030D-6E8A-4147-A177-3AD203B41FA5}">
                      <a16:colId xmlns:a16="http://schemas.microsoft.com/office/drawing/2014/main" val="239989572"/>
                    </a:ext>
                  </a:extLst>
                </a:gridCol>
                <a:gridCol w="6811742">
                  <a:extLst>
                    <a:ext uri="{9D8B030D-6E8A-4147-A177-3AD203B41FA5}">
                      <a16:colId xmlns:a16="http://schemas.microsoft.com/office/drawing/2014/main" val="2325467101"/>
                    </a:ext>
                  </a:extLst>
                </a:gridCol>
              </a:tblGrid>
              <a:tr h="6389748">
                <a:tc>
                  <a:txBody>
                    <a:bodyPr/>
                    <a:lstStyle/>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b</a:t>
                      </a:r>
                      <a:r>
                        <a:rPr sz="2800" i="1" spc="-5" dirty="0">
                          <a:solidFill>
                            <a:srgbClr val="FF0000"/>
                          </a:solidFill>
                          <a:latin typeface="Arial"/>
                          <a:cs typeface="Arial"/>
                        </a:rPr>
                        <a:t>) </a:t>
                      </a:r>
                      <a:r>
                        <a:rPr sz="2000" b="1" i="1" spc="-5" dirty="0">
                          <a:solidFill>
                            <a:srgbClr val="FF0000"/>
                          </a:solidFill>
                          <a:latin typeface="Arial"/>
                          <a:cs typeface="Arial"/>
                        </a:rPr>
                        <a:t>Travel facilities</a:t>
                      </a:r>
                      <a:r>
                        <a:rPr sz="2000" i="1" spc="-5" dirty="0">
                          <a:solidFill>
                            <a:srgbClr val="FF0000"/>
                          </a:solidFill>
                          <a:latin typeface="Arial"/>
                          <a:cs typeface="Arial"/>
                        </a:rPr>
                        <a:t>: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dirty="0">
                          <a:solidFill>
                            <a:srgbClr val="FF0000"/>
                          </a:solidFill>
                          <a:latin typeface="Arial"/>
                          <a:cs typeface="Arial"/>
                        </a:rPr>
                        <a:t>A </a:t>
                      </a:r>
                      <a:r>
                        <a:rPr sz="2000" i="1" spc="-10" dirty="0">
                          <a:solidFill>
                            <a:srgbClr val="FF0000"/>
                          </a:solidFill>
                          <a:latin typeface="Arial"/>
                          <a:cs typeface="Arial"/>
                        </a:rPr>
                        <a:t>medical practitioner</a:t>
                      </a:r>
                      <a:endParaRPr lang="en-US" sz="2000" i="1" spc="-10" dirty="0">
                        <a:solidFill>
                          <a:srgbClr val="FF0000"/>
                        </a:solidFill>
                        <a:latin typeface="Arial"/>
                        <a:cs typeface="Arial"/>
                      </a:endParaRPr>
                    </a:p>
                    <a:p>
                      <a:pPr marL="295275" indent="-228600" algn="just">
                        <a:lnSpc>
                          <a:spcPts val="1345"/>
                        </a:lnSpc>
                      </a:pPr>
                      <a:endParaRPr lang="en-US" sz="2000" i="1" spc="-10" dirty="0">
                        <a:solidFill>
                          <a:srgbClr val="FF0000"/>
                        </a:solidFill>
                        <a:latin typeface="Arial"/>
                        <a:cs typeface="Arial"/>
                      </a:endParaRPr>
                    </a:p>
                    <a:p>
                      <a:pPr marL="295275" indent="-228600" algn="just">
                        <a:lnSpc>
                          <a:spcPts val="1345"/>
                        </a:lnSpc>
                      </a:pPr>
                      <a:r>
                        <a:rPr sz="2000" i="1" dirty="0">
                          <a:solidFill>
                            <a:srgbClr val="FF0000"/>
                          </a:solidFill>
                          <a:latin typeface="Arial"/>
                          <a:cs typeface="Arial"/>
                        </a:rPr>
                        <a:t>shall </a:t>
                      </a:r>
                      <a:r>
                        <a:rPr sz="2000" i="1" spc="-5" dirty="0">
                          <a:solidFill>
                            <a:srgbClr val="FF0000"/>
                          </a:solidFill>
                          <a:latin typeface="Arial"/>
                          <a:cs typeface="Arial"/>
                        </a:rPr>
                        <a:t>not </a:t>
                      </a:r>
                      <a:r>
                        <a:rPr sz="2000" i="1" spc="-10" dirty="0">
                          <a:solidFill>
                            <a:srgbClr val="FF0000"/>
                          </a:solidFill>
                          <a:latin typeface="Arial"/>
                          <a:cs typeface="Arial"/>
                        </a:rPr>
                        <a:t>accept any </a:t>
                      </a:r>
                      <a:r>
                        <a:rPr sz="2000" i="1" spc="-5" dirty="0">
                          <a:solidFill>
                            <a:srgbClr val="FF0000"/>
                          </a:solidFill>
                          <a:latin typeface="Arial"/>
                          <a:cs typeface="Arial"/>
                        </a:rPr>
                        <a:t>travel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facility inside  </a:t>
                      </a:r>
                      <a:r>
                        <a:rPr sz="2000" i="1" dirty="0">
                          <a:solidFill>
                            <a:srgbClr val="FF0000"/>
                          </a:solidFill>
                          <a:latin typeface="Arial"/>
                          <a:cs typeface="Arial"/>
                        </a:rPr>
                        <a:t>the country </a:t>
                      </a:r>
                      <a:r>
                        <a:rPr sz="2000" i="1" spc="-10" dirty="0">
                          <a:solidFill>
                            <a:srgbClr val="FF0000"/>
                          </a:solidFill>
                          <a:latin typeface="Arial"/>
                          <a:cs typeface="Arial"/>
                        </a:rPr>
                        <a:t>or </a:t>
                      </a:r>
                      <a:endParaRPr lang="en-US" sz="2000" i="1" spc="-10" dirty="0">
                        <a:solidFill>
                          <a:srgbClr val="FF0000"/>
                        </a:solidFill>
                        <a:latin typeface="Arial"/>
                        <a:cs typeface="Arial"/>
                      </a:endParaRPr>
                    </a:p>
                    <a:p>
                      <a:pPr marL="295275" indent="-228600" algn="just">
                        <a:lnSpc>
                          <a:spcPts val="1345"/>
                        </a:lnSpc>
                      </a:pPr>
                      <a:endParaRPr lang="en-US" sz="2000" i="1" spc="-10"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outside, including rail,  </a:t>
                      </a:r>
                      <a:r>
                        <a:rPr sz="2000" i="1" spc="-5" dirty="0">
                          <a:solidFill>
                            <a:srgbClr val="FF0000"/>
                          </a:solidFill>
                          <a:latin typeface="Arial"/>
                          <a:cs typeface="Arial"/>
                        </a:rPr>
                        <a:t>road,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air, ship, </a:t>
                      </a:r>
                      <a:r>
                        <a:rPr sz="2000" i="1" spc="-5" dirty="0">
                          <a:solidFill>
                            <a:srgbClr val="FF0000"/>
                          </a:solidFill>
                          <a:latin typeface="Arial"/>
                          <a:cs typeface="Arial"/>
                        </a:rPr>
                        <a:t>cruise tickets, paid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vacations etc. </a:t>
                      </a:r>
                      <a:r>
                        <a:rPr sz="2000" i="1" dirty="0">
                          <a:solidFill>
                            <a:srgbClr val="FF0000"/>
                          </a:solidFill>
                          <a:latin typeface="Arial"/>
                          <a:cs typeface="Arial"/>
                        </a:rPr>
                        <a:t>from </a:t>
                      </a:r>
                      <a:r>
                        <a:rPr sz="2000" i="1" spc="-5" dirty="0">
                          <a:solidFill>
                            <a:srgbClr val="FF0000"/>
                          </a:solidFill>
                          <a:latin typeface="Arial"/>
                          <a:cs typeface="Arial"/>
                        </a:rPr>
                        <a:t>any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pharmaceutical  or </a:t>
                      </a:r>
                      <a:r>
                        <a:rPr sz="2000" i="1" spc="-10" dirty="0">
                          <a:solidFill>
                            <a:srgbClr val="FF0000"/>
                          </a:solidFill>
                          <a:latin typeface="Arial"/>
                          <a:cs typeface="Arial"/>
                        </a:rPr>
                        <a:t>allied </a:t>
                      </a:r>
                      <a:endParaRPr lang="en-US" sz="2000" i="1" spc="-10" dirty="0">
                        <a:solidFill>
                          <a:srgbClr val="FF0000"/>
                        </a:solidFill>
                        <a:latin typeface="Arial"/>
                        <a:cs typeface="Arial"/>
                      </a:endParaRPr>
                    </a:p>
                    <a:p>
                      <a:pPr marL="295275" indent="-228600" algn="just">
                        <a:lnSpc>
                          <a:spcPts val="1345"/>
                        </a:lnSpc>
                      </a:pPr>
                      <a:endParaRPr lang="en-US" sz="2000" i="1" spc="-10"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healthcare industry or their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representatives </a:t>
                      </a:r>
                      <a:r>
                        <a:rPr sz="2000" i="1" dirty="0">
                          <a:solidFill>
                            <a:srgbClr val="FF0000"/>
                          </a:solidFill>
                          <a:latin typeface="Arial"/>
                          <a:cs typeface="Arial"/>
                        </a:rPr>
                        <a:t>for self </a:t>
                      </a:r>
                      <a:r>
                        <a:rPr sz="2000" i="1" spc="-5" dirty="0">
                          <a:solidFill>
                            <a:srgbClr val="FF0000"/>
                          </a:solidFill>
                          <a:latin typeface="Arial"/>
                          <a:cs typeface="Arial"/>
                        </a:rPr>
                        <a:t>and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family  </a:t>
                      </a:r>
                      <a:r>
                        <a:rPr sz="2000" i="1" dirty="0">
                          <a:solidFill>
                            <a:srgbClr val="FF0000"/>
                          </a:solidFill>
                          <a:latin typeface="Arial"/>
                          <a:cs typeface="Arial"/>
                        </a:rPr>
                        <a:t>members for </a:t>
                      </a:r>
                      <a:r>
                        <a:rPr sz="2000" i="1" spc="-5" dirty="0">
                          <a:solidFill>
                            <a:srgbClr val="FF0000"/>
                          </a:solidFill>
                          <a:latin typeface="Arial"/>
                          <a:cs typeface="Arial"/>
                        </a:rPr>
                        <a:t>vacation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or </a:t>
                      </a:r>
                      <a:r>
                        <a:rPr sz="2000" i="1" spc="-10" dirty="0">
                          <a:solidFill>
                            <a:srgbClr val="FF0000"/>
                          </a:solidFill>
                          <a:latin typeface="Arial"/>
                          <a:cs typeface="Arial"/>
                        </a:rPr>
                        <a:t>for </a:t>
                      </a:r>
                      <a:r>
                        <a:rPr sz="2000" i="1" spc="-5" dirty="0">
                          <a:solidFill>
                            <a:srgbClr val="FF0000"/>
                          </a:solidFill>
                          <a:latin typeface="Arial"/>
                          <a:cs typeface="Arial"/>
                        </a:rPr>
                        <a:t>attending  conferences,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seminars, workshops,  CME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err="1">
                          <a:solidFill>
                            <a:srgbClr val="FF0000"/>
                          </a:solidFill>
                          <a:latin typeface="Arial"/>
                          <a:cs typeface="Arial"/>
                        </a:rPr>
                        <a:t>programme</a:t>
                      </a:r>
                      <a:r>
                        <a:rPr sz="2000" i="1" spc="-5" dirty="0">
                          <a:solidFill>
                            <a:srgbClr val="FF0000"/>
                          </a:solidFill>
                          <a:latin typeface="Arial"/>
                          <a:cs typeface="Arial"/>
                        </a:rPr>
                        <a:t> etc. as </a:t>
                      </a:r>
                      <a:r>
                        <a:rPr sz="2000" i="1" dirty="0">
                          <a:solidFill>
                            <a:srgbClr val="FF0000"/>
                          </a:solidFill>
                          <a:latin typeface="Arial"/>
                          <a:cs typeface="Arial"/>
                        </a:rPr>
                        <a:t>a</a:t>
                      </a:r>
                      <a:r>
                        <a:rPr sz="2000" i="1" spc="-25" dirty="0">
                          <a:solidFill>
                            <a:srgbClr val="FF0000"/>
                          </a:solidFill>
                          <a:latin typeface="Arial"/>
                          <a:cs typeface="Arial"/>
                        </a:rPr>
                        <a:t> </a:t>
                      </a:r>
                      <a:r>
                        <a:rPr sz="2000" i="1" spc="-5" dirty="0">
                          <a:solidFill>
                            <a:srgbClr val="FF0000"/>
                          </a:solidFill>
                          <a:latin typeface="Arial"/>
                          <a:cs typeface="Arial"/>
                        </a:rPr>
                        <a:t>delegate.</a:t>
                      </a: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2400" b="1" i="1" spc="-5" dirty="0">
                        <a:solidFill>
                          <a:srgbClr val="FF0000"/>
                        </a:solidFill>
                        <a:latin typeface="Arial"/>
                        <a:cs typeface="Arial"/>
                      </a:endParaRPr>
                    </a:p>
                    <a:p>
                      <a:pPr marL="66675" algn="just">
                        <a:lnSpc>
                          <a:spcPts val="1370"/>
                        </a:lnSpc>
                      </a:pPr>
                      <a:r>
                        <a:rPr sz="2000" b="1" i="1" spc="-5" dirty="0">
                          <a:solidFill>
                            <a:srgbClr val="FF0000"/>
                          </a:solidFill>
                          <a:latin typeface="Arial"/>
                          <a:cs typeface="Arial"/>
                        </a:rPr>
                        <a:t>Expenses </a:t>
                      </a:r>
                      <a:r>
                        <a:rPr sz="2000" b="1" i="1" spc="5" dirty="0">
                          <a:solidFill>
                            <a:srgbClr val="FF0000"/>
                          </a:solidFill>
                          <a:latin typeface="Arial"/>
                          <a:cs typeface="Arial"/>
                        </a:rPr>
                        <a:t>for </a:t>
                      </a:r>
                      <a:r>
                        <a:rPr sz="2000" b="1" i="1" spc="-5" dirty="0">
                          <a:solidFill>
                            <a:srgbClr val="FF0000"/>
                          </a:solidFill>
                          <a:latin typeface="Arial"/>
                          <a:cs typeface="Arial"/>
                        </a:rPr>
                        <a:t>travel facilities </a:t>
                      </a:r>
                      <a:endParaRPr lang="en-US" sz="2000" b="1" i="1" spc="-5" dirty="0">
                        <a:solidFill>
                          <a:srgbClr val="FF0000"/>
                        </a:solidFill>
                        <a:latin typeface="Arial"/>
                        <a:cs typeface="Arial"/>
                      </a:endParaRPr>
                    </a:p>
                    <a:p>
                      <a:pPr marL="66675" algn="just">
                        <a:lnSpc>
                          <a:spcPts val="1370"/>
                        </a:lnSpc>
                      </a:pPr>
                      <a:endParaRPr lang="en-US" sz="2000" b="1" i="1" spc="-5" dirty="0">
                        <a:solidFill>
                          <a:srgbClr val="FF0000"/>
                        </a:solidFill>
                        <a:latin typeface="Arial"/>
                        <a:cs typeface="Arial"/>
                      </a:endParaRPr>
                    </a:p>
                    <a:p>
                      <a:pPr marL="66675" algn="just">
                        <a:lnSpc>
                          <a:spcPts val="1370"/>
                        </a:lnSpc>
                      </a:pPr>
                      <a:endParaRPr lang="en-US" sz="2000" b="1" i="1" spc="-5" dirty="0">
                        <a:solidFill>
                          <a:srgbClr val="FF0000"/>
                        </a:solidFill>
                        <a:latin typeface="Arial"/>
                        <a:cs typeface="Arial"/>
                      </a:endParaRPr>
                    </a:p>
                    <a:p>
                      <a:pPr marL="66675" algn="just">
                        <a:lnSpc>
                          <a:spcPts val="1370"/>
                        </a:lnSpc>
                      </a:pPr>
                      <a:r>
                        <a:rPr sz="2000" i="1" spc="-5" dirty="0">
                          <a:solidFill>
                            <a:srgbClr val="FF0000"/>
                          </a:solidFill>
                          <a:latin typeface="Arial"/>
                          <a:cs typeface="Arial"/>
                        </a:rPr>
                        <a:t>more </a:t>
                      </a:r>
                      <a:r>
                        <a:rPr sz="2000" i="1" dirty="0">
                          <a:solidFill>
                            <a:srgbClr val="FF0000"/>
                          </a:solidFill>
                          <a:latin typeface="Arial"/>
                          <a:cs typeface="Arial"/>
                        </a:rPr>
                        <a:t>than</a:t>
                      </a:r>
                      <a:r>
                        <a:rPr sz="2000" i="1" spc="-5" dirty="0">
                          <a:solidFill>
                            <a:srgbClr val="FF0000"/>
                          </a:solidFill>
                          <a:latin typeface="Arial"/>
                          <a:cs typeface="Arial"/>
                        </a:rPr>
                        <a:t> Rs.1,000/- </a:t>
                      </a:r>
                      <a:r>
                        <a:rPr sz="2000" i="1" spc="-5" dirty="0" err="1">
                          <a:solidFill>
                            <a:srgbClr val="FF0000"/>
                          </a:solidFill>
                          <a:latin typeface="Arial"/>
                          <a:cs typeface="Arial"/>
                        </a:rPr>
                        <a:t>upto</a:t>
                      </a:r>
                      <a:r>
                        <a:rPr lang="en-IN" sz="2000" i="1" spc="-5" dirty="0">
                          <a:solidFill>
                            <a:srgbClr val="FF0000"/>
                          </a:solidFill>
                          <a:latin typeface="Arial"/>
                          <a:cs typeface="Arial"/>
                        </a:rPr>
                        <a:t> </a:t>
                      </a:r>
                      <a:r>
                        <a:rPr sz="2000" i="1" spc="-5" dirty="0" err="1">
                          <a:solidFill>
                            <a:srgbClr val="FF0000"/>
                          </a:solidFill>
                          <a:latin typeface="Arial"/>
                          <a:cs typeface="Arial"/>
                        </a:rPr>
                        <a:t>Rs</a:t>
                      </a:r>
                      <a:r>
                        <a:rPr sz="2000" i="1" spc="-5" dirty="0">
                          <a:solidFill>
                            <a:srgbClr val="FF0000"/>
                          </a:solidFill>
                          <a:latin typeface="Arial"/>
                          <a:cs typeface="Arial"/>
                        </a:rPr>
                        <a:t>. 5,000/-Censure</a:t>
                      </a:r>
                      <a:endParaRPr sz="2000" dirty="0">
                        <a:latin typeface="Arial"/>
                        <a:cs typeface="Arial"/>
                      </a:endParaRPr>
                    </a:p>
                    <a:p>
                      <a:pPr marL="66675" marR="60960" algn="just">
                        <a:lnSpc>
                          <a:spcPct val="110000"/>
                        </a:lnSpc>
                        <a:spcBef>
                          <a:spcPts val="1030"/>
                        </a:spcBef>
                      </a:pPr>
                      <a:r>
                        <a:rPr sz="1800" b="1" i="1" spc="-5" dirty="0">
                          <a:solidFill>
                            <a:srgbClr val="FF0000"/>
                          </a:solidFill>
                          <a:latin typeface="Arial"/>
                          <a:cs typeface="Arial"/>
                        </a:rPr>
                        <a:t>Expenses </a:t>
                      </a:r>
                      <a:r>
                        <a:rPr sz="1800" b="1" i="1" spc="5" dirty="0">
                          <a:solidFill>
                            <a:srgbClr val="FF0000"/>
                          </a:solidFill>
                          <a:latin typeface="Arial"/>
                          <a:cs typeface="Arial"/>
                        </a:rPr>
                        <a:t>for </a:t>
                      </a:r>
                      <a:r>
                        <a:rPr sz="1800" b="1" i="1" spc="-5" dirty="0">
                          <a:solidFill>
                            <a:srgbClr val="FF0000"/>
                          </a:solidFill>
                          <a:latin typeface="Arial"/>
                          <a:cs typeface="Arial"/>
                        </a:rPr>
                        <a:t>travel facilities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5,000/- </a:t>
                      </a:r>
                      <a:r>
                        <a:rPr sz="1800" i="1" spc="-10" dirty="0">
                          <a:solidFill>
                            <a:srgbClr val="FF0000"/>
                          </a:solidFill>
                          <a:latin typeface="Arial"/>
                          <a:cs typeface="Arial"/>
                        </a:rPr>
                        <a:t>upto </a:t>
                      </a:r>
                      <a:r>
                        <a:rPr sz="1800" i="1" spc="-5" dirty="0">
                          <a:solidFill>
                            <a:srgbClr val="FF0000"/>
                          </a:solidFill>
                          <a:latin typeface="Arial"/>
                          <a:cs typeface="Arial"/>
                        </a:rPr>
                        <a:t>Rs. </a:t>
                      </a:r>
                      <a:r>
                        <a:rPr sz="1800" i="1" dirty="0">
                          <a:solidFill>
                            <a:srgbClr val="FF0000"/>
                          </a:solidFill>
                          <a:latin typeface="Arial"/>
                          <a:cs typeface="Arial"/>
                        </a:rPr>
                        <a:t>10,000/-: </a:t>
                      </a:r>
                      <a:r>
                        <a:rPr sz="1800" i="1" spc="-10" dirty="0">
                          <a:solidFill>
                            <a:srgbClr val="FF0000"/>
                          </a:solidFill>
                          <a:latin typeface="Arial"/>
                          <a:cs typeface="Arial"/>
                        </a:rPr>
                        <a:t>Removal </a:t>
                      </a:r>
                      <a:r>
                        <a:rPr sz="1800" i="1" dirty="0">
                          <a:solidFill>
                            <a:srgbClr val="FF0000"/>
                          </a:solidFill>
                          <a:latin typeface="Arial"/>
                          <a:cs typeface="Arial"/>
                        </a:rPr>
                        <a:t>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3 </a:t>
                      </a:r>
                      <a:r>
                        <a:rPr sz="1800" i="1" spc="-5" dirty="0">
                          <a:solidFill>
                            <a:srgbClr val="FF0000"/>
                          </a:solidFill>
                          <a:latin typeface="Arial"/>
                          <a:cs typeface="Arial"/>
                        </a:rPr>
                        <a:t>(three)</a:t>
                      </a:r>
                      <a:r>
                        <a:rPr sz="1800" i="1" spc="20" dirty="0">
                          <a:solidFill>
                            <a:srgbClr val="FF0000"/>
                          </a:solidFill>
                          <a:latin typeface="Arial"/>
                          <a:cs typeface="Arial"/>
                        </a:rPr>
                        <a:t> </a:t>
                      </a:r>
                      <a:r>
                        <a:rPr sz="1800" i="1" spc="-5" dirty="0">
                          <a:solidFill>
                            <a:srgbClr val="FF0000"/>
                          </a:solidFill>
                          <a:latin typeface="Arial"/>
                          <a:cs typeface="Arial"/>
                        </a:rPr>
                        <a:t>months</a:t>
                      </a:r>
                      <a:r>
                        <a:rPr sz="1600" i="1" spc="-5" dirty="0">
                          <a:solidFill>
                            <a:srgbClr val="FF0000"/>
                          </a:solidFill>
                          <a:latin typeface="Arial"/>
                          <a:cs typeface="Arial"/>
                        </a:rPr>
                        <a:t>.</a:t>
                      </a:r>
                      <a:endParaRPr sz="1600" dirty="0">
                        <a:latin typeface="Arial"/>
                        <a:cs typeface="Arial"/>
                      </a:endParaRPr>
                    </a:p>
                    <a:p>
                      <a:pPr marL="66675" marR="60960" algn="just">
                        <a:lnSpc>
                          <a:spcPct val="110000"/>
                        </a:lnSpc>
                        <a:spcBef>
                          <a:spcPts val="1010"/>
                        </a:spcBef>
                      </a:pPr>
                      <a:r>
                        <a:rPr sz="1800" b="1" i="1" spc="-5" dirty="0">
                          <a:solidFill>
                            <a:srgbClr val="FF0000"/>
                          </a:solidFill>
                          <a:latin typeface="Arial"/>
                          <a:cs typeface="Arial"/>
                        </a:rPr>
                        <a:t>Expenses </a:t>
                      </a:r>
                      <a:r>
                        <a:rPr sz="1800" b="1" i="1" spc="5" dirty="0">
                          <a:solidFill>
                            <a:srgbClr val="FF0000"/>
                          </a:solidFill>
                          <a:latin typeface="Arial"/>
                          <a:cs typeface="Arial"/>
                        </a:rPr>
                        <a:t>for </a:t>
                      </a:r>
                      <a:r>
                        <a:rPr sz="1800" b="1" i="1" spc="-5" dirty="0">
                          <a:solidFill>
                            <a:srgbClr val="FF0000"/>
                          </a:solidFill>
                          <a:latin typeface="Arial"/>
                          <a:cs typeface="Arial"/>
                        </a:rPr>
                        <a:t>travel facilities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10,000/- </a:t>
                      </a:r>
                      <a:r>
                        <a:rPr sz="1800" i="1" dirty="0">
                          <a:solidFill>
                            <a:srgbClr val="FF0000"/>
                          </a:solidFill>
                          <a:latin typeface="Arial"/>
                          <a:cs typeface="Arial"/>
                        </a:rPr>
                        <a:t>to </a:t>
                      </a:r>
                      <a:r>
                        <a:rPr sz="1800" i="1" spc="-5" dirty="0">
                          <a:solidFill>
                            <a:srgbClr val="FF0000"/>
                          </a:solidFill>
                          <a:latin typeface="Arial"/>
                          <a:cs typeface="Arial"/>
                        </a:rPr>
                        <a:t>Rs. 50,000/-: </a:t>
                      </a:r>
                      <a:r>
                        <a:rPr sz="1800" i="1" spc="-10" dirty="0">
                          <a:solidFill>
                            <a:srgbClr val="FF0000"/>
                          </a:solidFill>
                          <a:latin typeface="Arial"/>
                          <a:cs typeface="Arial"/>
                        </a:rPr>
                        <a:t>Removal 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6 </a:t>
                      </a:r>
                      <a:r>
                        <a:rPr sz="1800" i="1" spc="-10" dirty="0">
                          <a:solidFill>
                            <a:srgbClr val="FF0000"/>
                          </a:solidFill>
                          <a:latin typeface="Arial"/>
                          <a:cs typeface="Arial"/>
                        </a:rPr>
                        <a:t>(six)</a:t>
                      </a:r>
                      <a:r>
                        <a:rPr sz="1800" i="1" spc="25" dirty="0">
                          <a:solidFill>
                            <a:srgbClr val="FF0000"/>
                          </a:solidFill>
                          <a:latin typeface="Arial"/>
                          <a:cs typeface="Arial"/>
                        </a:rPr>
                        <a:t> </a:t>
                      </a:r>
                      <a:r>
                        <a:rPr sz="1800" i="1" dirty="0">
                          <a:solidFill>
                            <a:srgbClr val="FF0000"/>
                          </a:solidFill>
                          <a:latin typeface="Arial"/>
                          <a:cs typeface="Arial"/>
                        </a:rPr>
                        <a:t>months</a:t>
                      </a:r>
                      <a:r>
                        <a:rPr sz="1600" i="1" dirty="0">
                          <a:solidFill>
                            <a:srgbClr val="FF0000"/>
                          </a:solidFill>
                          <a:latin typeface="Arial"/>
                          <a:cs typeface="Arial"/>
                        </a:rPr>
                        <a:t>.</a:t>
                      </a:r>
                      <a:endParaRPr lang="en-IN" sz="1600" i="1" dirty="0">
                        <a:solidFill>
                          <a:srgbClr val="FF0000"/>
                        </a:solidFill>
                        <a:latin typeface="Arial"/>
                        <a:cs typeface="Arial"/>
                      </a:endParaRPr>
                    </a:p>
                    <a:p>
                      <a:pPr marL="66675" marR="60960" lvl="0" indent="0" algn="just" defTabSz="914400" rtl="0" eaLnBrk="1" fontAlgn="auto" latinLnBrk="0" hangingPunct="1">
                        <a:lnSpc>
                          <a:spcPct val="110000"/>
                        </a:lnSpc>
                        <a:spcBef>
                          <a:spcPts val="1010"/>
                        </a:spcBef>
                        <a:spcAft>
                          <a:spcPts val="0"/>
                        </a:spcAft>
                        <a:buClrTx/>
                        <a:buSzTx/>
                        <a:buFontTx/>
                        <a:buNone/>
                        <a:tabLst/>
                        <a:defRPr/>
                      </a:pPr>
                      <a:r>
                        <a:rPr lang="en-US" sz="1800" b="1" i="1" spc="-5" dirty="0">
                          <a:solidFill>
                            <a:srgbClr val="FF0000"/>
                          </a:solidFill>
                          <a:latin typeface="Arial"/>
                          <a:cs typeface="Arial"/>
                        </a:rPr>
                        <a:t>Expenses </a:t>
                      </a:r>
                      <a:r>
                        <a:rPr lang="en-US" sz="1800" b="1" i="1" spc="5" dirty="0">
                          <a:solidFill>
                            <a:srgbClr val="FF0000"/>
                          </a:solidFill>
                          <a:latin typeface="Arial"/>
                          <a:cs typeface="Arial"/>
                        </a:rPr>
                        <a:t>for </a:t>
                      </a:r>
                      <a:r>
                        <a:rPr lang="en-US" sz="1800" b="1" i="1" spc="-5" dirty="0">
                          <a:solidFill>
                            <a:srgbClr val="FF0000"/>
                          </a:solidFill>
                          <a:latin typeface="Arial"/>
                          <a:cs typeface="Arial"/>
                        </a:rPr>
                        <a:t>travel facilities </a:t>
                      </a:r>
                      <a:r>
                        <a:rPr lang="en-US" sz="1800" i="1" spc="5" dirty="0">
                          <a:solidFill>
                            <a:srgbClr val="FF0000"/>
                          </a:solidFill>
                          <a:latin typeface="Arial"/>
                          <a:cs typeface="Arial"/>
                        </a:rPr>
                        <a:t>more </a:t>
                      </a:r>
                      <a:r>
                        <a:rPr lang="en-US" sz="1800" i="1" dirty="0">
                          <a:solidFill>
                            <a:srgbClr val="FF0000"/>
                          </a:solidFill>
                          <a:latin typeface="Arial"/>
                          <a:cs typeface="Arial"/>
                        </a:rPr>
                        <a:t>than  </a:t>
                      </a:r>
                      <a:r>
                        <a:rPr lang="en-US" sz="1800" i="1" spc="5" dirty="0">
                          <a:solidFill>
                            <a:srgbClr val="FF0000"/>
                          </a:solidFill>
                          <a:latin typeface="Arial"/>
                          <a:cs typeface="Arial"/>
                        </a:rPr>
                        <a:t>more </a:t>
                      </a:r>
                      <a:r>
                        <a:rPr lang="en-US" sz="1800" i="1" spc="-10" dirty="0">
                          <a:solidFill>
                            <a:srgbClr val="FF0000"/>
                          </a:solidFill>
                          <a:latin typeface="Arial"/>
                          <a:cs typeface="Arial"/>
                        </a:rPr>
                        <a:t>than </a:t>
                      </a:r>
                      <a:r>
                        <a:rPr lang="en-US" sz="1800" i="1" spc="-5" dirty="0" err="1">
                          <a:solidFill>
                            <a:srgbClr val="FF0000"/>
                          </a:solidFill>
                          <a:latin typeface="Arial"/>
                          <a:cs typeface="Arial"/>
                        </a:rPr>
                        <a:t>Rs</a:t>
                      </a:r>
                      <a:r>
                        <a:rPr lang="en-US" sz="1800" i="1" spc="-5" dirty="0">
                          <a:solidFill>
                            <a:srgbClr val="FF0000"/>
                          </a:solidFill>
                          <a:latin typeface="Arial"/>
                          <a:cs typeface="Arial"/>
                        </a:rPr>
                        <a:t>. 50,000/- </a:t>
                      </a:r>
                      <a:r>
                        <a:rPr lang="en-US" sz="1800" i="1" dirty="0">
                          <a:solidFill>
                            <a:srgbClr val="FF0000"/>
                          </a:solidFill>
                          <a:latin typeface="Arial"/>
                          <a:cs typeface="Arial"/>
                        </a:rPr>
                        <a:t>to </a:t>
                      </a:r>
                      <a:r>
                        <a:rPr lang="en-US" sz="1800" i="1" spc="-5" dirty="0" err="1">
                          <a:solidFill>
                            <a:srgbClr val="FF0000"/>
                          </a:solidFill>
                          <a:latin typeface="Arial"/>
                          <a:cs typeface="Arial"/>
                        </a:rPr>
                        <a:t>Rs</a:t>
                      </a:r>
                      <a:r>
                        <a:rPr lang="en-US" sz="1800" i="1" spc="-5" dirty="0">
                          <a:solidFill>
                            <a:srgbClr val="FF0000"/>
                          </a:solidFill>
                          <a:latin typeface="Arial"/>
                          <a:cs typeface="Arial"/>
                        </a:rPr>
                        <a:t>. 1,00,000/-:  Removal from </a:t>
                      </a:r>
                      <a:r>
                        <a:rPr lang="en-US" sz="1800" i="1" spc="-10" dirty="0">
                          <a:solidFill>
                            <a:srgbClr val="FF0000"/>
                          </a:solidFill>
                          <a:latin typeface="Arial"/>
                          <a:cs typeface="Arial"/>
                        </a:rPr>
                        <a:t>Indian </a:t>
                      </a:r>
                      <a:r>
                        <a:rPr lang="en-US" sz="1800" i="1" spc="-5" dirty="0">
                          <a:solidFill>
                            <a:srgbClr val="FF0000"/>
                          </a:solidFill>
                          <a:latin typeface="Arial"/>
                          <a:cs typeface="Arial"/>
                        </a:rPr>
                        <a:t>Medical </a:t>
                      </a:r>
                      <a:r>
                        <a:rPr lang="en-US" sz="1800" i="1" spc="-10" dirty="0">
                          <a:solidFill>
                            <a:srgbClr val="FF0000"/>
                          </a:solidFill>
                          <a:latin typeface="Arial"/>
                          <a:cs typeface="Arial"/>
                        </a:rPr>
                        <a:t>Register </a:t>
                      </a:r>
                      <a:r>
                        <a:rPr lang="en-US" sz="1800" i="1" spc="-5" dirty="0">
                          <a:solidFill>
                            <a:srgbClr val="FF0000"/>
                          </a:solidFill>
                          <a:latin typeface="Arial"/>
                          <a:cs typeface="Arial"/>
                        </a:rPr>
                        <a:t>or  State </a:t>
                      </a:r>
                      <a:r>
                        <a:rPr lang="en-US" sz="1800" i="1" dirty="0">
                          <a:solidFill>
                            <a:srgbClr val="FF0000"/>
                          </a:solidFill>
                          <a:latin typeface="Arial"/>
                          <a:cs typeface="Arial"/>
                        </a:rPr>
                        <a:t>Medical </a:t>
                      </a:r>
                      <a:r>
                        <a:rPr lang="en-US" sz="1800" i="1" spc="-5" dirty="0">
                          <a:solidFill>
                            <a:srgbClr val="FF0000"/>
                          </a:solidFill>
                          <a:latin typeface="Arial"/>
                          <a:cs typeface="Arial"/>
                        </a:rPr>
                        <a:t>Register </a:t>
                      </a:r>
                      <a:r>
                        <a:rPr lang="en-US" sz="1800" i="1" dirty="0">
                          <a:solidFill>
                            <a:srgbClr val="FF0000"/>
                          </a:solidFill>
                          <a:latin typeface="Arial"/>
                          <a:cs typeface="Arial"/>
                        </a:rPr>
                        <a:t>for 1 </a:t>
                      </a:r>
                      <a:r>
                        <a:rPr lang="en-US" sz="1800" i="1" spc="-5" dirty="0">
                          <a:solidFill>
                            <a:srgbClr val="FF0000"/>
                          </a:solidFill>
                          <a:latin typeface="Arial"/>
                          <a:cs typeface="Arial"/>
                        </a:rPr>
                        <a:t>(one)</a:t>
                      </a:r>
                      <a:r>
                        <a:rPr lang="en-US" sz="1800" i="1" dirty="0">
                          <a:solidFill>
                            <a:srgbClr val="FF0000"/>
                          </a:solidFill>
                          <a:latin typeface="Arial"/>
                          <a:cs typeface="Arial"/>
                        </a:rPr>
                        <a:t> </a:t>
                      </a:r>
                      <a:r>
                        <a:rPr lang="en-US" sz="1800" i="1" spc="-5" dirty="0">
                          <a:solidFill>
                            <a:srgbClr val="FF0000"/>
                          </a:solidFill>
                          <a:latin typeface="Arial"/>
                          <a:cs typeface="Arial"/>
                        </a:rPr>
                        <a:t>year.</a:t>
                      </a:r>
                      <a:endParaRPr lang="en-US" sz="1800" dirty="0">
                        <a:latin typeface="Arial"/>
                        <a:cs typeface="Arial"/>
                      </a:endParaRPr>
                    </a:p>
                    <a:p>
                      <a:pPr marL="66675" marR="60960" lvl="0" indent="0" algn="just" defTabSz="914400" rtl="0" eaLnBrk="1" fontAlgn="auto" latinLnBrk="0" hangingPunct="1">
                        <a:lnSpc>
                          <a:spcPct val="110000"/>
                        </a:lnSpc>
                        <a:spcBef>
                          <a:spcPts val="1010"/>
                        </a:spcBef>
                        <a:spcAft>
                          <a:spcPts val="0"/>
                        </a:spcAft>
                        <a:buClrTx/>
                        <a:buSzTx/>
                        <a:buFontTx/>
                        <a:buNone/>
                        <a:tabLst/>
                        <a:defRPr/>
                      </a:pPr>
                      <a:r>
                        <a:rPr lang="en-US" sz="1800" b="1" i="1" spc="-5" dirty="0">
                          <a:solidFill>
                            <a:srgbClr val="FF0000"/>
                          </a:solidFill>
                          <a:latin typeface="Arial"/>
                          <a:cs typeface="Arial"/>
                        </a:rPr>
                        <a:t>Expenses </a:t>
                      </a:r>
                      <a:r>
                        <a:rPr lang="en-US" sz="1800" b="1" i="1" spc="5" dirty="0">
                          <a:solidFill>
                            <a:srgbClr val="FF0000"/>
                          </a:solidFill>
                          <a:latin typeface="Arial"/>
                          <a:cs typeface="Arial"/>
                        </a:rPr>
                        <a:t>for </a:t>
                      </a:r>
                      <a:r>
                        <a:rPr lang="en-US" sz="1800" b="1" i="1" spc="-5" dirty="0">
                          <a:solidFill>
                            <a:srgbClr val="FF0000"/>
                          </a:solidFill>
                          <a:latin typeface="Arial"/>
                          <a:cs typeface="Arial"/>
                        </a:rPr>
                        <a:t>travel facilities </a:t>
                      </a:r>
                      <a:r>
                        <a:rPr lang="en-US" sz="1800" i="1" spc="-5" dirty="0">
                          <a:solidFill>
                            <a:srgbClr val="FF0000"/>
                          </a:solidFill>
                          <a:latin typeface="Arial"/>
                          <a:cs typeface="Arial"/>
                        </a:rPr>
                        <a:t>more </a:t>
                      </a:r>
                      <a:r>
                        <a:rPr lang="en-US" sz="1800" i="1" dirty="0">
                          <a:solidFill>
                            <a:srgbClr val="FF0000"/>
                          </a:solidFill>
                          <a:latin typeface="Arial"/>
                          <a:cs typeface="Arial"/>
                        </a:rPr>
                        <a:t>than </a:t>
                      </a:r>
                      <a:r>
                        <a:rPr lang="en-US" sz="1800" i="1" spc="-5" dirty="0" err="1">
                          <a:solidFill>
                            <a:srgbClr val="FF0000"/>
                          </a:solidFill>
                          <a:latin typeface="Arial"/>
                          <a:cs typeface="Arial"/>
                        </a:rPr>
                        <a:t>Rs</a:t>
                      </a:r>
                      <a:r>
                        <a:rPr lang="en-US" sz="1800" i="1" spc="-5" dirty="0">
                          <a:solidFill>
                            <a:srgbClr val="FF0000"/>
                          </a:solidFill>
                          <a:latin typeface="Arial"/>
                          <a:cs typeface="Arial"/>
                        </a:rPr>
                        <a:t>.  1,00,000/-: </a:t>
                      </a:r>
                      <a:r>
                        <a:rPr lang="en-US" sz="1800" i="1" spc="-10" dirty="0">
                          <a:solidFill>
                            <a:srgbClr val="FF0000"/>
                          </a:solidFill>
                          <a:latin typeface="Arial"/>
                          <a:cs typeface="Arial"/>
                        </a:rPr>
                        <a:t>Removal </a:t>
                      </a:r>
                      <a:r>
                        <a:rPr lang="en-US" sz="1800" i="1" dirty="0">
                          <a:solidFill>
                            <a:srgbClr val="FF0000"/>
                          </a:solidFill>
                          <a:latin typeface="Arial"/>
                          <a:cs typeface="Arial"/>
                        </a:rPr>
                        <a:t>for a </a:t>
                      </a:r>
                      <a:r>
                        <a:rPr lang="en-US" sz="1800" i="1" spc="-5" dirty="0">
                          <a:solidFill>
                            <a:srgbClr val="FF0000"/>
                          </a:solidFill>
                          <a:latin typeface="Arial"/>
                          <a:cs typeface="Arial"/>
                        </a:rPr>
                        <a:t>period of </a:t>
                      </a:r>
                      <a:r>
                        <a:rPr lang="en-US" sz="1800" i="1" spc="5" dirty="0">
                          <a:solidFill>
                            <a:srgbClr val="FF0000"/>
                          </a:solidFill>
                          <a:latin typeface="Arial"/>
                          <a:cs typeface="Arial"/>
                        </a:rPr>
                        <a:t>more  </a:t>
                      </a:r>
                      <a:r>
                        <a:rPr lang="en-US" sz="1800" i="1" dirty="0">
                          <a:solidFill>
                            <a:srgbClr val="FF0000"/>
                          </a:solidFill>
                          <a:latin typeface="Arial"/>
                          <a:cs typeface="Arial"/>
                        </a:rPr>
                        <a:t>than 1 </a:t>
                      </a:r>
                      <a:r>
                        <a:rPr lang="en-US" sz="1800" i="1" spc="-10" dirty="0">
                          <a:solidFill>
                            <a:srgbClr val="FF0000"/>
                          </a:solidFill>
                          <a:latin typeface="Arial"/>
                          <a:cs typeface="Arial"/>
                        </a:rPr>
                        <a:t>(one) </a:t>
                      </a:r>
                      <a:r>
                        <a:rPr lang="en-US" sz="1800" i="1" dirty="0">
                          <a:solidFill>
                            <a:srgbClr val="FF0000"/>
                          </a:solidFill>
                          <a:latin typeface="Arial"/>
                          <a:cs typeface="Arial"/>
                        </a:rPr>
                        <a:t>year from </a:t>
                      </a:r>
                      <a:r>
                        <a:rPr lang="en-US" sz="1800" i="1" spc="-5" dirty="0">
                          <a:solidFill>
                            <a:srgbClr val="FF0000"/>
                          </a:solidFill>
                          <a:latin typeface="Arial"/>
                          <a:cs typeface="Arial"/>
                        </a:rPr>
                        <a:t>Indian Medical  Register or State Medical</a:t>
                      </a:r>
                      <a:r>
                        <a:rPr lang="en-US" sz="1800" i="1" spc="25" dirty="0">
                          <a:solidFill>
                            <a:srgbClr val="FF0000"/>
                          </a:solidFill>
                          <a:latin typeface="Arial"/>
                          <a:cs typeface="Arial"/>
                        </a:rPr>
                        <a:t> </a:t>
                      </a:r>
                      <a:r>
                        <a:rPr lang="en-US" sz="1800" i="1" spc="-5" dirty="0">
                          <a:solidFill>
                            <a:srgbClr val="FF0000"/>
                          </a:solidFill>
                          <a:latin typeface="Arial"/>
                          <a:cs typeface="Arial"/>
                        </a:rPr>
                        <a:t>Register.</a:t>
                      </a:r>
                      <a:endParaRPr lang="en-US" sz="1800" dirty="0">
                        <a:latin typeface="Arial"/>
                        <a:cs typeface="Arial"/>
                      </a:endParaRPr>
                    </a:p>
                    <a:p>
                      <a:pPr marL="66675" marR="60960" algn="just">
                        <a:lnSpc>
                          <a:spcPct val="110000"/>
                        </a:lnSpc>
                        <a:spcBef>
                          <a:spcPts val="1010"/>
                        </a:spcBef>
                      </a:pPr>
                      <a:endParaRPr lang="en-IN" sz="1600" i="1" dirty="0">
                        <a:solidFill>
                          <a:srgbClr val="FF0000"/>
                        </a:solidFill>
                        <a:latin typeface="Arial"/>
                        <a:cs typeface="Arial"/>
                      </a:endParaRPr>
                    </a:p>
                    <a:p>
                      <a:pPr marL="66675" marR="60960" algn="just">
                        <a:lnSpc>
                          <a:spcPct val="110000"/>
                        </a:lnSpc>
                        <a:spcBef>
                          <a:spcPts val="1010"/>
                        </a:spcBef>
                      </a:pPr>
                      <a:endParaRPr lang="en-US" sz="1600" i="1" dirty="0">
                        <a:solidFill>
                          <a:srgbClr val="FF0000"/>
                        </a:solidFill>
                        <a:latin typeface="Arial"/>
                        <a:cs typeface="Arial"/>
                      </a:endParaRPr>
                    </a:p>
                    <a:p>
                      <a:pPr marL="66675" marR="60960" algn="just">
                        <a:lnSpc>
                          <a:spcPct val="110000"/>
                        </a:lnSpc>
                        <a:spcBef>
                          <a:spcPts val="101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390177871"/>
                  </a:ext>
                </a:extLst>
              </a:tr>
            </a:tbl>
          </a:graphicData>
        </a:graphic>
      </p:graphicFrame>
      <p:sp>
        <p:nvSpPr>
          <p:cNvPr id="3" name="Date Placeholder 2"/>
          <p:cNvSpPr>
            <a:spLocks noGrp="1"/>
          </p:cNvSpPr>
          <p:nvPr>
            <p:ph type="dt" sz="half" idx="10"/>
          </p:nvPr>
        </p:nvSpPr>
        <p:spPr/>
        <p:txBody>
          <a:bodyPr/>
          <a:lstStyle/>
          <a:p>
            <a:fld id="{243E0685-B5ED-4C1F-811A-48401DD6CDF0}"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76</a:t>
            </a:fld>
            <a:endParaRPr lang="en-IN" dirty="0"/>
          </a:p>
        </p:txBody>
      </p:sp>
    </p:spTree>
    <p:extLst>
      <p:ext uri="{BB962C8B-B14F-4D97-AF65-F5344CB8AC3E}">
        <p14:creationId xmlns:p14="http://schemas.microsoft.com/office/powerpoint/2010/main" val="134066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35E2F1E-6459-449B-9EDE-9135E716692F}"/>
              </a:ext>
            </a:extLst>
          </p:cNvPr>
          <p:cNvGraphicFramePr>
            <a:graphicFrameLocks noGrp="1"/>
          </p:cNvGraphicFramePr>
          <p:nvPr>
            <p:extLst>
              <p:ext uri="{D42A27DB-BD31-4B8C-83A1-F6EECF244321}">
                <p14:modId xmlns:p14="http://schemas.microsoft.com/office/powerpoint/2010/main" val="1392052348"/>
              </p:ext>
            </p:extLst>
          </p:nvPr>
        </p:nvGraphicFramePr>
        <p:xfrm>
          <a:off x="798285" y="323384"/>
          <a:ext cx="10885715" cy="5924756"/>
        </p:xfrm>
        <a:graphic>
          <a:graphicData uri="http://schemas.openxmlformats.org/drawingml/2006/table">
            <a:tbl>
              <a:tblPr firstRow="1" bandRow="1">
                <a:tableStyleId>{2D5ABB26-0587-4C30-8999-92F81FD0307C}</a:tableStyleId>
              </a:tblPr>
              <a:tblGrid>
                <a:gridCol w="3885227">
                  <a:extLst>
                    <a:ext uri="{9D8B030D-6E8A-4147-A177-3AD203B41FA5}">
                      <a16:colId xmlns:a16="http://schemas.microsoft.com/office/drawing/2014/main" val="1074923910"/>
                    </a:ext>
                  </a:extLst>
                </a:gridCol>
                <a:gridCol w="7000488">
                  <a:extLst>
                    <a:ext uri="{9D8B030D-6E8A-4147-A177-3AD203B41FA5}">
                      <a16:colId xmlns:a16="http://schemas.microsoft.com/office/drawing/2014/main" val="955439898"/>
                    </a:ext>
                  </a:extLst>
                </a:gridCol>
              </a:tblGrid>
              <a:tr h="3159241">
                <a:tc>
                  <a:txBody>
                    <a:bodyPr/>
                    <a:lstStyle/>
                    <a:p>
                      <a:pPr marL="295275" marR="62230" indent="-228600" algn="l">
                        <a:lnSpc>
                          <a:spcPts val="1370"/>
                        </a:lnSpc>
                        <a:spcBef>
                          <a:spcPts val="30"/>
                        </a:spcBef>
                      </a:pPr>
                      <a:endParaRPr lang="en-US" sz="2800" dirty="0">
                        <a:latin typeface="Arial"/>
                        <a:cs typeface="Arial"/>
                      </a:endParaRPr>
                    </a:p>
                    <a:p>
                      <a:pPr marL="295275" marR="62230" indent="-228600" algn="l">
                        <a:lnSpc>
                          <a:spcPts val="1370"/>
                        </a:lnSpc>
                        <a:spcBef>
                          <a:spcPts val="30"/>
                        </a:spcBef>
                      </a:pPr>
                      <a:endParaRPr lang="en-IN" sz="2400" dirty="0">
                        <a:latin typeface="Arial"/>
                        <a:cs typeface="Arial"/>
                      </a:endParaRPr>
                    </a:p>
                    <a:p>
                      <a:pPr marL="295275" marR="62230" indent="-228600">
                        <a:lnSpc>
                          <a:spcPts val="1370"/>
                        </a:lnSpc>
                        <a:spcBef>
                          <a:spcPts val="30"/>
                        </a:spcBef>
                      </a:pPr>
                      <a:r>
                        <a:rPr lang="en-US" sz="2400" i="1" dirty="0">
                          <a:solidFill>
                            <a:srgbClr val="FF0000"/>
                          </a:solidFill>
                          <a:latin typeface="Arial"/>
                          <a:cs typeface="Arial"/>
                        </a:rPr>
                        <a:t>c) </a:t>
                      </a:r>
                      <a:r>
                        <a:rPr lang="en-US" sz="2400" b="1" i="1" spc="-5" dirty="0">
                          <a:solidFill>
                            <a:srgbClr val="FF0000"/>
                          </a:solidFill>
                          <a:latin typeface="Arial"/>
                          <a:cs typeface="Arial"/>
                        </a:rPr>
                        <a:t>Hospitality</a:t>
                      </a:r>
                      <a:r>
                        <a:rPr lang="en-US" sz="2400" i="1" spc="-5" dirty="0">
                          <a:solidFill>
                            <a:srgbClr val="FF0000"/>
                          </a:solidFill>
                          <a:latin typeface="Arial"/>
                          <a:cs typeface="Arial"/>
                        </a:rPr>
                        <a:t>: </a:t>
                      </a:r>
                    </a:p>
                    <a:p>
                      <a:pPr marL="295275" marR="62230" indent="-228600">
                        <a:lnSpc>
                          <a:spcPts val="1370"/>
                        </a:lnSpc>
                        <a:spcBef>
                          <a:spcPts val="30"/>
                        </a:spcBef>
                      </a:pPr>
                      <a:endParaRPr lang="en-US" sz="2400" i="1" spc="-5" dirty="0">
                        <a:solidFill>
                          <a:srgbClr val="FF0000"/>
                        </a:solidFill>
                        <a:latin typeface="Arial"/>
                        <a:cs typeface="Arial"/>
                      </a:endParaRPr>
                    </a:p>
                    <a:p>
                      <a:pPr marL="295275" marR="62230" indent="-228600">
                        <a:lnSpc>
                          <a:spcPts val="1370"/>
                        </a:lnSpc>
                        <a:spcBef>
                          <a:spcPts val="30"/>
                        </a:spcBef>
                      </a:pPr>
                      <a:r>
                        <a:rPr lang="en-US" sz="2400" i="1" dirty="0">
                          <a:solidFill>
                            <a:srgbClr val="FF0000"/>
                          </a:solidFill>
                          <a:latin typeface="Arial"/>
                          <a:cs typeface="Arial"/>
                        </a:rPr>
                        <a:t>A </a:t>
                      </a:r>
                      <a:r>
                        <a:rPr lang="en-US" sz="2400" i="1" spc="-5" dirty="0">
                          <a:solidFill>
                            <a:srgbClr val="FF0000"/>
                          </a:solidFill>
                          <a:latin typeface="Arial"/>
                          <a:cs typeface="Arial"/>
                        </a:rPr>
                        <a:t>medical </a:t>
                      </a:r>
                      <a:r>
                        <a:rPr lang="en-US" sz="2400" i="1" spc="-10" dirty="0">
                          <a:solidFill>
                            <a:srgbClr val="FF0000"/>
                          </a:solidFill>
                          <a:latin typeface="Arial"/>
                          <a:cs typeface="Arial"/>
                        </a:rPr>
                        <a:t>practitioner </a:t>
                      </a:r>
                      <a:r>
                        <a:rPr lang="en-US" sz="2400" i="1" dirty="0">
                          <a:solidFill>
                            <a:srgbClr val="FF0000"/>
                          </a:solidFill>
                          <a:latin typeface="Arial"/>
                          <a:cs typeface="Arial"/>
                        </a:rPr>
                        <a:t>shall </a:t>
                      </a:r>
                    </a:p>
                    <a:p>
                      <a:pPr marL="295275" marR="62230" indent="-228600" algn="just">
                        <a:lnSpc>
                          <a:spcPts val="1370"/>
                        </a:lnSpc>
                        <a:spcBef>
                          <a:spcPts val="30"/>
                        </a:spcBef>
                      </a:pPr>
                      <a:r>
                        <a:rPr lang="en-US" sz="2400" i="1" dirty="0">
                          <a:solidFill>
                            <a:srgbClr val="FF0000"/>
                          </a:solidFill>
                          <a:latin typeface="Arial"/>
                          <a:cs typeface="Arial"/>
                        </a:rPr>
                        <a:t>    </a:t>
                      </a:r>
                    </a:p>
                    <a:p>
                      <a:pPr marL="295275" marR="62230" indent="-228600">
                        <a:lnSpc>
                          <a:spcPts val="1370"/>
                        </a:lnSpc>
                        <a:spcBef>
                          <a:spcPts val="30"/>
                        </a:spcBef>
                      </a:pPr>
                      <a:r>
                        <a:rPr lang="en-US" sz="2400" i="1" spc="-5" dirty="0">
                          <a:solidFill>
                            <a:srgbClr val="FF0000"/>
                          </a:solidFill>
                          <a:latin typeface="Arial"/>
                          <a:cs typeface="Arial"/>
                        </a:rPr>
                        <a:t>not accept </a:t>
                      </a:r>
                      <a:r>
                        <a:rPr lang="en-US" sz="2400" i="1" spc="-10" dirty="0">
                          <a:solidFill>
                            <a:srgbClr val="FF0000"/>
                          </a:solidFill>
                          <a:latin typeface="Arial"/>
                          <a:cs typeface="Arial"/>
                        </a:rPr>
                        <a:t>individually </a:t>
                      </a:r>
                      <a:r>
                        <a:rPr lang="en-US" sz="2400" i="1" spc="-5" dirty="0">
                          <a:solidFill>
                            <a:srgbClr val="FF0000"/>
                          </a:solidFill>
                          <a:latin typeface="Arial"/>
                          <a:cs typeface="Arial"/>
                        </a:rPr>
                        <a:t>any</a:t>
                      </a:r>
                      <a:r>
                        <a:rPr lang="en-US" sz="2400" i="1" spc="150" dirty="0">
                          <a:solidFill>
                            <a:srgbClr val="FF0000"/>
                          </a:solidFill>
                          <a:latin typeface="Arial"/>
                          <a:cs typeface="Arial"/>
                        </a:rPr>
                        <a:t> </a:t>
                      </a:r>
                    </a:p>
                    <a:p>
                      <a:pPr marL="295275" marR="62230" indent="-228600">
                        <a:lnSpc>
                          <a:spcPts val="1370"/>
                        </a:lnSpc>
                        <a:spcBef>
                          <a:spcPts val="30"/>
                        </a:spcBef>
                      </a:pPr>
                      <a:endParaRPr lang="en-US" sz="2400" i="1" spc="150" dirty="0">
                        <a:solidFill>
                          <a:srgbClr val="FF0000"/>
                        </a:solidFill>
                        <a:latin typeface="Arial"/>
                        <a:cs typeface="Arial"/>
                      </a:endParaRPr>
                    </a:p>
                    <a:p>
                      <a:pPr marL="295275" marR="62230" indent="-228600">
                        <a:lnSpc>
                          <a:spcPts val="1370"/>
                        </a:lnSpc>
                        <a:spcBef>
                          <a:spcPts val="30"/>
                        </a:spcBef>
                      </a:pPr>
                      <a:r>
                        <a:rPr lang="en-US" sz="2400" i="1" spc="-10" dirty="0">
                          <a:solidFill>
                            <a:srgbClr val="FF0000"/>
                          </a:solidFill>
                          <a:latin typeface="Arial"/>
                          <a:cs typeface="Arial"/>
                        </a:rPr>
                        <a:t>Hospitality</a:t>
                      </a:r>
                      <a:r>
                        <a:rPr lang="en-US" sz="2400" i="1" spc="-10" baseline="0" dirty="0">
                          <a:solidFill>
                            <a:srgbClr val="FF0000"/>
                          </a:solidFill>
                          <a:latin typeface="Arial"/>
                          <a:cs typeface="Arial"/>
                        </a:rPr>
                        <a:t> </a:t>
                      </a:r>
                      <a:r>
                        <a:rPr lang="en-US" sz="2400" i="1" spc="-10" dirty="0">
                          <a:solidFill>
                            <a:srgbClr val="FF0000"/>
                          </a:solidFill>
                          <a:latin typeface="Arial"/>
                          <a:cs typeface="Arial"/>
                        </a:rPr>
                        <a:t>like </a:t>
                      </a:r>
                      <a:r>
                        <a:rPr lang="en-US" sz="2400" i="1" spc="-5" dirty="0">
                          <a:solidFill>
                            <a:srgbClr val="FF0000"/>
                          </a:solidFill>
                          <a:latin typeface="Arial"/>
                          <a:cs typeface="Arial"/>
                        </a:rPr>
                        <a:t>hotel </a:t>
                      </a:r>
                    </a:p>
                    <a:p>
                      <a:pPr marL="295275" marR="62230" indent="-228600">
                        <a:lnSpc>
                          <a:spcPts val="1370"/>
                        </a:lnSpc>
                        <a:spcBef>
                          <a:spcPts val="30"/>
                        </a:spcBef>
                      </a:pPr>
                      <a:endParaRPr lang="en-US" sz="2400" i="1" spc="-5" dirty="0">
                        <a:solidFill>
                          <a:srgbClr val="FF0000"/>
                        </a:solidFill>
                        <a:latin typeface="Arial"/>
                        <a:cs typeface="Arial"/>
                      </a:endParaRPr>
                    </a:p>
                    <a:p>
                      <a:pPr marL="295275" marR="62230" indent="-228600">
                        <a:lnSpc>
                          <a:spcPts val="1370"/>
                        </a:lnSpc>
                        <a:spcBef>
                          <a:spcPts val="30"/>
                        </a:spcBef>
                      </a:pPr>
                      <a:r>
                        <a:rPr lang="en-US" sz="2400" i="1" spc="-5" dirty="0">
                          <a:solidFill>
                            <a:srgbClr val="FF0000"/>
                          </a:solidFill>
                          <a:latin typeface="Arial"/>
                          <a:cs typeface="Arial"/>
                        </a:rPr>
                        <a:t>accommodation </a:t>
                      </a:r>
                      <a:r>
                        <a:rPr lang="en-US" sz="2400" i="1" dirty="0">
                          <a:solidFill>
                            <a:srgbClr val="FF0000"/>
                          </a:solidFill>
                          <a:latin typeface="Arial"/>
                          <a:cs typeface="Arial"/>
                        </a:rPr>
                        <a:t>for self </a:t>
                      </a:r>
                      <a:r>
                        <a:rPr lang="en-US" sz="2400" i="1" spc="-5" dirty="0">
                          <a:solidFill>
                            <a:srgbClr val="FF0000"/>
                          </a:solidFill>
                          <a:latin typeface="Arial"/>
                          <a:cs typeface="Arial"/>
                        </a:rPr>
                        <a:t>and </a:t>
                      </a:r>
                    </a:p>
                    <a:p>
                      <a:pPr marL="295275" marR="62230" indent="-228600">
                        <a:lnSpc>
                          <a:spcPts val="1370"/>
                        </a:lnSpc>
                        <a:spcBef>
                          <a:spcPts val="30"/>
                        </a:spcBef>
                      </a:pPr>
                      <a:endParaRPr lang="en-US" sz="2400" i="1" spc="-5" dirty="0">
                        <a:solidFill>
                          <a:srgbClr val="FF0000"/>
                        </a:solidFill>
                        <a:latin typeface="Arial"/>
                        <a:cs typeface="Arial"/>
                      </a:endParaRPr>
                    </a:p>
                    <a:p>
                      <a:pPr marL="295275" marR="62230" indent="-228600">
                        <a:lnSpc>
                          <a:spcPts val="1370"/>
                        </a:lnSpc>
                        <a:spcBef>
                          <a:spcPts val="30"/>
                        </a:spcBef>
                      </a:pPr>
                      <a:r>
                        <a:rPr lang="en-US" sz="2400" i="1" spc="-5" dirty="0">
                          <a:solidFill>
                            <a:srgbClr val="FF0000"/>
                          </a:solidFill>
                          <a:latin typeface="Arial"/>
                          <a:cs typeface="Arial"/>
                        </a:rPr>
                        <a:t>family </a:t>
                      </a:r>
                      <a:r>
                        <a:rPr lang="en-US" sz="2400" i="1" dirty="0">
                          <a:solidFill>
                            <a:srgbClr val="FF0000"/>
                          </a:solidFill>
                          <a:latin typeface="Arial"/>
                          <a:cs typeface="Arial"/>
                        </a:rPr>
                        <a:t>members </a:t>
                      </a:r>
                      <a:r>
                        <a:rPr lang="en-US" sz="2400" i="1" spc="-5" dirty="0">
                          <a:solidFill>
                            <a:srgbClr val="FF0000"/>
                          </a:solidFill>
                          <a:latin typeface="Arial"/>
                          <a:cs typeface="Arial"/>
                        </a:rPr>
                        <a:t>under any</a:t>
                      </a:r>
                      <a:r>
                        <a:rPr lang="en-US" sz="2400" i="1" spc="-30" dirty="0">
                          <a:solidFill>
                            <a:srgbClr val="FF0000"/>
                          </a:solidFill>
                          <a:latin typeface="Arial"/>
                          <a:cs typeface="Arial"/>
                        </a:rPr>
                        <a:t> </a:t>
                      </a:r>
                    </a:p>
                    <a:p>
                      <a:pPr marL="295275" marR="62230" indent="-228600">
                        <a:lnSpc>
                          <a:spcPts val="1370"/>
                        </a:lnSpc>
                        <a:spcBef>
                          <a:spcPts val="30"/>
                        </a:spcBef>
                      </a:pPr>
                      <a:endParaRPr lang="en-US" sz="2400" i="1" spc="-30" dirty="0">
                        <a:solidFill>
                          <a:srgbClr val="FF0000"/>
                        </a:solidFill>
                        <a:latin typeface="Arial"/>
                        <a:cs typeface="Arial"/>
                      </a:endParaRPr>
                    </a:p>
                    <a:p>
                      <a:pPr marL="295275" marR="62230" indent="-228600">
                        <a:lnSpc>
                          <a:spcPts val="1370"/>
                        </a:lnSpc>
                        <a:spcBef>
                          <a:spcPts val="30"/>
                        </a:spcBef>
                      </a:pPr>
                      <a:r>
                        <a:rPr lang="en-US" sz="2400" i="1" spc="-5" dirty="0">
                          <a:solidFill>
                            <a:srgbClr val="FF0000"/>
                          </a:solidFill>
                          <a:latin typeface="Arial"/>
                          <a:cs typeface="Arial"/>
                        </a:rPr>
                        <a:t>pretext.</a:t>
                      </a:r>
                      <a:endParaRPr lang="en-US" sz="2400" dirty="0">
                        <a:latin typeface="Arial"/>
                        <a:cs typeface="Arial"/>
                      </a:endParaRPr>
                    </a:p>
                    <a:p>
                      <a:pPr marL="295275" marR="62230" indent="-228600" algn="l">
                        <a:lnSpc>
                          <a:spcPts val="1370"/>
                        </a:lnSpc>
                        <a:spcBef>
                          <a:spcPts val="30"/>
                        </a:spcBef>
                      </a:pPr>
                      <a:endParaRPr sz="28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2000" b="1" i="1" spc="-5" dirty="0">
                        <a:solidFill>
                          <a:srgbClr val="FF0000"/>
                        </a:solidFill>
                        <a:latin typeface="Arial"/>
                        <a:cs typeface="Arial"/>
                      </a:endParaRPr>
                    </a:p>
                    <a:p>
                      <a:pPr marL="66675" algn="just">
                        <a:lnSpc>
                          <a:spcPts val="1370"/>
                        </a:lnSpc>
                      </a:pPr>
                      <a:r>
                        <a:rPr sz="2000" b="1" i="1" spc="-5" dirty="0">
                          <a:solidFill>
                            <a:srgbClr val="FF0000"/>
                          </a:solidFill>
                          <a:latin typeface="Arial"/>
                          <a:cs typeface="Arial"/>
                        </a:rPr>
                        <a:t>Expenses for Hospitality </a:t>
                      </a:r>
                      <a:r>
                        <a:rPr sz="2000" i="1" spc="-5" dirty="0">
                          <a:solidFill>
                            <a:srgbClr val="FF0000"/>
                          </a:solidFill>
                          <a:latin typeface="Arial"/>
                          <a:cs typeface="Arial"/>
                        </a:rPr>
                        <a:t>more </a:t>
                      </a:r>
                      <a:endParaRPr lang="en-US" sz="2000" i="1" spc="-5" dirty="0">
                        <a:solidFill>
                          <a:srgbClr val="FF0000"/>
                        </a:solidFill>
                        <a:latin typeface="Arial"/>
                        <a:cs typeface="Arial"/>
                      </a:endParaRPr>
                    </a:p>
                    <a:p>
                      <a:pPr marL="66675" algn="just">
                        <a:lnSpc>
                          <a:spcPts val="1370"/>
                        </a:lnSpc>
                      </a:pPr>
                      <a:endParaRPr lang="en-US" sz="2000" i="1" spc="-5" dirty="0">
                        <a:solidFill>
                          <a:srgbClr val="FF0000"/>
                        </a:solidFill>
                        <a:latin typeface="Arial"/>
                        <a:cs typeface="Arial"/>
                      </a:endParaRPr>
                    </a:p>
                    <a:p>
                      <a:pPr marL="66675" algn="just">
                        <a:lnSpc>
                          <a:spcPts val="1370"/>
                        </a:lnSpc>
                      </a:pPr>
                      <a:r>
                        <a:rPr sz="2000" i="1" spc="-10" dirty="0">
                          <a:solidFill>
                            <a:srgbClr val="FF0000"/>
                          </a:solidFill>
                          <a:latin typeface="Arial"/>
                          <a:cs typeface="Arial"/>
                        </a:rPr>
                        <a:t>than</a:t>
                      </a:r>
                      <a:r>
                        <a:rPr sz="2000" i="1" spc="-5" dirty="0">
                          <a:solidFill>
                            <a:srgbClr val="FF0000"/>
                          </a:solidFill>
                          <a:latin typeface="Arial"/>
                          <a:cs typeface="Arial"/>
                        </a:rPr>
                        <a:t> Rs.1,000/- upto Rs. 5,000/-:</a:t>
                      </a:r>
                      <a:r>
                        <a:rPr sz="2000" i="1" spc="-15" dirty="0">
                          <a:solidFill>
                            <a:srgbClr val="FF0000"/>
                          </a:solidFill>
                          <a:latin typeface="Arial"/>
                          <a:cs typeface="Arial"/>
                        </a:rPr>
                        <a:t> </a:t>
                      </a:r>
                      <a:r>
                        <a:rPr sz="2000" i="1" spc="-5" dirty="0">
                          <a:solidFill>
                            <a:srgbClr val="FF0000"/>
                          </a:solidFill>
                          <a:latin typeface="Arial"/>
                          <a:cs typeface="Arial"/>
                        </a:rPr>
                        <a:t>Censure</a:t>
                      </a:r>
                      <a:endParaRPr sz="2000" dirty="0">
                        <a:latin typeface="Arial"/>
                        <a:cs typeface="Arial"/>
                      </a:endParaRPr>
                    </a:p>
                    <a:p>
                      <a:pPr marL="66675" marR="59055" indent="0" algn="just" defTabSz="914400" rtl="0" eaLnBrk="1" fontAlgn="auto" latinLnBrk="0" hangingPunct="1">
                        <a:lnSpc>
                          <a:spcPct val="109400"/>
                        </a:lnSpc>
                        <a:spcBef>
                          <a:spcPts val="1040"/>
                        </a:spcBef>
                        <a:spcAft>
                          <a:spcPts val="0"/>
                        </a:spcAft>
                        <a:buClrTx/>
                        <a:buSzTx/>
                        <a:buFontTx/>
                        <a:buNone/>
                        <a:tabLst/>
                        <a:defRPr/>
                      </a:pPr>
                      <a:r>
                        <a:rPr sz="2000" b="1" i="1" spc="-5" dirty="0">
                          <a:solidFill>
                            <a:srgbClr val="FF0000"/>
                          </a:solidFill>
                          <a:latin typeface="Arial"/>
                          <a:cs typeface="Arial"/>
                        </a:rPr>
                        <a:t>Expenses for Hospitality </a:t>
                      </a:r>
                      <a:r>
                        <a:rPr sz="2000" i="1" spc="-5" dirty="0">
                          <a:solidFill>
                            <a:srgbClr val="FF0000"/>
                          </a:solidFill>
                          <a:latin typeface="Arial"/>
                          <a:cs typeface="Arial"/>
                        </a:rPr>
                        <a:t>more </a:t>
                      </a:r>
                      <a:r>
                        <a:rPr sz="2000" i="1" spc="-10" dirty="0">
                          <a:solidFill>
                            <a:srgbClr val="FF0000"/>
                          </a:solidFill>
                          <a:latin typeface="Arial"/>
                          <a:cs typeface="Arial"/>
                        </a:rPr>
                        <a:t>than </a:t>
                      </a:r>
                      <a:r>
                        <a:rPr sz="2000" i="1" spc="-5" dirty="0">
                          <a:solidFill>
                            <a:srgbClr val="FF0000"/>
                          </a:solidFill>
                          <a:latin typeface="Arial"/>
                          <a:cs typeface="Arial"/>
                        </a:rPr>
                        <a:t>Rs.  5,000/- </a:t>
                      </a:r>
                      <a:r>
                        <a:rPr sz="2000" i="1" spc="-10" dirty="0">
                          <a:solidFill>
                            <a:srgbClr val="FF0000"/>
                          </a:solidFill>
                          <a:latin typeface="Arial"/>
                          <a:cs typeface="Arial"/>
                        </a:rPr>
                        <a:t>upto </a:t>
                      </a:r>
                      <a:r>
                        <a:rPr sz="2000" i="1" spc="-5" dirty="0">
                          <a:solidFill>
                            <a:srgbClr val="FF0000"/>
                          </a:solidFill>
                          <a:latin typeface="Arial"/>
                          <a:cs typeface="Arial"/>
                        </a:rPr>
                        <a:t>Rs. </a:t>
                      </a:r>
                      <a:r>
                        <a:rPr sz="2000" i="1" dirty="0">
                          <a:solidFill>
                            <a:srgbClr val="FF0000"/>
                          </a:solidFill>
                          <a:latin typeface="Arial"/>
                          <a:cs typeface="Arial"/>
                        </a:rPr>
                        <a:t>10,000/-: </a:t>
                      </a:r>
                      <a:r>
                        <a:rPr sz="2000" i="1" spc="-10" dirty="0">
                          <a:solidFill>
                            <a:srgbClr val="FF0000"/>
                          </a:solidFill>
                          <a:latin typeface="Arial"/>
                          <a:cs typeface="Arial"/>
                        </a:rPr>
                        <a:t>Removal </a:t>
                      </a:r>
                      <a:r>
                        <a:rPr sz="2000" i="1" dirty="0">
                          <a:solidFill>
                            <a:srgbClr val="FF0000"/>
                          </a:solidFill>
                          <a:latin typeface="Arial"/>
                          <a:cs typeface="Arial"/>
                        </a:rPr>
                        <a:t>from  </a:t>
                      </a:r>
                      <a:r>
                        <a:rPr sz="2000" i="1" spc="-5" dirty="0">
                          <a:solidFill>
                            <a:srgbClr val="FF0000"/>
                          </a:solidFill>
                          <a:latin typeface="Arial"/>
                          <a:cs typeface="Arial"/>
                        </a:rPr>
                        <a:t>Indian Medical Register or State Medical  Register </a:t>
                      </a:r>
                      <a:r>
                        <a:rPr sz="2000" i="1" dirty="0">
                          <a:solidFill>
                            <a:srgbClr val="FF0000"/>
                          </a:solidFill>
                          <a:latin typeface="Arial"/>
                          <a:cs typeface="Arial"/>
                        </a:rPr>
                        <a:t>for 3 </a:t>
                      </a:r>
                      <a:r>
                        <a:rPr sz="2000" i="1" spc="-5" dirty="0">
                          <a:solidFill>
                            <a:srgbClr val="FF0000"/>
                          </a:solidFill>
                          <a:latin typeface="Arial"/>
                          <a:cs typeface="Arial"/>
                        </a:rPr>
                        <a:t>(three)</a:t>
                      </a:r>
                      <a:r>
                        <a:rPr sz="2000" i="1" spc="20" dirty="0">
                          <a:solidFill>
                            <a:srgbClr val="FF0000"/>
                          </a:solidFill>
                          <a:latin typeface="Arial"/>
                          <a:cs typeface="Arial"/>
                        </a:rPr>
                        <a:t> </a:t>
                      </a:r>
                      <a:r>
                        <a:rPr sz="2000" i="1" spc="-5" dirty="0">
                          <a:solidFill>
                            <a:srgbClr val="FF0000"/>
                          </a:solidFill>
                          <a:latin typeface="Arial"/>
                          <a:cs typeface="Arial"/>
                        </a:rPr>
                        <a:t>months.</a:t>
                      </a:r>
                      <a:r>
                        <a:rPr lang="en-IN" sz="2000" i="1" spc="-5" dirty="0">
                          <a:solidFill>
                            <a:srgbClr val="FF0000"/>
                          </a:solidFill>
                          <a:latin typeface="Arial"/>
                          <a:cs typeface="Arial"/>
                        </a:rPr>
                        <a:t> </a:t>
                      </a:r>
                    </a:p>
                    <a:p>
                      <a:pPr marL="66675" marR="59055" indent="0" algn="just" defTabSz="914400" rtl="0" eaLnBrk="1" fontAlgn="auto" latinLnBrk="0" hangingPunct="1">
                        <a:lnSpc>
                          <a:spcPct val="109400"/>
                        </a:lnSpc>
                        <a:spcBef>
                          <a:spcPts val="1040"/>
                        </a:spcBef>
                        <a:spcAft>
                          <a:spcPts val="0"/>
                        </a:spcAft>
                        <a:buClrTx/>
                        <a:buSzTx/>
                        <a:buFontTx/>
                        <a:buNone/>
                        <a:tabLst/>
                        <a:defRPr/>
                      </a:pPr>
                      <a:r>
                        <a:rPr lang="en-US" sz="2000" b="1" i="1" spc="-5" dirty="0">
                          <a:solidFill>
                            <a:srgbClr val="FF0000"/>
                          </a:solidFill>
                          <a:latin typeface="Arial"/>
                          <a:cs typeface="Arial"/>
                        </a:rPr>
                        <a:t>Expenses for Hospitality </a:t>
                      </a:r>
                      <a:r>
                        <a:rPr lang="en-US" sz="2000" i="1" spc="-5" dirty="0">
                          <a:solidFill>
                            <a:srgbClr val="FF0000"/>
                          </a:solidFill>
                          <a:latin typeface="Arial"/>
                          <a:cs typeface="Arial"/>
                        </a:rPr>
                        <a:t>more </a:t>
                      </a:r>
                      <a:r>
                        <a:rPr lang="en-US" sz="2000" i="1" spc="-10" dirty="0">
                          <a:solidFill>
                            <a:srgbClr val="FF0000"/>
                          </a:solidFill>
                          <a:latin typeface="Arial"/>
                          <a:cs typeface="Arial"/>
                        </a:rPr>
                        <a:t>than </a:t>
                      </a:r>
                      <a:r>
                        <a:rPr lang="en-US" sz="2000" i="1" spc="-5" dirty="0" err="1">
                          <a:solidFill>
                            <a:srgbClr val="FF0000"/>
                          </a:solidFill>
                          <a:latin typeface="Arial"/>
                          <a:cs typeface="Arial"/>
                        </a:rPr>
                        <a:t>Rs</a:t>
                      </a:r>
                      <a:r>
                        <a:rPr lang="en-US" sz="2000" i="1" spc="-5" dirty="0">
                          <a:solidFill>
                            <a:srgbClr val="FF0000"/>
                          </a:solidFill>
                          <a:latin typeface="Arial"/>
                          <a:cs typeface="Arial"/>
                        </a:rPr>
                        <a:t>.  10,000/- </a:t>
                      </a:r>
                      <a:r>
                        <a:rPr lang="en-US" sz="2000" i="1" dirty="0">
                          <a:solidFill>
                            <a:srgbClr val="FF0000"/>
                          </a:solidFill>
                          <a:latin typeface="Arial"/>
                          <a:cs typeface="Arial"/>
                        </a:rPr>
                        <a:t>to </a:t>
                      </a:r>
                      <a:r>
                        <a:rPr lang="en-US" sz="2000" i="1" spc="-5" dirty="0" err="1">
                          <a:solidFill>
                            <a:srgbClr val="FF0000"/>
                          </a:solidFill>
                          <a:latin typeface="Arial"/>
                          <a:cs typeface="Arial"/>
                        </a:rPr>
                        <a:t>Rs</a:t>
                      </a:r>
                      <a:r>
                        <a:rPr lang="en-US" sz="2000" i="1" spc="-5" dirty="0">
                          <a:solidFill>
                            <a:srgbClr val="FF0000"/>
                          </a:solidFill>
                          <a:latin typeface="Arial"/>
                          <a:cs typeface="Arial"/>
                        </a:rPr>
                        <a:t>. 50,000/-: </a:t>
                      </a:r>
                      <a:r>
                        <a:rPr lang="en-US" sz="2000" i="1" spc="-10" dirty="0">
                          <a:solidFill>
                            <a:srgbClr val="FF0000"/>
                          </a:solidFill>
                          <a:latin typeface="Arial"/>
                          <a:cs typeface="Arial"/>
                        </a:rPr>
                        <a:t>Removal from  </a:t>
                      </a:r>
                      <a:r>
                        <a:rPr lang="en-US" sz="2000" i="1" spc="-5" dirty="0">
                          <a:solidFill>
                            <a:srgbClr val="FF0000"/>
                          </a:solidFill>
                          <a:latin typeface="Arial"/>
                          <a:cs typeface="Arial"/>
                        </a:rPr>
                        <a:t>Indian Medical Register or State medical  Register </a:t>
                      </a:r>
                      <a:r>
                        <a:rPr lang="en-US" sz="2000" i="1" dirty="0">
                          <a:solidFill>
                            <a:srgbClr val="FF0000"/>
                          </a:solidFill>
                          <a:latin typeface="Arial"/>
                          <a:cs typeface="Arial"/>
                        </a:rPr>
                        <a:t>for 6 </a:t>
                      </a:r>
                      <a:r>
                        <a:rPr lang="en-US" sz="2000" i="1" spc="-10" dirty="0">
                          <a:solidFill>
                            <a:srgbClr val="FF0000"/>
                          </a:solidFill>
                          <a:latin typeface="Arial"/>
                          <a:cs typeface="Arial"/>
                        </a:rPr>
                        <a:t>(six)</a:t>
                      </a:r>
                      <a:r>
                        <a:rPr lang="en-US" sz="2000" i="1" spc="25" dirty="0">
                          <a:solidFill>
                            <a:srgbClr val="FF0000"/>
                          </a:solidFill>
                          <a:latin typeface="Arial"/>
                          <a:cs typeface="Arial"/>
                        </a:rPr>
                        <a:t> </a:t>
                      </a:r>
                      <a:r>
                        <a:rPr lang="en-US" sz="2000" i="1" dirty="0">
                          <a:solidFill>
                            <a:srgbClr val="FF0000"/>
                          </a:solidFill>
                          <a:latin typeface="Arial"/>
                          <a:cs typeface="Arial"/>
                        </a:rPr>
                        <a:t>months.</a:t>
                      </a:r>
                      <a:endParaRPr lang="en-US" sz="2000" dirty="0">
                        <a:latin typeface="Arial"/>
                        <a:cs typeface="Arial"/>
                      </a:endParaRPr>
                    </a:p>
                    <a:p>
                      <a:pPr marL="66675" marR="59055" algn="just">
                        <a:lnSpc>
                          <a:spcPct val="109400"/>
                        </a:lnSpc>
                        <a:spcBef>
                          <a:spcPts val="104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996485616"/>
                  </a:ext>
                </a:extLst>
              </a:tr>
              <a:tr h="1087286">
                <a:tc>
                  <a:txBody>
                    <a:bodyPr/>
                    <a:lstStyle/>
                    <a:p>
                      <a:pPr>
                        <a:lnSpc>
                          <a:spcPct val="100000"/>
                        </a:lnSpc>
                      </a:pPr>
                      <a:endParaRPr sz="28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09400"/>
                        </a:lnSpc>
                        <a:spcBef>
                          <a:spcPts val="385"/>
                        </a:spcBef>
                      </a:pPr>
                      <a:endParaRPr sz="2000" dirty="0">
                        <a:latin typeface="Arial"/>
                        <a:cs typeface="Arial"/>
                      </a:endParaRPr>
                    </a:p>
                  </a:txBody>
                  <a:tcPr marL="0" marR="0" marT="4889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3670006593"/>
                  </a:ext>
                </a:extLst>
              </a:tr>
              <a:tr h="1087286">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09400"/>
                        </a:lnSpc>
                        <a:spcBef>
                          <a:spcPts val="385"/>
                        </a:spcBef>
                      </a:pPr>
                      <a:endParaRPr sz="2000" dirty="0">
                        <a:latin typeface="Arial"/>
                        <a:cs typeface="Arial"/>
                      </a:endParaRPr>
                    </a:p>
                  </a:txBody>
                  <a:tcPr marL="0" marR="0" marT="4889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292940728"/>
                  </a:ext>
                </a:extLst>
              </a:tr>
              <a:tr h="332972">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marL="66675" marR="59055">
                        <a:lnSpc>
                          <a:spcPct val="110000"/>
                        </a:lnSpc>
                        <a:spcBef>
                          <a:spcPts val="380"/>
                        </a:spcBef>
                      </a:pPr>
                      <a:endParaRPr sz="2000" dirty="0">
                        <a:latin typeface="Arial"/>
                        <a:cs typeface="Arial"/>
                      </a:endParaRPr>
                    </a:p>
                  </a:txBody>
                  <a:tcPr marL="0" marR="0" marT="48260"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755328713"/>
                  </a:ext>
                </a:extLst>
              </a:tr>
            </a:tbl>
          </a:graphicData>
        </a:graphic>
      </p:graphicFrame>
      <p:sp>
        <p:nvSpPr>
          <p:cNvPr id="3" name="Date Placeholder 2"/>
          <p:cNvSpPr>
            <a:spLocks noGrp="1"/>
          </p:cNvSpPr>
          <p:nvPr>
            <p:ph type="dt" sz="half" idx="10"/>
          </p:nvPr>
        </p:nvSpPr>
        <p:spPr/>
        <p:txBody>
          <a:bodyPr/>
          <a:lstStyle/>
          <a:p>
            <a:fld id="{8A6D1B12-7015-4539-B153-12F831E5304D}"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77</a:t>
            </a:fld>
            <a:endParaRPr lang="en-IN" dirty="0"/>
          </a:p>
        </p:txBody>
      </p:sp>
    </p:spTree>
    <p:extLst>
      <p:ext uri="{BB962C8B-B14F-4D97-AF65-F5344CB8AC3E}">
        <p14:creationId xmlns:p14="http://schemas.microsoft.com/office/powerpoint/2010/main" val="683529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BA492819-101A-4647-868F-090B21AD1EE6}"/>
              </a:ext>
            </a:extLst>
          </p:cNvPr>
          <p:cNvGraphicFramePr>
            <a:graphicFrameLocks noGrp="1"/>
          </p:cNvGraphicFramePr>
          <p:nvPr>
            <p:extLst>
              <p:ext uri="{D42A27DB-BD31-4B8C-83A1-F6EECF244321}">
                <p14:modId xmlns:p14="http://schemas.microsoft.com/office/powerpoint/2010/main" val="105735362"/>
              </p:ext>
            </p:extLst>
          </p:nvPr>
        </p:nvGraphicFramePr>
        <p:xfrm>
          <a:off x="838199" y="145146"/>
          <a:ext cx="10511972" cy="6294587"/>
        </p:xfrm>
        <a:graphic>
          <a:graphicData uri="http://schemas.openxmlformats.org/drawingml/2006/table">
            <a:tbl>
              <a:tblPr firstRow="1" bandRow="1">
                <a:tableStyleId>{2D5ABB26-0587-4C30-8999-92F81FD0307C}</a:tableStyleId>
              </a:tblPr>
              <a:tblGrid>
                <a:gridCol w="3945674">
                  <a:extLst>
                    <a:ext uri="{9D8B030D-6E8A-4147-A177-3AD203B41FA5}">
                      <a16:colId xmlns:a16="http://schemas.microsoft.com/office/drawing/2014/main" val="3750925669"/>
                    </a:ext>
                  </a:extLst>
                </a:gridCol>
                <a:gridCol w="6566298">
                  <a:extLst>
                    <a:ext uri="{9D8B030D-6E8A-4147-A177-3AD203B41FA5}">
                      <a16:colId xmlns:a16="http://schemas.microsoft.com/office/drawing/2014/main" val="2458002030"/>
                    </a:ext>
                  </a:extLst>
                </a:gridCol>
              </a:tblGrid>
              <a:tr h="4954917">
                <a:tc>
                  <a:txBody>
                    <a:bodyPr/>
                    <a:lstStyle/>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d</a:t>
                      </a:r>
                      <a:r>
                        <a:rPr sz="1600" i="1" spc="-5" dirty="0">
                          <a:solidFill>
                            <a:srgbClr val="FF0000"/>
                          </a:solidFill>
                          <a:latin typeface="Arial"/>
                          <a:cs typeface="Arial"/>
                        </a:rPr>
                        <a:t>) </a:t>
                      </a:r>
                      <a:r>
                        <a:rPr sz="2000" b="1" i="1" spc="-5" dirty="0">
                          <a:solidFill>
                            <a:srgbClr val="FF0000"/>
                          </a:solidFill>
                          <a:latin typeface="Arial"/>
                          <a:cs typeface="Arial"/>
                        </a:rPr>
                        <a:t>Cash </a:t>
                      </a:r>
                      <a:r>
                        <a:rPr sz="2000" b="1" i="1" spc="5" dirty="0">
                          <a:solidFill>
                            <a:srgbClr val="FF0000"/>
                          </a:solidFill>
                          <a:latin typeface="Arial"/>
                          <a:cs typeface="Arial"/>
                        </a:rPr>
                        <a:t>or </a:t>
                      </a:r>
                      <a:r>
                        <a:rPr sz="2000" b="1" i="1" spc="-5" dirty="0">
                          <a:solidFill>
                            <a:srgbClr val="FF0000"/>
                          </a:solidFill>
                          <a:latin typeface="Arial"/>
                          <a:cs typeface="Arial"/>
                        </a:rPr>
                        <a:t>monetary grants</a:t>
                      </a:r>
                      <a:r>
                        <a:rPr sz="2000" i="1" spc="-5" dirty="0">
                          <a:solidFill>
                            <a:srgbClr val="FF0000"/>
                          </a:solidFill>
                          <a:latin typeface="Arial"/>
                          <a:cs typeface="Arial"/>
                        </a:rPr>
                        <a:t>:- </a:t>
                      </a:r>
                      <a:r>
                        <a:rPr sz="2000" i="1" dirty="0">
                          <a:solidFill>
                            <a:srgbClr val="FF0000"/>
                          </a:solidFill>
                          <a:latin typeface="Arial"/>
                          <a:cs typeface="Arial"/>
                        </a:rPr>
                        <a:t>A</a:t>
                      </a:r>
                      <a:r>
                        <a:rPr sz="2000" i="1" spc="-70" dirty="0">
                          <a:solidFill>
                            <a:srgbClr val="FF0000"/>
                          </a:solidFill>
                          <a:latin typeface="Arial"/>
                          <a:cs typeface="Arial"/>
                        </a:rPr>
                        <a:t> </a:t>
                      </a:r>
                      <a:endParaRPr lang="en-US" sz="2000" i="1" spc="-70" dirty="0">
                        <a:solidFill>
                          <a:srgbClr val="FF0000"/>
                        </a:solidFill>
                        <a:latin typeface="Arial"/>
                        <a:cs typeface="Arial"/>
                      </a:endParaRPr>
                    </a:p>
                    <a:p>
                      <a:pPr marL="295275" indent="-228600" algn="just">
                        <a:lnSpc>
                          <a:spcPts val="1345"/>
                        </a:lnSpc>
                      </a:pPr>
                      <a:endParaRPr lang="en-US" sz="2000" i="1" spc="-70" dirty="0">
                        <a:solidFill>
                          <a:srgbClr val="FF0000"/>
                        </a:solidFill>
                        <a:latin typeface="Arial"/>
                        <a:cs typeface="Arial"/>
                      </a:endParaRPr>
                    </a:p>
                    <a:p>
                      <a:pPr marL="295275" indent="-228600" algn="just">
                        <a:lnSpc>
                          <a:spcPts val="1345"/>
                        </a:lnSpc>
                      </a:pPr>
                      <a:r>
                        <a:rPr lang="en-IN" sz="2000" i="1" spc="-5" dirty="0">
                          <a:solidFill>
                            <a:srgbClr val="FF0000"/>
                          </a:solidFill>
                          <a:latin typeface="Arial"/>
                          <a:cs typeface="Arial"/>
                        </a:rPr>
                        <a:t>M</a:t>
                      </a:r>
                      <a:r>
                        <a:rPr sz="2000" i="1" spc="-5" dirty="0" err="1">
                          <a:solidFill>
                            <a:srgbClr val="FF0000"/>
                          </a:solidFill>
                          <a:latin typeface="Arial"/>
                          <a:cs typeface="Arial"/>
                        </a:rPr>
                        <a:t>edical</a:t>
                      </a:r>
                      <a:r>
                        <a:rPr lang="en-IN" sz="2000" i="1" spc="-5" dirty="0">
                          <a:solidFill>
                            <a:srgbClr val="FF0000"/>
                          </a:solidFill>
                          <a:latin typeface="Arial"/>
                          <a:cs typeface="Arial"/>
                        </a:rPr>
                        <a:t> </a:t>
                      </a:r>
                      <a:r>
                        <a:rPr sz="2000" i="1" spc="-10" dirty="0">
                          <a:solidFill>
                            <a:srgbClr val="FF0000"/>
                          </a:solidFill>
                          <a:latin typeface="Arial"/>
                          <a:cs typeface="Arial"/>
                        </a:rPr>
                        <a:t>practitioner </a:t>
                      </a:r>
                      <a:r>
                        <a:rPr sz="2000" i="1" dirty="0">
                          <a:solidFill>
                            <a:srgbClr val="FF0000"/>
                          </a:solidFill>
                          <a:latin typeface="Arial"/>
                          <a:cs typeface="Arial"/>
                        </a:rPr>
                        <a:t>shall </a:t>
                      </a:r>
                      <a:r>
                        <a:rPr sz="2000" i="1" spc="-5" dirty="0">
                          <a:solidFill>
                            <a:srgbClr val="FF0000"/>
                          </a:solidFill>
                          <a:latin typeface="Arial"/>
                          <a:cs typeface="Arial"/>
                        </a:rPr>
                        <a:t>not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receive any </a:t>
                      </a:r>
                      <a:r>
                        <a:rPr sz="2000" i="1" dirty="0">
                          <a:solidFill>
                            <a:srgbClr val="FF0000"/>
                          </a:solidFill>
                          <a:latin typeface="Arial"/>
                          <a:cs typeface="Arial"/>
                        </a:rPr>
                        <a:t>cash  </a:t>
                      </a:r>
                      <a:r>
                        <a:rPr sz="2000" i="1" spc="-5" dirty="0">
                          <a:solidFill>
                            <a:srgbClr val="FF0000"/>
                          </a:solidFill>
                          <a:latin typeface="Arial"/>
                          <a:cs typeface="Arial"/>
                        </a:rPr>
                        <a:t>or </a:t>
                      </a:r>
                      <a:r>
                        <a:rPr sz="2000" i="1" dirty="0">
                          <a:solidFill>
                            <a:srgbClr val="FF0000"/>
                          </a:solidFill>
                          <a:latin typeface="Arial"/>
                          <a:cs typeface="Arial"/>
                        </a:rPr>
                        <a:t>monetary </a:t>
                      </a:r>
                      <a:endParaRPr lang="en-US" sz="2000" i="1"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grants </a:t>
                      </a:r>
                      <a:r>
                        <a:rPr sz="2000" i="1" spc="-10" dirty="0">
                          <a:solidFill>
                            <a:srgbClr val="FF0000"/>
                          </a:solidFill>
                          <a:latin typeface="Arial"/>
                          <a:cs typeface="Arial"/>
                        </a:rPr>
                        <a:t>from any  </a:t>
                      </a:r>
                      <a:r>
                        <a:rPr sz="2000" i="1" spc="-5" dirty="0">
                          <a:solidFill>
                            <a:srgbClr val="FF0000"/>
                          </a:solidFill>
                          <a:latin typeface="Arial"/>
                          <a:cs typeface="Arial"/>
                        </a:rPr>
                        <a:t>pharmaceutical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and </a:t>
                      </a:r>
                      <a:r>
                        <a:rPr sz="2000" i="1" spc="-10" dirty="0">
                          <a:solidFill>
                            <a:srgbClr val="FF0000"/>
                          </a:solidFill>
                          <a:latin typeface="Arial"/>
                          <a:cs typeface="Arial"/>
                        </a:rPr>
                        <a:t>allied </a:t>
                      </a:r>
                      <a:r>
                        <a:rPr sz="2000" i="1" spc="-5" dirty="0">
                          <a:solidFill>
                            <a:srgbClr val="FF0000"/>
                          </a:solidFill>
                          <a:latin typeface="Arial"/>
                          <a:cs typeface="Arial"/>
                        </a:rPr>
                        <a:t>healthcare  industry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dirty="0">
                          <a:solidFill>
                            <a:srgbClr val="FF0000"/>
                          </a:solidFill>
                          <a:latin typeface="Arial"/>
                          <a:cs typeface="Arial"/>
                        </a:rPr>
                        <a:t>for </a:t>
                      </a:r>
                      <a:r>
                        <a:rPr sz="2000" i="1" spc="-10" dirty="0">
                          <a:solidFill>
                            <a:srgbClr val="FF0000"/>
                          </a:solidFill>
                          <a:latin typeface="Arial"/>
                          <a:cs typeface="Arial"/>
                        </a:rPr>
                        <a:t>individual </a:t>
                      </a:r>
                      <a:r>
                        <a:rPr sz="2000" i="1" spc="-5" dirty="0">
                          <a:solidFill>
                            <a:srgbClr val="FF0000"/>
                          </a:solidFill>
                          <a:latin typeface="Arial"/>
                          <a:cs typeface="Arial"/>
                        </a:rPr>
                        <a:t>purpose </a:t>
                      </a:r>
                      <a:r>
                        <a:rPr sz="2000" i="1" spc="-15" dirty="0">
                          <a:solidFill>
                            <a:srgbClr val="FF0000"/>
                          </a:solidFill>
                          <a:latin typeface="Arial"/>
                          <a:cs typeface="Arial"/>
                        </a:rPr>
                        <a:t>in  </a:t>
                      </a:r>
                      <a:endParaRPr lang="en-US" sz="2000" i="1" spc="-15" dirty="0">
                        <a:solidFill>
                          <a:srgbClr val="FF0000"/>
                        </a:solidFill>
                        <a:latin typeface="Arial"/>
                        <a:cs typeface="Arial"/>
                      </a:endParaRPr>
                    </a:p>
                    <a:p>
                      <a:pPr marL="295275" indent="-228600" algn="just">
                        <a:lnSpc>
                          <a:spcPts val="1345"/>
                        </a:lnSpc>
                      </a:pPr>
                      <a:endParaRPr lang="en-US" sz="2000" i="1" spc="-15"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individual </a:t>
                      </a:r>
                      <a:r>
                        <a:rPr sz="2000" i="1" spc="-5" dirty="0">
                          <a:solidFill>
                            <a:srgbClr val="FF0000"/>
                          </a:solidFill>
                          <a:latin typeface="Arial"/>
                          <a:cs typeface="Arial"/>
                        </a:rPr>
                        <a:t>capacity under any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pretext.  Funding </a:t>
                      </a:r>
                      <a:r>
                        <a:rPr sz="2000" i="1" dirty="0">
                          <a:solidFill>
                            <a:srgbClr val="FF0000"/>
                          </a:solidFill>
                          <a:latin typeface="Arial"/>
                          <a:cs typeface="Arial"/>
                        </a:rPr>
                        <a:t>for </a:t>
                      </a:r>
                      <a:r>
                        <a:rPr sz="2000" i="1" spc="-10" dirty="0">
                          <a:solidFill>
                            <a:srgbClr val="FF0000"/>
                          </a:solidFill>
                          <a:latin typeface="Arial"/>
                          <a:cs typeface="Arial"/>
                        </a:rPr>
                        <a:t>medical </a:t>
                      </a:r>
                      <a:endParaRPr lang="en-US" sz="2000" i="1" spc="-10" dirty="0">
                        <a:solidFill>
                          <a:srgbClr val="FF0000"/>
                        </a:solidFill>
                        <a:latin typeface="Arial"/>
                        <a:cs typeface="Arial"/>
                      </a:endParaRPr>
                    </a:p>
                    <a:p>
                      <a:pPr marL="295275" indent="-228600" algn="just">
                        <a:lnSpc>
                          <a:spcPts val="1345"/>
                        </a:lnSpc>
                      </a:pPr>
                      <a:endParaRPr lang="en-US" sz="2000" i="1" spc="-10"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research, </a:t>
                      </a:r>
                      <a:r>
                        <a:rPr sz="2000" i="1" spc="-10" dirty="0">
                          <a:solidFill>
                            <a:srgbClr val="FF0000"/>
                          </a:solidFill>
                          <a:latin typeface="Arial"/>
                          <a:cs typeface="Arial"/>
                        </a:rPr>
                        <a:t>study </a:t>
                      </a:r>
                      <a:r>
                        <a:rPr sz="2000" i="1" spc="-5" dirty="0">
                          <a:solidFill>
                            <a:srgbClr val="FF0000"/>
                          </a:solidFill>
                          <a:latin typeface="Arial"/>
                          <a:cs typeface="Arial"/>
                        </a:rPr>
                        <a:t>etc.  </a:t>
                      </a:r>
                      <a:r>
                        <a:rPr sz="2000" i="1" dirty="0">
                          <a:solidFill>
                            <a:srgbClr val="FF0000"/>
                          </a:solidFill>
                          <a:latin typeface="Arial"/>
                          <a:cs typeface="Arial"/>
                        </a:rPr>
                        <a:t>can </a:t>
                      </a:r>
                      <a:r>
                        <a:rPr sz="2000" i="1" spc="-5" dirty="0">
                          <a:solidFill>
                            <a:srgbClr val="FF0000"/>
                          </a:solidFill>
                          <a:latin typeface="Arial"/>
                          <a:cs typeface="Arial"/>
                        </a:rPr>
                        <a:t>only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be received through approved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institutions by </a:t>
                      </a:r>
                      <a:r>
                        <a:rPr sz="2000" i="1" spc="-10" dirty="0">
                          <a:solidFill>
                            <a:srgbClr val="FF0000"/>
                          </a:solidFill>
                          <a:latin typeface="Arial"/>
                          <a:cs typeface="Arial"/>
                        </a:rPr>
                        <a:t>modalities laid </a:t>
                      </a:r>
                      <a:endParaRPr lang="en-US" sz="2000" i="1" spc="-10"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down by  law </a:t>
                      </a:r>
                      <a:r>
                        <a:rPr sz="2000" i="1" dirty="0">
                          <a:solidFill>
                            <a:srgbClr val="FF0000"/>
                          </a:solidFill>
                          <a:latin typeface="Arial"/>
                          <a:cs typeface="Arial"/>
                        </a:rPr>
                        <a:t>/ </a:t>
                      </a:r>
                      <a:r>
                        <a:rPr sz="2000" i="1" spc="-5" dirty="0">
                          <a:solidFill>
                            <a:srgbClr val="FF0000"/>
                          </a:solidFill>
                          <a:latin typeface="Arial"/>
                          <a:cs typeface="Arial"/>
                        </a:rPr>
                        <a:t>rules </a:t>
                      </a:r>
                      <a:r>
                        <a:rPr sz="2000" i="1" dirty="0">
                          <a:solidFill>
                            <a:srgbClr val="FF0000"/>
                          </a:solidFill>
                          <a:latin typeface="Arial"/>
                          <a:cs typeface="Arial"/>
                        </a:rPr>
                        <a:t>/ </a:t>
                      </a:r>
                      <a:r>
                        <a:rPr sz="2000" i="1" spc="-10" dirty="0">
                          <a:solidFill>
                            <a:srgbClr val="FF0000"/>
                          </a:solidFill>
                          <a:latin typeface="Arial"/>
                          <a:cs typeface="Arial"/>
                        </a:rPr>
                        <a:t>guidelines </a:t>
                      </a:r>
                      <a:endParaRPr lang="en-US" sz="2000" i="1" spc="-10" dirty="0">
                        <a:solidFill>
                          <a:srgbClr val="FF0000"/>
                        </a:solidFill>
                        <a:latin typeface="Arial"/>
                        <a:cs typeface="Arial"/>
                      </a:endParaRPr>
                    </a:p>
                    <a:p>
                      <a:pPr marL="295275" indent="-228600" algn="just">
                        <a:lnSpc>
                          <a:spcPts val="1345"/>
                        </a:lnSpc>
                      </a:pPr>
                      <a:endParaRPr lang="en-US" sz="2000" i="1" spc="-10"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adopted by </a:t>
                      </a:r>
                      <a:r>
                        <a:rPr sz="2000" i="1" spc="-10" dirty="0">
                          <a:solidFill>
                            <a:srgbClr val="FF0000"/>
                          </a:solidFill>
                          <a:latin typeface="Arial"/>
                          <a:cs typeface="Arial"/>
                        </a:rPr>
                        <a:t>such  </a:t>
                      </a:r>
                      <a:r>
                        <a:rPr sz="2000" i="1" spc="-5" dirty="0">
                          <a:solidFill>
                            <a:srgbClr val="FF0000"/>
                          </a:solidFill>
                          <a:latin typeface="Arial"/>
                          <a:cs typeface="Arial"/>
                        </a:rPr>
                        <a:t>approved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10" dirty="0">
                          <a:solidFill>
                            <a:srgbClr val="FF0000"/>
                          </a:solidFill>
                          <a:latin typeface="Arial"/>
                          <a:cs typeface="Arial"/>
                        </a:rPr>
                        <a:t>institutions, </a:t>
                      </a:r>
                      <a:r>
                        <a:rPr sz="2000" i="1" spc="-15" dirty="0">
                          <a:solidFill>
                            <a:srgbClr val="FF0000"/>
                          </a:solidFill>
                          <a:latin typeface="Arial"/>
                          <a:cs typeface="Arial"/>
                        </a:rPr>
                        <a:t>in </a:t>
                      </a:r>
                      <a:r>
                        <a:rPr sz="2000" i="1" dirty="0">
                          <a:solidFill>
                            <a:srgbClr val="FF0000"/>
                          </a:solidFill>
                          <a:latin typeface="Arial"/>
                          <a:cs typeface="Arial"/>
                        </a:rPr>
                        <a:t>a </a:t>
                      </a:r>
                      <a:r>
                        <a:rPr sz="2000" i="1" spc="-5" dirty="0">
                          <a:solidFill>
                            <a:srgbClr val="FF0000"/>
                          </a:solidFill>
                          <a:latin typeface="Arial"/>
                          <a:cs typeface="Arial"/>
                        </a:rPr>
                        <a:t>transparent  </a:t>
                      </a:r>
                      <a:endParaRPr lang="en-US" sz="2000" i="1" spc="-5"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dirty="0">
                          <a:solidFill>
                            <a:srgbClr val="FF0000"/>
                          </a:solidFill>
                          <a:latin typeface="Arial"/>
                          <a:cs typeface="Arial"/>
                        </a:rPr>
                        <a:t>manner. It </a:t>
                      </a:r>
                      <a:r>
                        <a:rPr sz="2000" i="1" spc="-10" dirty="0">
                          <a:solidFill>
                            <a:srgbClr val="FF0000"/>
                          </a:solidFill>
                          <a:latin typeface="Arial"/>
                          <a:cs typeface="Arial"/>
                        </a:rPr>
                        <a:t>shall </a:t>
                      </a:r>
                      <a:r>
                        <a:rPr sz="2000" i="1" spc="-5" dirty="0">
                          <a:solidFill>
                            <a:srgbClr val="FF0000"/>
                          </a:solidFill>
                          <a:latin typeface="Arial"/>
                          <a:cs typeface="Arial"/>
                        </a:rPr>
                        <a:t>always be </a:t>
                      </a:r>
                      <a:r>
                        <a:rPr sz="2000" i="1" dirty="0">
                          <a:solidFill>
                            <a:srgbClr val="FF0000"/>
                          </a:solidFill>
                          <a:latin typeface="Arial"/>
                          <a:cs typeface="Arial"/>
                        </a:rPr>
                        <a:t>fully  </a:t>
                      </a:r>
                      <a:endParaRPr lang="en-US" sz="2000" i="1" dirty="0">
                        <a:solidFill>
                          <a:srgbClr val="FF0000"/>
                        </a:solidFill>
                        <a:latin typeface="Arial"/>
                        <a:cs typeface="Arial"/>
                      </a:endParaRPr>
                    </a:p>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disclosed</a:t>
                      </a:r>
                      <a:r>
                        <a:rPr sz="1600" i="1" spc="-5" dirty="0">
                          <a:solidFill>
                            <a:srgbClr val="FF0000"/>
                          </a:solidFill>
                          <a:latin typeface="Arial"/>
                          <a:cs typeface="Arial"/>
                        </a:rPr>
                        <a:t>.</a:t>
                      </a:r>
                      <a:endParaRPr sz="16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1800" b="1" i="1" spc="-5" dirty="0">
                        <a:solidFill>
                          <a:srgbClr val="FF0000"/>
                        </a:solidFill>
                        <a:latin typeface="Arial"/>
                        <a:cs typeface="Arial"/>
                      </a:endParaRPr>
                    </a:p>
                    <a:p>
                      <a:pPr marL="66675" algn="just">
                        <a:lnSpc>
                          <a:spcPts val="1370"/>
                        </a:lnSpc>
                      </a:pPr>
                      <a:r>
                        <a:rPr sz="2400" b="1" i="1" spc="-5" dirty="0">
                          <a:solidFill>
                            <a:srgbClr val="FF0000"/>
                          </a:solidFill>
                          <a:latin typeface="Arial"/>
                          <a:cs typeface="Arial"/>
                        </a:rPr>
                        <a:t>Cash </a:t>
                      </a:r>
                      <a:r>
                        <a:rPr sz="2400" b="1" i="1" spc="5" dirty="0">
                          <a:solidFill>
                            <a:srgbClr val="FF0000"/>
                          </a:solidFill>
                          <a:latin typeface="Arial"/>
                          <a:cs typeface="Arial"/>
                        </a:rPr>
                        <a:t>or </a:t>
                      </a:r>
                      <a:r>
                        <a:rPr sz="2400" b="1" i="1" spc="-5" dirty="0">
                          <a:solidFill>
                            <a:srgbClr val="FF0000"/>
                          </a:solidFill>
                          <a:latin typeface="Arial"/>
                          <a:cs typeface="Arial"/>
                        </a:rPr>
                        <a:t>monetary grants </a:t>
                      </a:r>
                      <a:r>
                        <a:rPr sz="2400" i="1" spc="-5" dirty="0">
                          <a:solidFill>
                            <a:srgbClr val="FF0000"/>
                          </a:solidFill>
                          <a:latin typeface="Arial"/>
                          <a:cs typeface="Arial"/>
                        </a:rPr>
                        <a:t>more </a:t>
                      </a:r>
                      <a:endParaRPr lang="en-US" sz="2400" i="1" spc="-5" dirty="0">
                        <a:solidFill>
                          <a:srgbClr val="FF0000"/>
                        </a:solidFill>
                        <a:latin typeface="Arial"/>
                        <a:cs typeface="Arial"/>
                      </a:endParaRPr>
                    </a:p>
                    <a:p>
                      <a:pPr marL="66675" algn="just">
                        <a:lnSpc>
                          <a:spcPts val="1370"/>
                        </a:lnSpc>
                      </a:pPr>
                      <a:endParaRPr lang="en-US" sz="2400" i="1" spc="-5" dirty="0">
                        <a:solidFill>
                          <a:srgbClr val="FF0000"/>
                        </a:solidFill>
                        <a:latin typeface="Arial"/>
                        <a:cs typeface="Arial"/>
                      </a:endParaRPr>
                    </a:p>
                    <a:p>
                      <a:pPr marL="66675" algn="just">
                        <a:lnSpc>
                          <a:spcPts val="1370"/>
                        </a:lnSpc>
                      </a:pPr>
                      <a:r>
                        <a:rPr sz="2400" i="1" dirty="0">
                          <a:solidFill>
                            <a:srgbClr val="FF0000"/>
                          </a:solidFill>
                          <a:latin typeface="Arial"/>
                          <a:cs typeface="Arial"/>
                        </a:rPr>
                        <a:t>than</a:t>
                      </a:r>
                      <a:r>
                        <a:rPr sz="2400" i="1" spc="35" dirty="0">
                          <a:solidFill>
                            <a:srgbClr val="FF0000"/>
                          </a:solidFill>
                          <a:latin typeface="Arial"/>
                          <a:cs typeface="Arial"/>
                        </a:rPr>
                        <a:t> </a:t>
                      </a:r>
                      <a:r>
                        <a:rPr sz="2400" i="1" spc="-5" dirty="0">
                          <a:solidFill>
                            <a:srgbClr val="FF0000"/>
                          </a:solidFill>
                          <a:latin typeface="Arial"/>
                          <a:cs typeface="Arial"/>
                        </a:rPr>
                        <a:t>Rs.1,000/- upto Rs. 5,000/-:</a:t>
                      </a:r>
                      <a:r>
                        <a:rPr sz="2400" i="1" spc="-15" dirty="0">
                          <a:solidFill>
                            <a:srgbClr val="FF0000"/>
                          </a:solidFill>
                          <a:latin typeface="Arial"/>
                          <a:cs typeface="Arial"/>
                        </a:rPr>
                        <a:t> </a:t>
                      </a:r>
                      <a:r>
                        <a:rPr sz="2400" i="1" spc="-5" dirty="0">
                          <a:solidFill>
                            <a:srgbClr val="FF0000"/>
                          </a:solidFill>
                          <a:latin typeface="Arial"/>
                          <a:cs typeface="Arial"/>
                        </a:rPr>
                        <a:t>Censure</a:t>
                      </a:r>
                      <a:endParaRPr sz="2400" dirty="0">
                        <a:latin typeface="Arial"/>
                        <a:cs typeface="Arial"/>
                      </a:endParaRPr>
                    </a:p>
                    <a:p>
                      <a:pPr marL="66675" marR="58419" algn="just">
                        <a:lnSpc>
                          <a:spcPct val="109400"/>
                        </a:lnSpc>
                        <a:spcBef>
                          <a:spcPts val="1040"/>
                        </a:spcBef>
                      </a:pPr>
                      <a:r>
                        <a:rPr sz="2000" b="1" i="1" spc="-5" dirty="0">
                          <a:solidFill>
                            <a:srgbClr val="FF0000"/>
                          </a:solidFill>
                          <a:latin typeface="Arial"/>
                          <a:cs typeface="Arial"/>
                        </a:rPr>
                        <a:t>Cash </a:t>
                      </a:r>
                      <a:r>
                        <a:rPr sz="2000" b="1" i="1" spc="5" dirty="0">
                          <a:solidFill>
                            <a:srgbClr val="FF0000"/>
                          </a:solidFill>
                          <a:latin typeface="Arial"/>
                          <a:cs typeface="Arial"/>
                        </a:rPr>
                        <a:t>or </a:t>
                      </a:r>
                      <a:r>
                        <a:rPr sz="2000" b="1" i="1" spc="-5" dirty="0">
                          <a:solidFill>
                            <a:srgbClr val="FF0000"/>
                          </a:solidFill>
                          <a:latin typeface="Arial"/>
                          <a:cs typeface="Arial"/>
                        </a:rPr>
                        <a:t>monetary grants </a:t>
                      </a:r>
                      <a:r>
                        <a:rPr sz="2000" i="1" spc="-5" dirty="0">
                          <a:solidFill>
                            <a:srgbClr val="FF0000"/>
                          </a:solidFill>
                          <a:latin typeface="Arial"/>
                          <a:cs typeface="Arial"/>
                        </a:rPr>
                        <a:t>more </a:t>
                      </a:r>
                      <a:r>
                        <a:rPr sz="2000" i="1" dirty="0">
                          <a:solidFill>
                            <a:srgbClr val="FF0000"/>
                          </a:solidFill>
                          <a:latin typeface="Arial"/>
                          <a:cs typeface="Arial"/>
                        </a:rPr>
                        <a:t>than </a:t>
                      </a:r>
                      <a:r>
                        <a:rPr sz="2000" i="1" spc="-5" dirty="0">
                          <a:solidFill>
                            <a:srgbClr val="FF0000"/>
                          </a:solidFill>
                          <a:latin typeface="Arial"/>
                          <a:cs typeface="Arial"/>
                        </a:rPr>
                        <a:t>Rs.  5,000/- </a:t>
                      </a:r>
                      <a:r>
                        <a:rPr sz="2000" i="1" spc="-10" dirty="0">
                          <a:solidFill>
                            <a:srgbClr val="FF0000"/>
                          </a:solidFill>
                          <a:latin typeface="Arial"/>
                          <a:cs typeface="Arial"/>
                        </a:rPr>
                        <a:t>upto </a:t>
                      </a:r>
                      <a:r>
                        <a:rPr sz="2000" i="1" spc="-5" dirty="0">
                          <a:solidFill>
                            <a:srgbClr val="FF0000"/>
                          </a:solidFill>
                          <a:latin typeface="Arial"/>
                          <a:cs typeface="Arial"/>
                        </a:rPr>
                        <a:t>Rs. </a:t>
                      </a:r>
                      <a:r>
                        <a:rPr sz="2000" i="1" dirty="0">
                          <a:solidFill>
                            <a:srgbClr val="FF0000"/>
                          </a:solidFill>
                          <a:latin typeface="Arial"/>
                          <a:cs typeface="Arial"/>
                        </a:rPr>
                        <a:t>10,000/-: </a:t>
                      </a:r>
                      <a:r>
                        <a:rPr sz="2000" i="1" spc="-10" dirty="0">
                          <a:solidFill>
                            <a:srgbClr val="FF0000"/>
                          </a:solidFill>
                          <a:latin typeface="Arial"/>
                          <a:cs typeface="Arial"/>
                        </a:rPr>
                        <a:t>Removal </a:t>
                      </a:r>
                      <a:r>
                        <a:rPr sz="2000" i="1" dirty="0">
                          <a:solidFill>
                            <a:srgbClr val="FF0000"/>
                          </a:solidFill>
                          <a:latin typeface="Arial"/>
                          <a:cs typeface="Arial"/>
                        </a:rPr>
                        <a:t>from  </a:t>
                      </a:r>
                      <a:r>
                        <a:rPr sz="2000" i="1" spc="-5" dirty="0">
                          <a:solidFill>
                            <a:srgbClr val="FF0000"/>
                          </a:solidFill>
                          <a:latin typeface="Arial"/>
                          <a:cs typeface="Arial"/>
                        </a:rPr>
                        <a:t>Indian Medical Register or State Medical  Register </a:t>
                      </a:r>
                      <a:r>
                        <a:rPr sz="2000" i="1" dirty="0">
                          <a:solidFill>
                            <a:srgbClr val="FF0000"/>
                          </a:solidFill>
                          <a:latin typeface="Arial"/>
                          <a:cs typeface="Arial"/>
                        </a:rPr>
                        <a:t>for 3 </a:t>
                      </a:r>
                      <a:r>
                        <a:rPr sz="2000" i="1" spc="-5" dirty="0">
                          <a:solidFill>
                            <a:srgbClr val="FF0000"/>
                          </a:solidFill>
                          <a:latin typeface="Arial"/>
                          <a:cs typeface="Arial"/>
                        </a:rPr>
                        <a:t>(three)</a:t>
                      </a:r>
                      <a:r>
                        <a:rPr sz="2000" i="1" spc="20" dirty="0">
                          <a:solidFill>
                            <a:srgbClr val="FF0000"/>
                          </a:solidFill>
                          <a:latin typeface="Arial"/>
                          <a:cs typeface="Arial"/>
                        </a:rPr>
                        <a:t> </a:t>
                      </a:r>
                      <a:r>
                        <a:rPr sz="2000" i="1" spc="-5" dirty="0">
                          <a:solidFill>
                            <a:srgbClr val="FF0000"/>
                          </a:solidFill>
                          <a:latin typeface="Arial"/>
                          <a:cs typeface="Arial"/>
                        </a:rPr>
                        <a:t>months</a:t>
                      </a:r>
                      <a:r>
                        <a:rPr sz="1600" i="1" spc="-5" dirty="0">
                          <a:solidFill>
                            <a:srgbClr val="FF0000"/>
                          </a:solidFill>
                          <a:latin typeface="Arial"/>
                          <a:cs typeface="Arial"/>
                        </a:rPr>
                        <a:t>.</a:t>
                      </a:r>
                      <a:endParaRPr sz="1600" dirty="0">
                        <a:latin typeface="Arial"/>
                        <a:cs typeface="Arial"/>
                      </a:endParaRPr>
                    </a:p>
                    <a:p>
                      <a:pPr marL="66675" marR="58419" algn="just">
                        <a:lnSpc>
                          <a:spcPct val="109400"/>
                        </a:lnSpc>
                        <a:spcBef>
                          <a:spcPts val="1040"/>
                        </a:spcBef>
                      </a:pPr>
                      <a:r>
                        <a:rPr sz="1800" b="1" i="1" spc="-5" dirty="0">
                          <a:solidFill>
                            <a:srgbClr val="FF0000"/>
                          </a:solidFill>
                          <a:latin typeface="Arial"/>
                          <a:cs typeface="Arial"/>
                        </a:rPr>
                        <a:t>Cash </a:t>
                      </a:r>
                      <a:r>
                        <a:rPr sz="1800" b="1" i="1" spc="5" dirty="0">
                          <a:solidFill>
                            <a:srgbClr val="FF0000"/>
                          </a:solidFill>
                          <a:latin typeface="Arial"/>
                          <a:cs typeface="Arial"/>
                        </a:rPr>
                        <a:t>or </a:t>
                      </a:r>
                      <a:r>
                        <a:rPr sz="1800" b="1" i="1" spc="-5" dirty="0">
                          <a:solidFill>
                            <a:srgbClr val="FF0000"/>
                          </a:solidFill>
                          <a:latin typeface="Arial"/>
                          <a:cs typeface="Arial"/>
                        </a:rPr>
                        <a:t>monetary grants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10,000/- </a:t>
                      </a:r>
                      <a:r>
                        <a:rPr sz="1800" i="1" dirty="0">
                          <a:solidFill>
                            <a:srgbClr val="FF0000"/>
                          </a:solidFill>
                          <a:latin typeface="Arial"/>
                          <a:cs typeface="Arial"/>
                        </a:rPr>
                        <a:t>to </a:t>
                      </a:r>
                      <a:r>
                        <a:rPr sz="1800" i="1" spc="-5" dirty="0">
                          <a:solidFill>
                            <a:srgbClr val="FF0000"/>
                          </a:solidFill>
                          <a:latin typeface="Arial"/>
                          <a:cs typeface="Arial"/>
                        </a:rPr>
                        <a:t>Rs. 50,000/-: </a:t>
                      </a:r>
                      <a:r>
                        <a:rPr sz="1800" i="1" spc="-10" dirty="0">
                          <a:solidFill>
                            <a:srgbClr val="FF0000"/>
                          </a:solidFill>
                          <a:latin typeface="Arial"/>
                          <a:cs typeface="Arial"/>
                        </a:rPr>
                        <a:t>Removal 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6 </a:t>
                      </a:r>
                      <a:r>
                        <a:rPr sz="1800" i="1" spc="-10" dirty="0">
                          <a:solidFill>
                            <a:srgbClr val="FF0000"/>
                          </a:solidFill>
                          <a:latin typeface="Arial"/>
                          <a:cs typeface="Arial"/>
                        </a:rPr>
                        <a:t>(six)</a:t>
                      </a:r>
                      <a:r>
                        <a:rPr sz="1800" i="1" spc="25" dirty="0">
                          <a:solidFill>
                            <a:srgbClr val="FF0000"/>
                          </a:solidFill>
                          <a:latin typeface="Arial"/>
                          <a:cs typeface="Arial"/>
                        </a:rPr>
                        <a:t> </a:t>
                      </a:r>
                      <a:r>
                        <a:rPr sz="1800" i="1" dirty="0">
                          <a:solidFill>
                            <a:srgbClr val="FF0000"/>
                          </a:solidFill>
                          <a:latin typeface="Arial"/>
                          <a:cs typeface="Arial"/>
                        </a:rPr>
                        <a:t>months</a:t>
                      </a:r>
                      <a:r>
                        <a:rPr sz="1600" i="1" dirty="0">
                          <a:solidFill>
                            <a:srgbClr val="FF0000"/>
                          </a:solidFill>
                          <a:latin typeface="Arial"/>
                          <a:cs typeface="Arial"/>
                        </a:rPr>
                        <a:t>.</a:t>
                      </a:r>
                      <a:endParaRPr lang="en-IN" sz="1600" i="1"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b="1" i="1" spc="-5"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b="1" i="1" spc="-5" dirty="0">
                          <a:solidFill>
                            <a:srgbClr val="FF0000"/>
                          </a:solidFill>
                          <a:latin typeface="Arial"/>
                          <a:cs typeface="Arial"/>
                        </a:rPr>
                        <a:t>Cash </a:t>
                      </a:r>
                      <a:r>
                        <a:rPr lang="en-IN" sz="1800" b="1" i="1" spc="5" dirty="0">
                          <a:solidFill>
                            <a:srgbClr val="FF0000"/>
                          </a:solidFill>
                          <a:latin typeface="Arial"/>
                          <a:cs typeface="Arial"/>
                        </a:rPr>
                        <a:t>or </a:t>
                      </a:r>
                      <a:r>
                        <a:rPr lang="en-IN" sz="1800" b="1" i="1" spc="-5" dirty="0">
                          <a:solidFill>
                            <a:srgbClr val="FF0000"/>
                          </a:solidFill>
                          <a:latin typeface="Arial"/>
                          <a:cs typeface="Arial"/>
                        </a:rPr>
                        <a:t>monetary grants </a:t>
                      </a:r>
                      <a:r>
                        <a:rPr lang="en-IN" sz="1800" i="1" spc="-5" dirty="0">
                          <a:solidFill>
                            <a:srgbClr val="FF0000"/>
                          </a:solidFill>
                          <a:latin typeface="Arial"/>
                          <a:cs typeface="Arial"/>
                        </a:rPr>
                        <a:t>more than more </a:t>
                      </a:r>
                      <a:r>
                        <a:rPr lang="en-IN" sz="1800" i="1" dirty="0">
                          <a:solidFill>
                            <a:srgbClr val="FF0000"/>
                          </a:solidFill>
                          <a:latin typeface="Arial"/>
                          <a:cs typeface="Arial"/>
                        </a:rPr>
                        <a:t>than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5"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err="1">
                          <a:solidFill>
                            <a:srgbClr val="FF0000"/>
                          </a:solidFill>
                          <a:latin typeface="Arial"/>
                          <a:cs typeface="Arial"/>
                        </a:rPr>
                        <a:t>Rs</a:t>
                      </a:r>
                      <a:r>
                        <a:rPr lang="en-IN" sz="1800" i="1" spc="-5" dirty="0">
                          <a:solidFill>
                            <a:srgbClr val="FF0000"/>
                          </a:solidFill>
                          <a:latin typeface="Arial"/>
                          <a:cs typeface="Arial"/>
                        </a:rPr>
                        <a:t>. 50,000/- </a:t>
                      </a:r>
                      <a:r>
                        <a:rPr lang="en-IN" sz="1800" i="1" spc="-15" dirty="0">
                          <a:solidFill>
                            <a:srgbClr val="FF0000"/>
                          </a:solidFill>
                          <a:latin typeface="Arial"/>
                          <a:cs typeface="Arial"/>
                        </a:rPr>
                        <a:t>to </a:t>
                      </a:r>
                      <a:r>
                        <a:rPr lang="en-IN" sz="1800" i="1" spc="-5" dirty="0" err="1">
                          <a:solidFill>
                            <a:srgbClr val="FF0000"/>
                          </a:solidFill>
                          <a:latin typeface="Arial"/>
                          <a:cs typeface="Arial"/>
                        </a:rPr>
                        <a:t>Rs</a:t>
                      </a:r>
                      <a:r>
                        <a:rPr lang="en-IN" sz="1800" i="1" spc="-5" dirty="0">
                          <a:solidFill>
                            <a:srgbClr val="FF0000"/>
                          </a:solidFill>
                          <a:latin typeface="Arial"/>
                          <a:cs typeface="Arial"/>
                        </a:rPr>
                        <a:t>. 1,00,000/-: </a:t>
                      </a:r>
                      <a:r>
                        <a:rPr lang="en-IN" sz="1800" i="1" spc="-10" dirty="0">
                          <a:solidFill>
                            <a:srgbClr val="FF0000"/>
                          </a:solidFill>
                          <a:latin typeface="Arial"/>
                          <a:cs typeface="Arial"/>
                        </a:rPr>
                        <a:t>Removal </a:t>
                      </a:r>
                      <a:r>
                        <a:rPr lang="en-IN" sz="1800" i="1" dirty="0">
                          <a:solidFill>
                            <a:srgbClr val="FF0000"/>
                          </a:solidFill>
                          <a:latin typeface="Arial"/>
                          <a:cs typeface="Arial"/>
                        </a:rPr>
                        <a:t>from </a:t>
                      </a:r>
                      <a:r>
                        <a:rPr lang="en-IN" sz="1800" i="1" spc="-10" dirty="0">
                          <a:solidFill>
                            <a:srgbClr val="FF0000"/>
                          </a:solidFill>
                          <a:latin typeface="Arial"/>
                          <a:cs typeface="Arial"/>
                        </a:rPr>
                        <a:t>Indian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10"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a:solidFill>
                            <a:srgbClr val="FF0000"/>
                          </a:solidFill>
                          <a:latin typeface="Arial"/>
                          <a:cs typeface="Arial"/>
                        </a:rPr>
                        <a:t>Medical Register or State  Medical Register </a:t>
                      </a:r>
                      <a:r>
                        <a:rPr lang="en-IN" sz="1800" i="1" dirty="0">
                          <a:solidFill>
                            <a:srgbClr val="FF0000"/>
                          </a:solidFill>
                          <a:latin typeface="Arial"/>
                          <a:cs typeface="Arial"/>
                        </a:rPr>
                        <a:t>for 1 </a:t>
                      </a:r>
                      <a:r>
                        <a:rPr lang="en-IN" sz="1800" i="1" spc="-5" dirty="0">
                          <a:solidFill>
                            <a:srgbClr val="FF0000"/>
                          </a:solidFill>
                          <a:latin typeface="Arial"/>
                          <a:cs typeface="Arial"/>
                        </a:rPr>
                        <a:t>(one)</a:t>
                      </a:r>
                      <a:r>
                        <a:rPr lang="en-IN" sz="1800" i="1" spc="40" dirty="0">
                          <a:solidFill>
                            <a:srgbClr val="FF0000"/>
                          </a:solidFill>
                          <a:latin typeface="Arial"/>
                          <a:cs typeface="Arial"/>
                        </a:rPr>
                        <a:t> </a:t>
                      </a:r>
                      <a:r>
                        <a:rPr lang="en-IN" sz="1800" i="1" spc="-5" dirty="0">
                          <a:solidFill>
                            <a:srgbClr val="FF0000"/>
                          </a:solidFill>
                          <a:latin typeface="Arial"/>
                          <a:cs typeface="Arial"/>
                        </a:rPr>
                        <a:t>year.</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dirty="0">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endParaRPr lang="en-US" sz="1800" b="1" i="1" spc="-5"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b="1" i="1" spc="-5" dirty="0">
                          <a:solidFill>
                            <a:srgbClr val="FF0000"/>
                          </a:solidFill>
                          <a:latin typeface="Arial"/>
                          <a:cs typeface="Arial"/>
                        </a:rPr>
                        <a:t>Cash </a:t>
                      </a:r>
                      <a:r>
                        <a:rPr lang="en-IN" sz="1800" b="1" i="1" spc="5" dirty="0">
                          <a:solidFill>
                            <a:srgbClr val="FF0000"/>
                          </a:solidFill>
                          <a:latin typeface="Arial"/>
                          <a:cs typeface="Arial"/>
                        </a:rPr>
                        <a:t>or </a:t>
                      </a:r>
                      <a:r>
                        <a:rPr lang="en-IN" sz="1800" b="1" i="1" spc="-5" dirty="0">
                          <a:solidFill>
                            <a:srgbClr val="FF0000"/>
                          </a:solidFill>
                          <a:latin typeface="Arial"/>
                          <a:cs typeface="Arial"/>
                        </a:rPr>
                        <a:t>monetary grants </a:t>
                      </a:r>
                      <a:r>
                        <a:rPr lang="en-IN" sz="1800" i="1" spc="-5" dirty="0">
                          <a:solidFill>
                            <a:srgbClr val="FF0000"/>
                          </a:solidFill>
                          <a:latin typeface="Arial"/>
                          <a:cs typeface="Arial"/>
                        </a:rPr>
                        <a:t>more </a:t>
                      </a:r>
                      <a:r>
                        <a:rPr lang="en-IN" sz="1800" i="1" dirty="0">
                          <a:solidFill>
                            <a:srgbClr val="FF0000"/>
                          </a:solidFill>
                          <a:latin typeface="Arial"/>
                          <a:cs typeface="Arial"/>
                        </a:rPr>
                        <a:t>than </a:t>
                      </a:r>
                      <a:r>
                        <a:rPr lang="en-IN" sz="1800" i="1" spc="-5" dirty="0">
                          <a:solidFill>
                            <a:srgbClr val="FF0000"/>
                          </a:solidFill>
                          <a:latin typeface="Arial"/>
                          <a:cs typeface="Arial"/>
                        </a:rPr>
                        <a:t>Rs1,00,000/-: </a:t>
                      </a:r>
                      <a:r>
                        <a:rPr lang="en-IN" sz="1800" i="1" spc="-10" dirty="0">
                          <a:solidFill>
                            <a:srgbClr val="FF0000"/>
                          </a:solidFill>
                          <a:latin typeface="Arial"/>
                          <a:cs typeface="Arial"/>
                        </a:rPr>
                        <a:t>Removal </a:t>
                      </a:r>
                      <a:r>
                        <a:rPr lang="en-IN" sz="1800" i="1" dirty="0">
                          <a:solidFill>
                            <a:srgbClr val="FF0000"/>
                          </a:solidFill>
                          <a:latin typeface="Arial"/>
                          <a:cs typeface="Arial"/>
                        </a:rPr>
                        <a:t>for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dirty="0">
                          <a:solidFill>
                            <a:srgbClr val="FF0000"/>
                          </a:solidFill>
                          <a:latin typeface="Arial"/>
                          <a:cs typeface="Arial"/>
                        </a:rPr>
                        <a:t>A </a:t>
                      </a:r>
                      <a:r>
                        <a:rPr lang="en-IN" sz="1800" i="1" spc="-5" dirty="0">
                          <a:solidFill>
                            <a:srgbClr val="FF0000"/>
                          </a:solidFill>
                          <a:latin typeface="Arial"/>
                          <a:cs typeface="Arial"/>
                        </a:rPr>
                        <a:t>period of </a:t>
                      </a:r>
                      <a:r>
                        <a:rPr lang="en-IN" sz="1800" i="1" spc="5" dirty="0">
                          <a:solidFill>
                            <a:srgbClr val="FF0000"/>
                          </a:solidFill>
                          <a:latin typeface="Arial"/>
                          <a:cs typeface="Arial"/>
                        </a:rPr>
                        <a:t>more  </a:t>
                      </a:r>
                      <a:r>
                        <a:rPr lang="en-IN" sz="1800" i="1" dirty="0">
                          <a:solidFill>
                            <a:srgbClr val="FF0000"/>
                          </a:solidFill>
                          <a:latin typeface="Arial"/>
                          <a:cs typeface="Arial"/>
                        </a:rPr>
                        <a:t>than 1 </a:t>
                      </a:r>
                      <a:r>
                        <a:rPr lang="en-IN" sz="1800" i="1" spc="-10" dirty="0">
                          <a:solidFill>
                            <a:srgbClr val="FF0000"/>
                          </a:solidFill>
                          <a:latin typeface="Arial"/>
                          <a:cs typeface="Arial"/>
                        </a:rPr>
                        <a:t>(one) </a:t>
                      </a:r>
                      <a:r>
                        <a:rPr lang="en-IN" sz="1800" i="1" dirty="0">
                          <a:solidFill>
                            <a:srgbClr val="FF0000"/>
                          </a:solidFill>
                          <a:latin typeface="Arial"/>
                          <a:cs typeface="Arial"/>
                        </a:rPr>
                        <a:t>year from </a:t>
                      </a:r>
                      <a:r>
                        <a:rPr lang="en-IN" sz="1800" i="1" spc="-5" dirty="0">
                          <a:solidFill>
                            <a:srgbClr val="FF0000"/>
                          </a:solidFill>
                          <a:latin typeface="Arial"/>
                          <a:cs typeface="Arial"/>
                        </a:rPr>
                        <a:t>Indian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5" dirty="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a:solidFill>
                            <a:srgbClr val="FF0000"/>
                          </a:solidFill>
                          <a:latin typeface="Arial"/>
                          <a:cs typeface="Arial"/>
                        </a:rPr>
                        <a:t>Medical  Register or State Medical</a:t>
                      </a:r>
                      <a:r>
                        <a:rPr lang="en-IN" sz="1800" i="1" spc="25" dirty="0">
                          <a:solidFill>
                            <a:srgbClr val="FF0000"/>
                          </a:solidFill>
                          <a:latin typeface="Arial"/>
                          <a:cs typeface="Arial"/>
                        </a:rPr>
                        <a:t> </a:t>
                      </a:r>
                      <a:r>
                        <a:rPr lang="en-IN" sz="1800" i="1" spc="-5" dirty="0">
                          <a:solidFill>
                            <a:srgbClr val="FF0000"/>
                          </a:solidFill>
                          <a:latin typeface="Arial"/>
                          <a:cs typeface="Arial"/>
                        </a:rPr>
                        <a:t>Register.</a:t>
                      </a:r>
                      <a:endParaRPr lang="en-IN" sz="1800" dirty="0">
                        <a:latin typeface="Arial"/>
                        <a:cs typeface="Arial"/>
                      </a:endParaRPr>
                    </a:p>
                    <a:p>
                      <a:pPr marL="66675" marR="58419" algn="just">
                        <a:lnSpc>
                          <a:spcPct val="109400"/>
                        </a:lnSpc>
                        <a:spcBef>
                          <a:spcPts val="1040"/>
                        </a:spcBef>
                      </a:pPr>
                      <a:endParaRPr sz="18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4132073618"/>
                  </a:ext>
                </a:extLst>
              </a:tr>
              <a:tr h="357278">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10000"/>
                        </a:lnSpc>
                        <a:spcBef>
                          <a:spcPts val="225"/>
                        </a:spcBef>
                      </a:pPr>
                      <a:endParaRPr sz="2000" dirty="0">
                        <a:latin typeface="Arial"/>
                        <a:cs typeface="Arial"/>
                      </a:endParaRPr>
                    </a:p>
                  </a:txBody>
                  <a:tcPr marL="0" marR="0" marT="2857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3449385635"/>
                  </a:ext>
                </a:extLst>
              </a:tr>
              <a:tr h="363596">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marL="66675" marR="58419" algn="just">
                        <a:lnSpc>
                          <a:spcPct val="110000"/>
                        </a:lnSpc>
                        <a:spcBef>
                          <a:spcPts val="365"/>
                        </a:spcBef>
                      </a:pPr>
                      <a:endParaRPr sz="2000" dirty="0">
                        <a:latin typeface="Arial"/>
                        <a:cs typeface="Arial"/>
                      </a:endParaRPr>
                    </a:p>
                  </a:txBody>
                  <a:tcPr marL="0" marR="0" marT="46355"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499620321"/>
                  </a:ext>
                </a:extLst>
              </a:tr>
            </a:tbl>
          </a:graphicData>
        </a:graphic>
      </p:graphicFrame>
      <p:sp>
        <p:nvSpPr>
          <p:cNvPr id="3" name="Date Placeholder 2"/>
          <p:cNvSpPr>
            <a:spLocks noGrp="1"/>
          </p:cNvSpPr>
          <p:nvPr>
            <p:ph type="dt" sz="half" idx="10"/>
          </p:nvPr>
        </p:nvSpPr>
        <p:spPr/>
        <p:txBody>
          <a:bodyPr/>
          <a:lstStyle/>
          <a:p>
            <a:fld id="{B2AD74AA-705E-45EC-8763-108E2D47713B}"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78</a:t>
            </a:fld>
            <a:endParaRPr lang="en-IN" dirty="0"/>
          </a:p>
        </p:txBody>
      </p:sp>
    </p:spTree>
    <p:extLst>
      <p:ext uri="{BB962C8B-B14F-4D97-AF65-F5344CB8AC3E}">
        <p14:creationId xmlns:p14="http://schemas.microsoft.com/office/powerpoint/2010/main" val="2554483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3D6A8D74-0A11-4AE1-B17D-CCFB33EFE738}"/>
              </a:ext>
            </a:extLst>
          </p:cNvPr>
          <p:cNvGraphicFramePr>
            <a:graphicFrameLocks noGrp="1"/>
          </p:cNvGraphicFramePr>
          <p:nvPr>
            <p:extLst>
              <p:ext uri="{D42A27DB-BD31-4B8C-83A1-F6EECF244321}">
                <p14:modId xmlns:p14="http://schemas.microsoft.com/office/powerpoint/2010/main" val="956088018"/>
              </p:ext>
            </p:extLst>
          </p:nvPr>
        </p:nvGraphicFramePr>
        <p:xfrm>
          <a:off x="624114" y="596349"/>
          <a:ext cx="11217930" cy="7838504"/>
        </p:xfrm>
        <a:graphic>
          <a:graphicData uri="http://schemas.openxmlformats.org/drawingml/2006/table">
            <a:tbl>
              <a:tblPr firstRow="1" bandRow="1"/>
              <a:tblGrid>
                <a:gridCol w="7471671">
                  <a:extLst>
                    <a:ext uri="{9D8B030D-6E8A-4147-A177-3AD203B41FA5}">
                      <a16:colId xmlns:a16="http://schemas.microsoft.com/office/drawing/2014/main" val="2328804127"/>
                    </a:ext>
                  </a:extLst>
                </a:gridCol>
                <a:gridCol w="3746259">
                  <a:extLst>
                    <a:ext uri="{9D8B030D-6E8A-4147-A177-3AD203B41FA5}">
                      <a16:colId xmlns:a16="http://schemas.microsoft.com/office/drawing/2014/main" val="3107635855"/>
                    </a:ext>
                  </a:extLst>
                </a:gridCol>
              </a:tblGrid>
              <a:tr h="523443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295275" marR="64769" indent="-228600">
                        <a:lnSpc>
                          <a:spcPts val="1370"/>
                        </a:lnSpc>
                        <a:spcBef>
                          <a:spcPts val="30"/>
                        </a:spcBef>
                        <a:tabLst>
                          <a:tab pos="1124585" algn="l"/>
                          <a:tab pos="2120900" algn="l"/>
                          <a:tab pos="2489835" algn="l"/>
                        </a:tabLst>
                      </a:pPr>
                      <a:endParaRPr lang="en-US" sz="1000" b="1" i="1"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400" b="1" i="1" dirty="0">
                          <a:solidFill>
                            <a:srgbClr val="FF0000"/>
                          </a:solidFill>
                          <a:latin typeface="Arial"/>
                          <a:cs typeface="Arial"/>
                        </a:rPr>
                        <a:t>e)Me</a:t>
                      </a:r>
                      <a:r>
                        <a:rPr lang="en-US" sz="2400" b="1" i="1" spc="20" dirty="0">
                          <a:solidFill>
                            <a:srgbClr val="FF0000"/>
                          </a:solidFill>
                          <a:latin typeface="Arial"/>
                          <a:cs typeface="Arial"/>
                        </a:rPr>
                        <a:t>d</a:t>
                      </a:r>
                      <a:r>
                        <a:rPr lang="en-US" sz="2400" b="1" i="1" dirty="0">
                          <a:solidFill>
                            <a:srgbClr val="FF0000"/>
                          </a:solidFill>
                          <a:latin typeface="Arial"/>
                          <a:cs typeface="Arial"/>
                        </a:rPr>
                        <a:t>i</a:t>
                      </a:r>
                      <a:r>
                        <a:rPr lang="en-US" sz="2400" b="1" i="1" spc="-20" dirty="0">
                          <a:solidFill>
                            <a:srgbClr val="FF0000"/>
                          </a:solidFill>
                          <a:latin typeface="Arial"/>
                          <a:cs typeface="Arial"/>
                        </a:rPr>
                        <a:t>c</a:t>
                      </a:r>
                      <a:r>
                        <a:rPr lang="en-US" sz="2400" b="1" i="1" spc="-5" dirty="0">
                          <a:solidFill>
                            <a:srgbClr val="FF0000"/>
                          </a:solidFill>
                          <a:latin typeface="Arial"/>
                          <a:cs typeface="Arial"/>
                        </a:rPr>
                        <a:t>a</a:t>
                      </a:r>
                      <a:r>
                        <a:rPr lang="en-US" sz="2400" b="1" i="1" dirty="0">
                          <a:solidFill>
                            <a:srgbClr val="FF0000"/>
                          </a:solidFill>
                          <a:latin typeface="Arial"/>
                          <a:cs typeface="Arial"/>
                        </a:rPr>
                        <a:t>l   </a:t>
                      </a:r>
                      <a:r>
                        <a:rPr lang="en-US" sz="2400" b="1" i="1" spc="-5" dirty="0">
                          <a:solidFill>
                            <a:srgbClr val="FF0000"/>
                          </a:solidFill>
                          <a:latin typeface="Arial"/>
                          <a:cs typeface="Arial"/>
                        </a:rPr>
                        <a:t>Resea</a:t>
                      </a:r>
                      <a:r>
                        <a:rPr lang="en-US" sz="2400" b="1" i="1" dirty="0">
                          <a:solidFill>
                            <a:srgbClr val="FF0000"/>
                          </a:solidFill>
                          <a:latin typeface="Arial"/>
                          <a:cs typeface="Arial"/>
                        </a:rPr>
                        <a:t>r</a:t>
                      </a:r>
                      <a:r>
                        <a:rPr lang="en-US" sz="2400" b="1" i="1" spc="-5" dirty="0">
                          <a:solidFill>
                            <a:srgbClr val="FF0000"/>
                          </a:solidFill>
                          <a:latin typeface="Arial"/>
                          <a:cs typeface="Arial"/>
                        </a:rPr>
                        <a:t>c</a:t>
                      </a:r>
                      <a:r>
                        <a:rPr lang="en-US" sz="2400" b="1" i="1" spc="-15" dirty="0">
                          <a:solidFill>
                            <a:srgbClr val="FF0000"/>
                          </a:solidFill>
                          <a:latin typeface="Arial"/>
                          <a:cs typeface="Arial"/>
                        </a:rPr>
                        <a:t>h</a:t>
                      </a:r>
                      <a:r>
                        <a:rPr lang="en-US" sz="2400" i="1" dirty="0">
                          <a:solidFill>
                            <a:srgbClr val="FF0000"/>
                          </a:solidFill>
                          <a:latin typeface="Arial"/>
                          <a:cs typeface="Arial"/>
                        </a:rPr>
                        <a:t>:  </a:t>
                      </a:r>
                      <a:r>
                        <a:rPr lang="en-US" sz="2000" i="1" dirty="0">
                          <a:solidFill>
                            <a:srgbClr val="FF0000"/>
                          </a:solidFill>
                          <a:latin typeface="Arial"/>
                          <a:cs typeface="Arial"/>
                        </a:rPr>
                        <a:t>A   med</a:t>
                      </a:r>
                      <a:r>
                        <a:rPr lang="en-US" sz="2000" i="1" spc="-15" dirty="0">
                          <a:solidFill>
                            <a:srgbClr val="FF0000"/>
                          </a:solidFill>
                          <a:latin typeface="Arial"/>
                          <a:cs typeface="Arial"/>
                        </a:rPr>
                        <a:t>i</a:t>
                      </a:r>
                      <a:r>
                        <a:rPr lang="en-US" sz="2000" i="1" dirty="0">
                          <a:solidFill>
                            <a:srgbClr val="FF0000"/>
                          </a:solidFill>
                          <a:latin typeface="Arial"/>
                          <a:cs typeface="Arial"/>
                        </a:rPr>
                        <a:t>cal </a:t>
                      </a:r>
                      <a:r>
                        <a:rPr lang="en-US" sz="2000" i="1" spc="-10" dirty="0">
                          <a:solidFill>
                            <a:srgbClr val="FF0000"/>
                          </a:solidFill>
                          <a:latin typeface="Arial"/>
                          <a:cs typeface="Arial"/>
                        </a:rPr>
                        <a:t>practitioner </a:t>
                      </a:r>
                      <a:r>
                        <a:rPr lang="en-US" sz="2000" i="1" dirty="0">
                          <a:solidFill>
                            <a:srgbClr val="FF0000"/>
                          </a:solidFill>
                          <a:latin typeface="Arial"/>
                          <a:cs typeface="Arial"/>
                        </a:rPr>
                        <a:t>may</a:t>
                      </a:r>
                    </a:p>
                    <a:p>
                      <a:pPr marL="295275" marR="64769" indent="-228600">
                        <a:lnSpc>
                          <a:spcPts val="1370"/>
                        </a:lnSpc>
                        <a:spcBef>
                          <a:spcPts val="30"/>
                        </a:spcBef>
                        <a:tabLst>
                          <a:tab pos="1124585" algn="l"/>
                          <a:tab pos="2120900" algn="l"/>
                          <a:tab pos="2489835" algn="l"/>
                        </a:tabLst>
                      </a:pPr>
                      <a:endParaRPr lang="en-US" sz="2000" i="1"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dirty="0">
                          <a:solidFill>
                            <a:srgbClr val="FF0000"/>
                          </a:solidFill>
                          <a:latin typeface="Arial"/>
                          <a:cs typeface="Arial"/>
                        </a:rPr>
                        <a:t> </a:t>
                      </a:r>
                      <a:r>
                        <a:rPr lang="en-US" sz="2000" i="1" spc="-5" dirty="0">
                          <a:solidFill>
                            <a:srgbClr val="FF0000"/>
                          </a:solidFill>
                          <a:latin typeface="Arial"/>
                          <a:cs typeface="Arial"/>
                        </a:rPr>
                        <a:t>carry out, </a:t>
                      </a:r>
                      <a:r>
                        <a:rPr lang="en-US" sz="2000" i="1" spc="-10" dirty="0">
                          <a:solidFill>
                            <a:srgbClr val="FF0000"/>
                          </a:solidFill>
                          <a:latin typeface="Arial"/>
                          <a:cs typeface="Arial"/>
                        </a:rPr>
                        <a:t>participate</a:t>
                      </a:r>
                      <a:r>
                        <a:rPr lang="en-US" sz="2000" i="1" spc="180" dirty="0">
                          <a:solidFill>
                            <a:srgbClr val="FF0000"/>
                          </a:solidFill>
                          <a:latin typeface="Arial"/>
                          <a:cs typeface="Arial"/>
                        </a:rPr>
                        <a:t> </a:t>
                      </a:r>
                      <a:r>
                        <a:rPr lang="en-US" sz="2000" i="1" spc="-15" dirty="0">
                          <a:solidFill>
                            <a:srgbClr val="FF0000"/>
                          </a:solidFill>
                          <a:latin typeface="Arial"/>
                          <a:cs typeface="Arial"/>
                        </a:rPr>
                        <a:t>in </a:t>
                      </a:r>
                      <a:r>
                        <a:rPr lang="en-US" sz="2000" i="1" dirty="0">
                          <a:solidFill>
                            <a:srgbClr val="FF0000"/>
                          </a:solidFill>
                          <a:latin typeface="Arial"/>
                          <a:cs typeface="Arial"/>
                        </a:rPr>
                        <a:t>work </a:t>
                      </a:r>
                      <a:r>
                        <a:rPr lang="en-US" sz="2000" i="1" spc="-15" dirty="0">
                          <a:solidFill>
                            <a:srgbClr val="FF0000"/>
                          </a:solidFill>
                          <a:latin typeface="Arial"/>
                          <a:cs typeface="Arial"/>
                        </a:rPr>
                        <a:t>in </a:t>
                      </a:r>
                      <a:r>
                        <a:rPr lang="en-US" sz="2000" i="1" spc="-5" dirty="0">
                          <a:solidFill>
                            <a:srgbClr val="FF0000"/>
                          </a:solidFill>
                          <a:latin typeface="Arial"/>
                          <a:cs typeface="Arial"/>
                        </a:rPr>
                        <a:t>research projects funded</a:t>
                      </a:r>
                    </a:p>
                    <a:p>
                      <a:pPr marL="295275" marR="64769" indent="-228600">
                        <a:lnSpc>
                          <a:spcPts val="1370"/>
                        </a:lnSpc>
                        <a:spcBef>
                          <a:spcPts val="30"/>
                        </a:spcBef>
                        <a:tabLst>
                          <a:tab pos="1124585" algn="l"/>
                          <a:tab pos="2120900" algn="l"/>
                          <a:tab pos="2489835" algn="l"/>
                        </a:tabLst>
                      </a:pPr>
                      <a:endParaRPr lang="en-US" sz="2000" i="1" spc="-5"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a:solidFill>
                            <a:srgbClr val="FF0000"/>
                          </a:solidFill>
                          <a:latin typeface="Arial"/>
                          <a:cs typeface="Arial"/>
                        </a:rPr>
                        <a:t> by pharmaceutical   and   </a:t>
                      </a:r>
                      <a:r>
                        <a:rPr lang="en-US" sz="2000" i="1" spc="-10" dirty="0">
                          <a:solidFill>
                            <a:srgbClr val="FF0000"/>
                          </a:solidFill>
                          <a:latin typeface="Arial"/>
                          <a:cs typeface="Arial"/>
                        </a:rPr>
                        <a:t>allied </a:t>
                      </a:r>
                      <a:r>
                        <a:rPr lang="en-US" sz="2000" i="1" spc="-5" dirty="0">
                          <a:solidFill>
                            <a:srgbClr val="FF0000"/>
                          </a:solidFill>
                          <a:latin typeface="Arial"/>
                          <a:cs typeface="Arial"/>
                        </a:rPr>
                        <a:t>Healthcare </a:t>
                      </a:r>
                      <a:r>
                        <a:rPr lang="en-US" sz="2000" i="1" spc="-10" dirty="0">
                          <a:solidFill>
                            <a:srgbClr val="FF0000"/>
                          </a:solidFill>
                          <a:latin typeface="Arial"/>
                          <a:cs typeface="Arial"/>
                        </a:rPr>
                        <a:t>industries. </a:t>
                      </a:r>
                    </a:p>
                    <a:p>
                      <a:pPr marL="295275" marR="64769" indent="-228600">
                        <a:lnSpc>
                          <a:spcPts val="1370"/>
                        </a:lnSpc>
                        <a:spcBef>
                          <a:spcPts val="30"/>
                        </a:spcBef>
                        <a:tabLst>
                          <a:tab pos="1124585" algn="l"/>
                          <a:tab pos="2120900" algn="l"/>
                          <a:tab pos="2489835" algn="l"/>
                        </a:tabLst>
                      </a:pPr>
                      <a:endParaRPr lang="en-US" sz="2000" i="1" spc="-10"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endParaRPr lang="en-US" sz="2000" i="1"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dirty="0">
                          <a:solidFill>
                            <a:srgbClr val="FF0000"/>
                          </a:solidFill>
                          <a:latin typeface="Arial"/>
                          <a:cs typeface="Arial"/>
                        </a:rPr>
                        <a:t>A medical </a:t>
                      </a:r>
                      <a:r>
                        <a:rPr lang="en-US" sz="2000" i="1" spc="-5" dirty="0">
                          <a:solidFill>
                            <a:srgbClr val="FF0000"/>
                          </a:solidFill>
                          <a:latin typeface="Arial"/>
                          <a:cs typeface="Arial"/>
                        </a:rPr>
                        <a:t>practitioner </a:t>
                      </a:r>
                      <a:r>
                        <a:rPr lang="en-US" sz="2000" i="1" spc="-15" dirty="0">
                          <a:solidFill>
                            <a:srgbClr val="FF0000"/>
                          </a:solidFill>
                          <a:latin typeface="Arial"/>
                          <a:cs typeface="Arial"/>
                        </a:rPr>
                        <a:t>is </a:t>
                      </a:r>
                      <a:r>
                        <a:rPr lang="en-US" sz="2000" i="1" spc="-10" dirty="0">
                          <a:solidFill>
                            <a:srgbClr val="FF0000"/>
                          </a:solidFill>
                          <a:latin typeface="Arial"/>
                          <a:cs typeface="Arial"/>
                        </a:rPr>
                        <a:t>obliged </a:t>
                      </a:r>
                      <a:r>
                        <a:rPr lang="en-US" sz="2000" i="1" dirty="0">
                          <a:solidFill>
                            <a:srgbClr val="FF0000"/>
                          </a:solidFill>
                          <a:latin typeface="Arial"/>
                          <a:cs typeface="Arial"/>
                        </a:rPr>
                        <a:t>to know that </a:t>
                      </a:r>
                      <a:r>
                        <a:rPr lang="en-US" sz="2000" i="1" spc="5" dirty="0">
                          <a:solidFill>
                            <a:srgbClr val="FF0000"/>
                          </a:solidFill>
                          <a:latin typeface="Arial"/>
                          <a:cs typeface="Arial"/>
                        </a:rPr>
                        <a:t>the </a:t>
                      </a:r>
                      <a:r>
                        <a:rPr lang="en-US" sz="2000" i="1" spc="-5" dirty="0">
                          <a:solidFill>
                            <a:srgbClr val="FF0000"/>
                          </a:solidFill>
                          <a:latin typeface="Arial"/>
                          <a:cs typeface="Arial"/>
                        </a:rPr>
                        <a:t>fulfillment of</a:t>
                      </a:r>
                      <a:r>
                        <a:rPr lang="en-US" sz="2000" i="1" spc="-30" dirty="0">
                          <a:solidFill>
                            <a:srgbClr val="FF0000"/>
                          </a:solidFill>
                          <a:latin typeface="Arial"/>
                          <a:cs typeface="Arial"/>
                        </a:rPr>
                        <a:t> </a:t>
                      </a:r>
                      <a:r>
                        <a:rPr lang="en-US" sz="2000" i="1" spc="0" dirty="0">
                          <a:solidFill>
                            <a:srgbClr val="FF0000"/>
                          </a:solidFill>
                          <a:latin typeface="Arial"/>
                          <a:cs typeface="Arial"/>
                        </a:rPr>
                        <a:t>t</a:t>
                      </a:r>
                      <a:r>
                        <a:rPr lang="en-US" sz="2000" i="1" dirty="0">
                          <a:solidFill>
                            <a:srgbClr val="FF0000"/>
                          </a:solidFill>
                          <a:latin typeface="Arial"/>
                          <a:cs typeface="Arial"/>
                        </a:rPr>
                        <a:t>he</a:t>
                      </a:r>
                    </a:p>
                    <a:p>
                      <a:pPr marL="295275" marR="64769" indent="-228600">
                        <a:lnSpc>
                          <a:spcPts val="1370"/>
                        </a:lnSpc>
                        <a:spcBef>
                          <a:spcPts val="30"/>
                        </a:spcBef>
                        <a:tabLst>
                          <a:tab pos="1124585" algn="l"/>
                          <a:tab pos="2120900" algn="l"/>
                          <a:tab pos="2489835" algn="l"/>
                        </a:tabLst>
                      </a:pPr>
                      <a:endParaRPr lang="en-US" sz="2000" i="1" baseline="0"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a:solidFill>
                            <a:srgbClr val="FF0000"/>
                          </a:solidFill>
                          <a:latin typeface="Arial"/>
                          <a:cs typeface="Arial"/>
                        </a:rPr>
                        <a:t>following </a:t>
                      </a:r>
                      <a:r>
                        <a:rPr lang="en-US" sz="2000" i="1" spc="-10" dirty="0">
                          <a:solidFill>
                            <a:srgbClr val="FF0000"/>
                          </a:solidFill>
                          <a:latin typeface="Arial"/>
                          <a:cs typeface="Arial"/>
                        </a:rPr>
                        <a:t>items (</a:t>
                      </a:r>
                      <a:r>
                        <a:rPr lang="en-US" sz="2000" i="1" spc="-10" dirty="0" err="1">
                          <a:solidFill>
                            <a:srgbClr val="FF0000"/>
                          </a:solidFill>
                          <a:latin typeface="Arial"/>
                          <a:cs typeface="Arial"/>
                        </a:rPr>
                        <a:t>i</a:t>
                      </a:r>
                      <a:r>
                        <a:rPr lang="en-US" sz="2000" i="1" spc="-10" dirty="0">
                          <a:solidFill>
                            <a:srgbClr val="FF0000"/>
                          </a:solidFill>
                          <a:latin typeface="Arial"/>
                          <a:cs typeface="Arial"/>
                        </a:rPr>
                        <a:t>) </a:t>
                      </a:r>
                      <a:r>
                        <a:rPr lang="en-US" sz="2000" i="1" dirty="0">
                          <a:solidFill>
                            <a:srgbClr val="FF0000"/>
                          </a:solidFill>
                          <a:latin typeface="Arial"/>
                          <a:cs typeface="Arial"/>
                        </a:rPr>
                        <a:t>to </a:t>
                      </a:r>
                      <a:r>
                        <a:rPr lang="en-US" sz="2000" i="1" spc="-5" dirty="0">
                          <a:solidFill>
                            <a:srgbClr val="FF0000"/>
                          </a:solidFill>
                          <a:latin typeface="Arial"/>
                          <a:cs typeface="Arial"/>
                        </a:rPr>
                        <a:t>(vii) will be </a:t>
                      </a:r>
                      <a:r>
                        <a:rPr lang="en-US" sz="2000" i="1" spc="-5" baseline="0" dirty="0">
                          <a:solidFill>
                            <a:srgbClr val="FF0000"/>
                          </a:solidFill>
                          <a:latin typeface="Arial"/>
                          <a:cs typeface="Arial"/>
                        </a:rPr>
                        <a:t>  </a:t>
                      </a:r>
                      <a:r>
                        <a:rPr lang="en-US" sz="2000" i="1" spc="-5" dirty="0">
                          <a:solidFill>
                            <a:srgbClr val="FF0000"/>
                          </a:solidFill>
                          <a:latin typeface="Arial"/>
                          <a:cs typeface="Arial"/>
                        </a:rPr>
                        <a:t>an imperative </a:t>
                      </a:r>
                      <a:r>
                        <a:rPr lang="en-US" sz="2000" i="1" dirty="0">
                          <a:solidFill>
                            <a:srgbClr val="FF0000"/>
                          </a:solidFill>
                          <a:latin typeface="Arial"/>
                          <a:cs typeface="Arial"/>
                        </a:rPr>
                        <a:t>for </a:t>
                      </a:r>
                      <a:r>
                        <a:rPr lang="en-US" sz="2000" i="1" spc="-5" dirty="0">
                          <a:solidFill>
                            <a:srgbClr val="FF0000"/>
                          </a:solidFill>
                          <a:latin typeface="Arial"/>
                          <a:cs typeface="Arial"/>
                        </a:rPr>
                        <a:t>undertaking</a:t>
                      </a:r>
                    </a:p>
                    <a:p>
                      <a:pPr marL="295275" marR="64769" indent="-228600">
                        <a:lnSpc>
                          <a:spcPts val="1370"/>
                        </a:lnSpc>
                        <a:spcBef>
                          <a:spcPts val="30"/>
                        </a:spcBef>
                        <a:tabLst>
                          <a:tab pos="1124585" algn="l"/>
                          <a:tab pos="2120900" algn="l"/>
                          <a:tab pos="2489835" algn="l"/>
                        </a:tabLst>
                      </a:pPr>
                      <a:endParaRPr lang="en-US" sz="2000" i="1" spc="-5"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a:solidFill>
                            <a:srgbClr val="FF0000"/>
                          </a:solidFill>
                          <a:latin typeface="Arial"/>
                          <a:cs typeface="Arial"/>
                        </a:rPr>
                        <a:t>any</a:t>
                      </a:r>
                      <a:r>
                        <a:rPr lang="en-US" sz="2000" i="1" spc="290" dirty="0">
                          <a:solidFill>
                            <a:srgbClr val="FF0000"/>
                          </a:solidFill>
                          <a:latin typeface="Arial"/>
                          <a:cs typeface="Arial"/>
                        </a:rPr>
                        <a:t> </a:t>
                      </a:r>
                      <a:r>
                        <a:rPr lang="en-US" sz="2000" i="1" spc="-10" dirty="0">
                          <a:solidFill>
                            <a:srgbClr val="FF0000"/>
                          </a:solidFill>
                          <a:latin typeface="Arial"/>
                          <a:cs typeface="Arial"/>
                        </a:rPr>
                        <a:t>research </a:t>
                      </a:r>
                      <a:r>
                        <a:rPr lang="en-US" sz="2000" i="1" spc="-5" dirty="0">
                          <a:solidFill>
                            <a:srgbClr val="FF0000"/>
                          </a:solidFill>
                          <a:latin typeface="Arial"/>
                          <a:cs typeface="Arial"/>
                        </a:rPr>
                        <a:t>assignment/project </a:t>
                      </a:r>
                      <a:r>
                        <a:rPr lang="en-US" sz="2000" i="1" spc="-10" dirty="0">
                          <a:solidFill>
                            <a:srgbClr val="FF0000"/>
                          </a:solidFill>
                          <a:latin typeface="Arial"/>
                          <a:cs typeface="Arial"/>
                        </a:rPr>
                        <a:t>funded </a:t>
                      </a:r>
                      <a:r>
                        <a:rPr lang="en-US" sz="2000" i="1" spc="-5" dirty="0">
                          <a:solidFill>
                            <a:srgbClr val="FF0000"/>
                          </a:solidFill>
                          <a:latin typeface="Arial"/>
                          <a:cs typeface="Arial"/>
                        </a:rPr>
                        <a:t>by industry </a:t>
                      </a:r>
                      <a:r>
                        <a:rPr lang="en-US" sz="2000" i="1" dirty="0">
                          <a:solidFill>
                            <a:srgbClr val="FF0000"/>
                          </a:solidFill>
                          <a:latin typeface="Arial"/>
                          <a:cs typeface="Arial"/>
                        </a:rPr>
                        <a:t>– for  </a:t>
                      </a:r>
                      <a:r>
                        <a:rPr lang="en-US" sz="2000" i="1" spc="-10" dirty="0">
                          <a:solidFill>
                            <a:srgbClr val="FF0000"/>
                          </a:solidFill>
                          <a:latin typeface="Arial"/>
                          <a:cs typeface="Arial"/>
                        </a:rPr>
                        <a:t>being</a:t>
                      </a:r>
                    </a:p>
                    <a:p>
                      <a:pPr marL="295275" marR="64769" indent="-228600">
                        <a:lnSpc>
                          <a:spcPts val="1370"/>
                        </a:lnSpc>
                        <a:spcBef>
                          <a:spcPts val="30"/>
                        </a:spcBef>
                        <a:tabLst>
                          <a:tab pos="1124585" algn="l"/>
                          <a:tab pos="2120900" algn="l"/>
                          <a:tab pos="2489835" algn="l"/>
                        </a:tabLst>
                      </a:pPr>
                      <a:endParaRPr lang="en-US" sz="2000" i="1" spc="-10"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a:solidFill>
                            <a:srgbClr val="FF0000"/>
                          </a:solidFill>
                          <a:latin typeface="Arial"/>
                          <a:cs typeface="Arial"/>
                        </a:rPr>
                        <a:t>proper and</a:t>
                      </a:r>
                      <a:r>
                        <a:rPr lang="en-US" sz="2000" i="1" spc="240" dirty="0">
                          <a:solidFill>
                            <a:srgbClr val="FF0000"/>
                          </a:solidFill>
                          <a:latin typeface="Arial"/>
                          <a:cs typeface="Arial"/>
                        </a:rPr>
                        <a:t> </a:t>
                      </a:r>
                      <a:r>
                        <a:rPr lang="en-US" sz="2000" i="1" spc="-10" dirty="0">
                          <a:solidFill>
                            <a:srgbClr val="FF0000"/>
                          </a:solidFill>
                          <a:latin typeface="Arial"/>
                          <a:cs typeface="Arial"/>
                        </a:rPr>
                        <a:t>ethical. </a:t>
                      </a:r>
                      <a:r>
                        <a:rPr lang="en-US" sz="2000" i="1" spc="-5" dirty="0">
                          <a:solidFill>
                            <a:srgbClr val="FF0000"/>
                          </a:solidFill>
                          <a:latin typeface="Arial"/>
                          <a:cs typeface="Arial"/>
                        </a:rPr>
                        <a:t>Thus</a:t>
                      </a:r>
                      <a:r>
                        <a:rPr lang="en-US" sz="2000" i="1" spc="150" dirty="0">
                          <a:solidFill>
                            <a:srgbClr val="FF0000"/>
                          </a:solidFill>
                          <a:latin typeface="Arial"/>
                          <a:cs typeface="Arial"/>
                        </a:rPr>
                        <a:t> </a:t>
                      </a:r>
                      <a:r>
                        <a:rPr lang="en-US" sz="2000" i="1" spc="-15" dirty="0">
                          <a:solidFill>
                            <a:srgbClr val="FF0000"/>
                          </a:solidFill>
                          <a:latin typeface="Arial"/>
                          <a:cs typeface="Arial"/>
                        </a:rPr>
                        <a:t>in</a:t>
                      </a:r>
                      <a:r>
                        <a:rPr lang="en-US" sz="2000" i="1" spc="-15" baseline="0" dirty="0">
                          <a:solidFill>
                            <a:srgbClr val="FF0000"/>
                          </a:solidFill>
                          <a:latin typeface="Arial"/>
                          <a:cs typeface="Arial"/>
                        </a:rPr>
                        <a:t> </a:t>
                      </a:r>
                      <a:r>
                        <a:rPr lang="en-US" sz="2000" i="1" spc="-10" dirty="0">
                          <a:solidFill>
                            <a:srgbClr val="FF0000"/>
                          </a:solidFill>
                          <a:latin typeface="Arial"/>
                          <a:cs typeface="Arial"/>
                        </a:rPr>
                        <a:t>accepting </a:t>
                      </a:r>
                      <a:r>
                        <a:rPr lang="en-US" sz="2000" i="1" dirty="0">
                          <a:solidFill>
                            <a:srgbClr val="FF0000"/>
                          </a:solidFill>
                          <a:latin typeface="Arial"/>
                          <a:cs typeface="Arial"/>
                        </a:rPr>
                        <a:t>such </a:t>
                      </a:r>
                      <a:r>
                        <a:rPr lang="en-US" sz="2000" i="1" spc="-10" dirty="0">
                          <a:solidFill>
                            <a:srgbClr val="FF0000"/>
                          </a:solidFill>
                          <a:latin typeface="Arial"/>
                          <a:cs typeface="Arial"/>
                        </a:rPr>
                        <a:t>position </a:t>
                      </a:r>
                      <a:r>
                        <a:rPr lang="en-US" sz="2000" i="1" dirty="0">
                          <a:solidFill>
                            <a:srgbClr val="FF0000"/>
                          </a:solidFill>
                          <a:latin typeface="Arial"/>
                          <a:cs typeface="Arial"/>
                        </a:rPr>
                        <a:t>a </a:t>
                      </a:r>
                      <a:r>
                        <a:rPr lang="en-US" sz="2000" i="1" spc="-10" dirty="0">
                          <a:solidFill>
                            <a:srgbClr val="FF0000"/>
                          </a:solidFill>
                          <a:latin typeface="Arial"/>
                          <a:cs typeface="Arial"/>
                        </a:rPr>
                        <a:t>medical</a:t>
                      </a:r>
                    </a:p>
                    <a:p>
                      <a:pPr marL="295275" marR="64769" indent="-228600">
                        <a:lnSpc>
                          <a:spcPts val="1370"/>
                        </a:lnSpc>
                        <a:spcBef>
                          <a:spcPts val="30"/>
                        </a:spcBef>
                        <a:tabLst>
                          <a:tab pos="1124585" algn="l"/>
                          <a:tab pos="2120900" algn="l"/>
                          <a:tab pos="2489835" algn="l"/>
                        </a:tabLst>
                      </a:pPr>
                      <a:endParaRPr lang="en-US" sz="2000" i="1" spc="-10"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10" dirty="0">
                          <a:solidFill>
                            <a:srgbClr val="FF0000"/>
                          </a:solidFill>
                          <a:latin typeface="Arial"/>
                          <a:cs typeface="Arial"/>
                        </a:rPr>
                        <a:t>practitioner </a:t>
                      </a:r>
                      <a:r>
                        <a:rPr lang="en-US" sz="2000" i="1" dirty="0">
                          <a:solidFill>
                            <a:srgbClr val="FF0000"/>
                          </a:solidFill>
                          <a:latin typeface="Arial"/>
                          <a:cs typeface="Arial"/>
                        </a:rPr>
                        <a:t>shall</a:t>
                      </a:r>
                      <a:r>
                        <a:rPr lang="en-US" sz="2000" i="1" spc="25" dirty="0">
                          <a:solidFill>
                            <a:srgbClr val="FF0000"/>
                          </a:solidFill>
                          <a:latin typeface="Arial"/>
                          <a:cs typeface="Arial"/>
                        </a:rPr>
                        <a:t> </a:t>
                      </a:r>
                      <a:r>
                        <a:rPr lang="en-US" sz="2000" i="1" dirty="0">
                          <a:solidFill>
                            <a:srgbClr val="FF0000"/>
                          </a:solidFill>
                          <a:latin typeface="Arial"/>
                          <a:cs typeface="Arial"/>
                        </a:rPr>
                        <a:t>:-</a:t>
                      </a:r>
                      <a:endParaRPr lang="en-US" sz="800" dirty="0">
                        <a:latin typeface="Arial"/>
                        <a:cs typeface="Arial"/>
                      </a:endParaRPr>
                    </a:p>
                    <a:p>
                      <a:pPr marL="295275" marR="64769" indent="-228600">
                        <a:lnSpc>
                          <a:spcPts val="1370"/>
                        </a:lnSpc>
                        <a:spcBef>
                          <a:spcPts val="30"/>
                        </a:spcBef>
                        <a:tabLst>
                          <a:tab pos="1124585" algn="l"/>
                          <a:tab pos="2120900" algn="l"/>
                          <a:tab pos="2489835" algn="l"/>
                        </a:tabLst>
                      </a:pPr>
                      <a:endParaRPr lang="en-US" sz="800" dirty="0">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a:solidFill>
                            <a:srgbClr val="FF0000"/>
                          </a:solidFill>
                          <a:latin typeface="Arial"/>
                          <a:cs typeface="Arial"/>
                        </a:rPr>
                        <a:t> </a:t>
                      </a:r>
                      <a:r>
                        <a:rPr lang="en-IN" sz="2000" i="1" spc="-5" dirty="0" err="1">
                          <a:solidFill>
                            <a:srgbClr val="FF0000"/>
                          </a:solidFill>
                          <a:latin typeface="Arial"/>
                          <a:cs typeface="Arial"/>
                        </a:rPr>
                        <a:t>i</a:t>
                      </a:r>
                      <a:r>
                        <a:rPr lang="en-IN" sz="2000" i="1" spc="-5" dirty="0">
                          <a:solidFill>
                            <a:srgbClr val="FF0000"/>
                          </a:solidFill>
                          <a:latin typeface="Arial"/>
                          <a:cs typeface="Arial"/>
                        </a:rPr>
                        <a:t>)</a:t>
                      </a:r>
                      <a:r>
                        <a:rPr lang="en-IN" sz="2000" i="1" spc="-5" baseline="0" dirty="0">
                          <a:solidFill>
                            <a:srgbClr val="FF0000"/>
                          </a:solidFill>
                          <a:latin typeface="Arial"/>
                          <a:cs typeface="Arial"/>
                        </a:rPr>
                        <a:t>  </a:t>
                      </a:r>
                      <a:r>
                        <a:rPr lang="en-IN" sz="2000" i="1" spc="-5" dirty="0">
                          <a:solidFill>
                            <a:srgbClr val="FF0000"/>
                          </a:solidFill>
                          <a:latin typeface="Arial"/>
                          <a:cs typeface="Arial"/>
                        </a:rPr>
                        <a:t>Ensure </a:t>
                      </a:r>
                      <a:r>
                        <a:rPr lang="en-IN" sz="2000" i="1" spc="-10" dirty="0">
                          <a:solidFill>
                            <a:srgbClr val="FF0000"/>
                          </a:solidFill>
                          <a:latin typeface="Arial"/>
                          <a:cs typeface="Arial"/>
                        </a:rPr>
                        <a:t>that the </a:t>
                      </a:r>
                      <a:r>
                        <a:rPr lang="en-IN" sz="2000" i="1" spc="-5" dirty="0">
                          <a:solidFill>
                            <a:srgbClr val="FF0000"/>
                          </a:solidFill>
                          <a:latin typeface="Arial"/>
                          <a:cs typeface="Arial"/>
                        </a:rPr>
                        <a:t>particular </a:t>
                      </a:r>
                      <a:r>
                        <a:rPr lang="en-IN" sz="2000" i="1" spc="-10" dirty="0">
                          <a:solidFill>
                            <a:srgbClr val="FF0000"/>
                          </a:solidFill>
                          <a:latin typeface="Arial"/>
                          <a:cs typeface="Arial"/>
                        </a:rPr>
                        <a:t>research  </a:t>
                      </a:r>
                      <a:r>
                        <a:rPr lang="en-IN" sz="2000" i="1" spc="-5" dirty="0">
                          <a:solidFill>
                            <a:srgbClr val="FF0000"/>
                          </a:solidFill>
                          <a:latin typeface="Arial"/>
                          <a:cs typeface="Arial"/>
                        </a:rPr>
                        <a:t>proposal(s) has </a:t>
                      </a:r>
                      <a:r>
                        <a:rPr lang="en-IN" sz="2000" i="1" spc="-10" dirty="0">
                          <a:solidFill>
                            <a:srgbClr val="FF0000"/>
                          </a:solidFill>
                          <a:latin typeface="Arial"/>
                          <a:cs typeface="Arial"/>
                        </a:rPr>
                        <a:t>the due</a:t>
                      </a: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10" dirty="0">
                        <a:solidFill>
                          <a:srgbClr val="FF0000"/>
                        </a:solidFill>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10" dirty="0">
                          <a:solidFill>
                            <a:srgbClr val="FF0000"/>
                          </a:solidFill>
                          <a:latin typeface="Arial"/>
                          <a:cs typeface="Arial"/>
                        </a:rPr>
                        <a:t> permission  </a:t>
                      </a:r>
                      <a:r>
                        <a:rPr lang="en-IN" sz="2000" i="1" dirty="0">
                          <a:solidFill>
                            <a:srgbClr val="FF0000"/>
                          </a:solidFill>
                          <a:latin typeface="Arial"/>
                          <a:cs typeface="Arial"/>
                        </a:rPr>
                        <a:t>from the </a:t>
                      </a:r>
                      <a:r>
                        <a:rPr lang="en-IN" sz="2000" i="1" spc="-10" dirty="0">
                          <a:solidFill>
                            <a:srgbClr val="FF0000"/>
                          </a:solidFill>
                          <a:latin typeface="Arial"/>
                          <a:cs typeface="Arial"/>
                        </a:rPr>
                        <a:t>competent    </a:t>
                      </a:r>
                      <a:r>
                        <a:rPr lang="en-IN" sz="2000" i="1" spc="-5" dirty="0">
                          <a:solidFill>
                            <a:srgbClr val="FF0000"/>
                          </a:solidFill>
                          <a:latin typeface="Arial"/>
                          <a:cs typeface="Arial"/>
                        </a:rPr>
                        <a:t>concerned authorities</a:t>
                      </a:r>
                      <a:r>
                        <a:rPr lang="en-IN" sz="600" i="1" spc="-5" dirty="0">
                          <a:solidFill>
                            <a:srgbClr val="FF0000"/>
                          </a:solidFill>
                          <a:latin typeface="Arial"/>
                          <a:cs typeface="Arial"/>
                        </a:rPr>
                        <a:t>..</a:t>
                      </a:r>
                      <a:endParaRPr lang="en-US" sz="600" i="1" spc="-5" dirty="0">
                        <a:solidFill>
                          <a:srgbClr val="FF0000"/>
                        </a:solidFill>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a:solidFill>
                            <a:srgbClr val="FF0000"/>
                          </a:solidFill>
                          <a:latin typeface="Arial"/>
                          <a:cs typeface="Arial"/>
                        </a:rPr>
                        <a:t> </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a:solidFill>
                            <a:srgbClr val="FF0000"/>
                          </a:solidFill>
                          <a:latin typeface="Arial"/>
                          <a:cs typeface="Arial"/>
                        </a:rPr>
                        <a:t>ii)</a:t>
                      </a:r>
                      <a:r>
                        <a:rPr lang="en-IN" sz="2000" i="1" spc="-5" baseline="0" dirty="0">
                          <a:solidFill>
                            <a:srgbClr val="FF0000"/>
                          </a:solidFill>
                          <a:latin typeface="Arial"/>
                          <a:cs typeface="Arial"/>
                        </a:rPr>
                        <a:t> </a:t>
                      </a:r>
                      <a:r>
                        <a:rPr lang="en-IN" sz="2000" i="1" spc="-5" dirty="0">
                          <a:solidFill>
                            <a:srgbClr val="FF0000"/>
                          </a:solidFill>
                          <a:latin typeface="Arial"/>
                          <a:cs typeface="Arial"/>
                        </a:rPr>
                        <a:t>Ensure </a:t>
                      </a:r>
                      <a:r>
                        <a:rPr lang="en-IN" sz="2000" i="1" dirty="0">
                          <a:solidFill>
                            <a:srgbClr val="FF0000"/>
                          </a:solidFill>
                          <a:latin typeface="Arial"/>
                          <a:cs typeface="Arial"/>
                        </a:rPr>
                        <a:t>that </a:t>
                      </a:r>
                      <a:r>
                        <a:rPr lang="en-IN" sz="2000" i="1" spc="-10" dirty="0">
                          <a:solidFill>
                            <a:srgbClr val="FF0000"/>
                          </a:solidFill>
                          <a:latin typeface="Arial"/>
                          <a:cs typeface="Arial"/>
                        </a:rPr>
                        <a:t>such </a:t>
                      </a:r>
                      <a:r>
                        <a:rPr lang="en-IN" sz="2000" i="1" dirty="0">
                          <a:solidFill>
                            <a:srgbClr val="FF0000"/>
                          </a:solidFill>
                          <a:latin typeface="Arial"/>
                          <a:cs typeface="Arial"/>
                        </a:rPr>
                        <a:t>a </a:t>
                      </a:r>
                      <a:r>
                        <a:rPr lang="en-IN" sz="2000" i="1" spc="-10" dirty="0">
                          <a:solidFill>
                            <a:srgbClr val="FF0000"/>
                          </a:solidFill>
                          <a:latin typeface="Arial"/>
                          <a:cs typeface="Arial"/>
                        </a:rPr>
                        <a:t>research </a:t>
                      </a:r>
                      <a:r>
                        <a:rPr lang="en-IN" sz="2000" i="1" spc="-5" dirty="0">
                          <a:solidFill>
                            <a:srgbClr val="FF0000"/>
                          </a:solidFill>
                          <a:latin typeface="Arial"/>
                          <a:cs typeface="Arial"/>
                        </a:rPr>
                        <a:t>project(s) has </a:t>
                      </a:r>
                      <a:r>
                        <a:rPr lang="en-IN" sz="2000" i="1" dirty="0">
                          <a:solidFill>
                            <a:srgbClr val="FF0000"/>
                          </a:solidFill>
                          <a:latin typeface="Arial"/>
                          <a:cs typeface="Arial"/>
                        </a:rPr>
                        <a:t>the </a:t>
                      </a:r>
                      <a:r>
                        <a:rPr lang="en-IN" sz="2000" i="1" spc="-5" dirty="0">
                          <a:solidFill>
                            <a:srgbClr val="FF0000"/>
                          </a:solidFill>
                          <a:latin typeface="Arial"/>
                          <a:cs typeface="Arial"/>
                        </a:rPr>
                        <a:t>clearance </a:t>
                      </a:r>
                      <a:r>
                        <a:rPr lang="en-IN" sz="2000" i="1" spc="-10" dirty="0">
                          <a:solidFill>
                            <a:srgbClr val="FF0000"/>
                          </a:solidFill>
                          <a:latin typeface="Arial"/>
                          <a:cs typeface="Arial"/>
                        </a:rPr>
                        <a:t>of</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10"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10" dirty="0">
                          <a:solidFill>
                            <a:srgbClr val="FF0000"/>
                          </a:solidFill>
                          <a:latin typeface="Arial"/>
                          <a:cs typeface="Arial"/>
                        </a:rPr>
                        <a:t> </a:t>
                      </a:r>
                      <a:r>
                        <a:rPr lang="en-IN" sz="2000" i="1" spc="-5" dirty="0">
                          <a:solidFill>
                            <a:srgbClr val="FF0000"/>
                          </a:solidFill>
                          <a:latin typeface="Arial"/>
                          <a:cs typeface="Arial"/>
                        </a:rPr>
                        <a:t>national/state/institutional </a:t>
                      </a:r>
                      <a:r>
                        <a:rPr lang="en-IN" sz="2000" i="1" spc="-10" dirty="0">
                          <a:solidFill>
                            <a:srgbClr val="FF0000"/>
                          </a:solidFill>
                          <a:latin typeface="Arial"/>
                          <a:cs typeface="Arial"/>
                        </a:rPr>
                        <a:t>ethics </a:t>
                      </a:r>
                      <a:r>
                        <a:rPr lang="en-IN" sz="2000" i="1" spc="-5" dirty="0">
                          <a:solidFill>
                            <a:srgbClr val="FF0000"/>
                          </a:solidFill>
                          <a:latin typeface="Arial"/>
                          <a:cs typeface="Arial"/>
                        </a:rPr>
                        <a:t>committees/bodies.</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5"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a:solidFill>
                            <a:srgbClr val="FF0000"/>
                          </a:solidFill>
                          <a:latin typeface="Arial"/>
                          <a:cs typeface="Arial"/>
                        </a:rPr>
                        <a:t>iii)Ensure </a:t>
                      </a:r>
                      <a:r>
                        <a:rPr lang="en-US" sz="2000" i="1" dirty="0">
                          <a:solidFill>
                            <a:srgbClr val="FF0000"/>
                          </a:solidFill>
                          <a:latin typeface="Arial"/>
                          <a:cs typeface="Arial"/>
                        </a:rPr>
                        <a:t>that </a:t>
                      </a:r>
                      <a:r>
                        <a:rPr lang="en-US" sz="2000" i="1" spc="-15" dirty="0">
                          <a:solidFill>
                            <a:srgbClr val="FF0000"/>
                          </a:solidFill>
                          <a:latin typeface="Arial"/>
                          <a:cs typeface="Arial"/>
                        </a:rPr>
                        <a:t>it </a:t>
                      </a:r>
                      <a:r>
                        <a:rPr lang="en-US" sz="2000" i="1" spc="-5" dirty="0">
                          <a:solidFill>
                            <a:srgbClr val="FF0000"/>
                          </a:solidFill>
                          <a:latin typeface="Arial"/>
                          <a:cs typeface="Arial"/>
                        </a:rPr>
                        <a:t>fulfils all </a:t>
                      </a:r>
                      <a:r>
                        <a:rPr lang="en-US" sz="2000" i="1" dirty="0">
                          <a:solidFill>
                            <a:srgbClr val="FF0000"/>
                          </a:solidFill>
                          <a:latin typeface="Arial"/>
                          <a:cs typeface="Arial"/>
                        </a:rPr>
                        <a:t>the </a:t>
                      </a:r>
                      <a:r>
                        <a:rPr lang="en-US" sz="2000" i="1" spc="-5" dirty="0">
                          <a:solidFill>
                            <a:srgbClr val="FF0000"/>
                          </a:solidFill>
                          <a:latin typeface="Arial"/>
                          <a:cs typeface="Arial"/>
                        </a:rPr>
                        <a:t>legal  </a:t>
                      </a:r>
                      <a:r>
                        <a:rPr lang="en-US" sz="2000" i="1" spc="-10" dirty="0">
                          <a:solidFill>
                            <a:srgbClr val="FF0000"/>
                          </a:solidFill>
                          <a:latin typeface="Arial"/>
                          <a:cs typeface="Arial"/>
                        </a:rPr>
                        <a:t>requirements </a:t>
                      </a:r>
                      <a:r>
                        <a:rPr lang="en-US" sz="2000" i="1" spc="-5" dirty="0">
                          <a:solidFill>
                            <a:srgbClr val="FF0000"/>
                          </a:solidFill>
                          <a:latin typeface="Arial"/>
                          <a:cs typeface="Arial"/>
                        </a:rPr>
                        <a:t>prescribed </a:t>
                      </a:r>
                      <a:r>
                        <a:rPr lang="en-US" sz="2000" i="1" spc="-10" dirty="0">
                          <a:solidFill>
                            <a:srgbClr val="FF0000"/>
                          </a:solidFill>
                          <a:latin typeface="Arial"/>
                          <a:cs typeface="Arial"/>
                        </a:rPr>
                        <a:t>for  </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spc="-10"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a:solidFill>
                            <a:srgbClr val="FF0000"/>
                          </a:solidFill>
                          <a:latin typeface="Arial"/>
                          <a:cs typeface="Arial"/>
                        </a:rPr>
                        <a:t>medical </a:t>
                      </a:r>
                      <a:r>
                        <a:rPr lang="en-US" sz="2000" i="1" dirty="0">
                          <a:solidFill>
                            <a:srgbClr val="FF0000"/>
                          </a:solidFill>
                          <a:latin typeface="Arial"/>
                          <a:cs typeface="Arial"/>
                        </a:rPr>
                        <a:t>research.</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400" i="1" spc="-10" dirty="0">
                          <a:solidFill>
                            <a:srgbClr val="FF0000"/>
                          </a:solidFill>
                          <a:latin typeface="Arial"/>
                          <a:cs typeface="Arial"/>
                        </a:rPr>
                        <a:t>iv) </a:t>
                      </a:r>
                      <a:r>
                        <a:rPr lang="en-US" sz="2000" i="1" spc="-5" dirty="0">
                          <a:solidFill>
                            <a:srgbClr val="FF0000"/>
                          </a:solidFill>
                          <a:latin typeface="Arial"/>
                          <a:cs typeface="Arial"/>
                        </a:rPr>
                        <a:t>Ensure </a:t>
                      </a:r>
                      <a:r>
                        <a:rPr lang="en-US" sz="2000" i="1" spc="-10" dirty="0">
                          <a:solidFill>
                            <a:srgbClr val="FF0000"/>
                          </a:solidFill>
                          <a:latin typeface="Arial"/>
                          <a:cs typeface="Arial"/>
                        </a:rPr>
                        <a:t>that the </a:t>
                      </a:r>
                      <a:r>
                        <a:rPr lang="en-US" sz="2000" i="1" spc="-5" dirty="0">
                          <a:solidFill>
                            <a:srgbClr val="FF0000"/>
                          </a:solidFill>
                          <a:latin typeface="Arial"/>
                          <a:cs typeface="Arial"/>
                        </a:rPr>
                        <a:t>source </a:t>
                      </a:r>
                      <a:r>
                        <a:rPr lang="en-US" sz="2000" i="1" spc="-10" dirty="0">
                          <a:solidFill>
                            <a:srgbClr val="FF0000"/>
                          </a:solidFill>
                          <a:latin typeface="Arial"/>
                          <a:cs typeface="Arial"/>
                        </a:rPr>
                        <a:t>and  </a:t>
                      </a:r>
                      <a:r>
                        <a:rPr lang="en-US" sz="2000" i="1" spc="-5" dirty="0">
                          <a:solidFill>
                            <a:srgbClr val="FF0000"/>
                          </a:solidFill>
                          <a:latin typeface="Arial"/>
                          <a:cs typeface="Arial"/>
                        </a:rPr>
                        <a:t>amount of </a:t>
                      </a:r>
                      <a:r>
                        <a:rPr lang="en-US" sz="2000" i="1" spc="-10" dirty="0">
                          <a:solidFill>
                            <a:srgbClr val="FF0000"/>
                          </a:solidFill>
                          <a:latin typeface="Arial"/>
                          <a:cs typeface="Arial"/>
                        </a:rPr>
                        <a:t>funding </a:t>
                      </a:r>
                      <a:r>
                        <a:rPr lang="en-US" sz="2000" i="1" spc="-15" dirty="0">
                          <a:solidFill>
                            <a:srgbClr val="FF0000"/>
                          </a:solidFill>
                          <a:latin typeface="Arial"/>
                          <a:cs typeface="Arial"/>
                        </a:rPr>
                        <a:t>is </a:t>
                      </a:r>
                      <a:r>
                        <a:rPr lang="en-US" sz="2000" i="1" spc="-5" dirty="0">
                          <a:solidFill>
                            <a:srgbClr val="FF0000"/>
                          </a:solidFill>
                          <a:latin typeface="Arial"/>
                          <a:cs typeface="Arial"/>
                        </a:rPr>
                        <a:t>publicly</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spc="-5"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a:solidFill>
                            <a:srgbClr val="FF0000"/>
                          </a:solidFill>
                          <a:latin typeface="Arial"/>
                          <a:cs typeface="Arial"/>
                        </a:rPr>
                        <a:t>disclosed at </a:t>
                      </a:r>
                      <a:r>
                        <a:rPr lang="en-US" sz="2000" i="1" dirty="0">
                          <a:solidFill>
                            <a:srgbClr val="FF0000"/>
                          </a:solidFill>
                          <a:latin typeface="Arial"/>
                          <a:cs typeface="Arial"/>
                        </a:rPr>
                        <a:t>the </a:t>
                      </a:r>
                      <a:r>
                        <a:rPr lang="en-US" sz="2000" i="1" spc="-5" dirty="0">
                          <a:solidFill>
                            <a:srgbClr val="FF0000"/>
                          </a:solidFill>
                          <a:latin typeface="Arial"/>
                          <a:cs typeface="Arial"/>
                        </a:rPr>
                        <a:t>beginning</a:t>
                      </a:r>
                      <a:r>
                        <a:rPr lang="en-US" sz="2000" i="1" spc="-10" dirty="0">
                          <a:solidFill>
                            <a:srgbClr val="FF0000"/>
                          </a:solidFill>
                          <a:latin typeface="Arial"/>
                          <a:cs typeface="Arial"/>
                        </a:rPr>
                        <a:t> </a:t>
                      </a:r>
                      <a:r>
                        <a:rPr lang="en-US" sz="2000" i="1" spc="-5" dirty="0">
                          <a:solidFill>
                            <a:srgbClr val="FF0000"/>
                          </a:solidFill>
                          <a:latin typeface="Arial"/>
                          <a:cs typeface="Arial"/>
                        </a:rPr>
                        <a:t>itself</a:t>
                      </a:r>
                      <a:r>
                        <a:rPr lang="en-US" sz="2400" i="1" spc="-5" dirty="0">
                          <a:solidFill>
                            <a:srgbClr val="FF0000"/>
                          </a:solidFill>
                          <a:latin typeface="Arial"/>
                          <a:cs typeface="Arial"/>
                        </a:rPr>
                        <a:t>.</a:t>
                      </a:r>
                      <a:endParaRPr lang="en-US" sz="2400" dirty="0">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dirty="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dirty="0">
                        <a:latin typeface="Arial"/>
                        <a:cs typeface="Arial"/>
                      </a:endParaRPr>
                    </a:p>
                    <a:p>
                      <a:pPr marL="295275" marR="64769" indent="-228600">
                        <a:lnSpc>
                          <a:spcPts val="1370"/>
                        </a:lnSpc>
                        <a:spcBef>
                          <a:spcPts val="30"/>
                        </a:spcBef>
                        <a:tabLst>
                          <a:tab pos="1124585" algn="l"/>
                          <a:tab pos="2120900" algn="l"/>
                          <a:tab pos="2489835" algn="l"/>
                        </a:tabLst>
                      </a:pPr>
                      <a:endParaRPr lang="en-US" sz="2000" i="1" spc="-15" dirty="0">
                        <a:solidFill>
                          <a:srgbClr val="FF0000"/>
                        </a:solidFill>
                        <a:latin typeface="Arial"/>
                        <a:cs typeface="Arial"/>
                      </a:endParaRPr>
                    </a:p>
                    <a:p>
                      <a:pPr marL="295275" marR="62865">
                        <a:lnSpc>
                          <a:spcPts val="1370"/>
                        </a:lnSpc>
                        <a:spcBef>
                          <a:spcPts val="20"/>
                        </a:spcBef>
                        <a:tabLst>
                          <a:tab pos="2444115" algn="l"/>
                        </a:tabLst>
                      </a:pPr>
                      <a:endParaRPr lang="en-US" sz="2800" dirty="0">
                        <a:latin typeface="Arial"/>
                        <a:cs typeface="Arial"/>
                      </a:endParaRPr>
                    </a:p>
                    <a:p>
                      <a:pPr marL="295275" marR="65405">
                        <a:lnSpc>
                          <a:spcPts val="1370"/>
                        </a:lnSpc>
                        <a:spcBef>
                          <a:spcPts val="20"/>
                        </a:spcBef>
                      </a:pPr>
                      <a:endParaRPr lang="en-US" sz="2000" dirty="0">
                        <a:latin typeface="Arial"/>
                        <a:cs typeface="Arial"/>
                      </a:endParaRPr>
                    </a:p>
                    <a:p>
                      <a:pPr marL="295275" marR="64769" indent="-228600">
                        <a:lnSpc>
                          <a:spcPts val="1370"/>
                        </a:lnSpc>
                        <a:spcBef>
                          <a:spcPts val="30"/>
                        </a:spcBef>
                        <a:tabLst>
                          <a:tab pos="1124585" algn="l"/>
                          <a:tab pos="2120900" algn="l"/>
                          <a:tab pos="2489835" algn="l"/>
                        </a:tabLst>
                      </a:pPr>
                      <a:endParaRPr sz="10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algn="just">
                        <a:lnSpc>
                          <a:spcPts val="1370"/>
                        </a:lnSpc>
                      </a:pPr>
                      <a:endParaRPr lang="en-US" sz="2000" i="1" spc="-5" dirty="0">
                        <a:solidFill>
                          <a:srgbClr val="FF0000"/>
                        </a:solidFill>
                        <a:latin typeface="Arial"/>
                        <a:cs typeface="Arial"/>
                      </a:endParaRPr>
                    </a:p>
                    <a:p>
                      <a:pPr marL="66675" algn="just">
                        <a:lnSpc>
                          <a:spcPts val="1370"/>
                        </a:lnSpc>
                      </a:pPr>
                      <a:r>
                        <a:rPr sz="2000" i="1" spc="-5" dirty="0">
                          <a:solidFill>
                            <a:srgbClr val="FF0000"/>
                          </a:solidFill>
                          <a:latin typeface="Arial"/>
                          <a:cs typeface="Arial"/>
                        </a:rPr>
                        <a:t>First time </a:t>
                      </a:r>
                      <a:r>
                        <a:rPr sz="2000" i="1" dirty="0">
                          <a:solidFill>
                            <a:srgbClr val="FF0000"/>
                          </a:solidFill>
                          <a:latin typeface="Arial"/>
                          <a:cs typeface="Arial"/>
                        </a:rPr>
                        <a:t>censure, </a:t>
                      </a:r>
                      <a:r>
                        <a:rPr sz="2000" i="1" spc="-5" dirty="0">
                          <a:solidFill>
                            <a:srgbClr val="FF0000"/>
                          </a:solidFill>
                          <a:latin typeface="Arial"/>
                          <a:cs typeface="Arial"/>
                        </a:rPr>
                        <a:t>and </a:t>
                      </a:r>
                      <a:endParaRPr lang="en-US" sz="2000" i="1" spc="-5" dirty="0">
                        <a:solidFill>
                          <a:srgbClr val="FF0000"/>
                        </a:solidFill>
                        <a:latin typeface="Arial"/>
                        <a:cs typeface="Arial"/>
                      </a:endParaRPr>
                    </a:p>
                    <a:p>
                      <a:pPr marL="66675" algn="just">
                        <a:lnSpc>
                          <a:spcPts val="1370"/>
                        </a:lnSpc>
                      </a:pPr>
                      <a:endParaRPr lang="en-US" sz="2400" i="1" spc="-5" dirty="0">
                        <a:solidFill>
                          <a:srgbClr val="FF0000"/>
                        </a:solidFill>
                        <a:latin typeface="Arial"/>
                        <a:cs typeface="Arial"/>
                      </a:endParaRPr>
                    </a:p>
                    <a:p>
                      <a:pPr marL="66675" algn="just">
                        <a:lnSpc>
                          <a:spcPts val="1370"/>
                        </a:lnSpc>
                      </a:pPr>
                      <a:endParaRPr lang="en-US" sz="2400" i="1" spc="-5" dirty="0">
                        <a:solidFill>
                          <a:srgbClr val="FF0000"/>
                        </a:solidFill>
                        <a:latin typeface="Arial"/>
                        <a:cs typeface="Arial"/>
                      </a:endParaRPr>
                    </a:p>
                    <a:p>
                      <a:pPr marL="66675" algn="just">
                        <a:lnSpc>
                          <a:spcPts val="1370"/>
                        </a:lnSpc>
                      </a:pPr>
                      <a:r>
                        <a:rPr lang="en-IN" sz="2000" i="1" spc="-5" dirty="0">
                          <a:solidFill>
                            <a:srgbClr val="FF0000"/>
                          </a:solidFill>
                          <a:latin typeface="Arial"/>
                          <a:cs typeface="Arial"/>
                        </a:rPr>
                        <a:t>T</a:t>
                      </a:r>
                      <a:r>
                        <a:rPr sz="2000" i="1" spc="-5" dirty="0">
                          <a:solidFill>
                            <a:srgbClr val="FF0000"/>
                          </a:solidFill>
                          <a:latin typeface="Arial"/>
                          <a:cs typeface="Arial"/>
                        </a:rPr>
                        <a:t>here</a:t>
                      </a:r>
                      <a:r>
                        <a:rPr lang="en-US" sz="2000" i="1" spc="-5" dirty="0">
                          <a:solidFill>
                            <a:srgbClr val="FF0000"/>
                          </a:solidFill>
                          <a:latin typeface="Arial"/>
                          <a:cs typeface="Arial"/>
                        </a:rPr>
                        <a:t> </a:t>
                      </a:r>
                      <a:r>
                        <a:rPr sz="2000" i="1" spc="-5" dirty="0">
                          <a:solidFill>
                            <a:srgbClr val="FF0000"/>
                          </a:solidFill>
                          <a:latin typeface="Arial"/>
                          <a:cs typeface="Arial"/>
                        </a:rPr>
                        <a:t>after removal</a:t>
                      </a:r>
                      <a:r>
                        <a:rPr sz="2000" i="1" spc="175" dirty="0">
                          <a:solidFill>
                            <a:srgbClr val="FF0000"/>
                          </a:solidFill>
                          <a:latin typeface="Arial"/>
                          <a:cs typeface="Arial"/>
                        </a:rPr>
                        <a:t> </a:t>
                      </a:r>
                      <a:r>
                        <a:rPr sz="2000" i="1" spc="-5" dirty="0">
                          <a:solidFill>
                            <a:srgbClr val="FF0000"/>
                          </a:solidFill>
                          <a:latin typeface="Arial"/>
                          <a:cs typeface="Arial"/>
                        </a:rPr>
                        <a:t>of</a:t>
                      </a:r>
                      <a:endParaRPr sz="2000" dirty="0">
                        <a:latin typeface="Arial"/>
                        <a:cs typeface="Arial"/>
                      </a:endParaRPr>
                    </a:p>
                    <a:p>
                      <a:pPr marL="66675" marR="60325" algn="just">
                        <a:lnSpc>
                          <a:spcPct val="109200"/>
                        </a:lnSpc>
                        <a:spcBef>
                          <a:spcPts val="10"/>
                        </a:spcBef>
                      </a:pPr>
                      <a:r>
                        <a:rPr sz="2000" i="1" spc="-5" dirty="0">
                          <a:solidFill>
                            <a:srgbClr val="FF0000"/>
                          </a:solidFill>
                          <a:latin typeface="Arial"/>
                          <a:cs typeface="Arial"/>
                        </a:rPr>
                        <a:t>name </a:t>
                      </a:r>
                      <a:r>
                        <a:rPr sz="2000" i="1" spc="-10" dirty="0">
                          <a:solidFill>
                            <a:srgbClr val="FF0000"/>
                          </a:solidFill>
                          <a:latin typeface="Arial"/>
                          <a:cs typeface="Arial"/>
                        </a:rPr>
                        <a:t>from </a:t>
                      </a:r>
                      <a:r>
                        <a:rPr sz="2000" i="1" spc="-5" dirty="0">
                          <a:solidFill>
                            <a:srgbClr val="FF0000"/>
                          </a:solidFill>
                          <a:latin typeface="Arial"/>
                          <a:cs typeface="Arial"/>
                        </a:rPr>
                        <a:t>Indian </a:t>
                      </a:r>
                      <a:r>
                        <a:rPr sz="2000" i="1" spc="-10" dirty="0">
                          <a:solidFill>
                            <a:srgbClr val="FF0000"/>
                          </a:solidFill>
                          <a:latin typeface="Arial"/>
                          <a:cs typeface="Arial"/>
                        </a:rPr>
                        <a:t>Medical </a:t>
                      </a:r>
                      <a:r>
                        <a:rPr sz="2000" i="1" spc="-5" dirty="0">
                          <a:solidFill>
                            <a:srgbClr val="FF0000"/>
                          </a:solidFill>
                          <a:latin typeface="Arial"/>
                          <a:cs typeface="Arial"/>
                        </a:rPr>
                        <a:t>Register or State  Medical Register </a:t>
                      </a:r>
                      <a:r>
                        <a:rPr sz="2000" i="1" dirty="0">
                          <a:solidFill>
                            <a:srgbClr val="FF0000"/>
                          </a:solidFill>
                          <a:latin typeface="Arial"/>
                          <a:cs typeface="Arial"/>
                        </a:rPr>
                        <a:t>for a </a:t>
                      </a:r>
                      <a:r>
                        <a:rPr sz="2000" i="1" spc="-10" dirty="0">
                          <a:solidFill>
                            <a:srgbClr val="FF0000"/>
                          </a:solidFill>
                          <a:latin typeface="Arial"/>
                          <a:cs typeface="Arial"/>
                        </a:rPr>
                        <a:t>period depending  </a:t>
                      </a:r>
                      <a:r>
                        <a:rPr sz="2000" i="1" spc="-5" dirty="0">
                          <a:solidFill>
                            <a:srgbClr val="FF0000"/>
                          </a:solidFill>
                          <a:latin typeface="Arial"/>
                          <a:cs typeface="Arial"/>
                        </a:rPr>
                        <a:t>upon </a:t>
                      </a:r>
                      <a:r>
                        <a:rPr sz="2000" i="1" dirty="0">
                          <a:solidFill>
                            <a:srgbClr val="FF0000"/>
                          </a:solidFill>
                          <a:latin typeface="Arial"/>
                          <a:cs typeface="Arial"/>
                        </a:rPr>
                        <a:t>the </a:t>
                      </a:r>
                      <a:r>
                        <a:rPr sz="2000" i="1" spc="-10" dirty="0">
                          <a:solidFill>
                            <a:srgbClr val="FF0000"/>
                          </a:solidFill>
                          <a:latin typeface="Arial"/>
                          <a:cs typeface="Arial"/>
                        </a:rPr>
                        <a:t>violation </a:t>
                      </a:r>
                      <a:r>
                        <a:rPr sz="2000" i="1" spc="-5" dirty="0">
                          <a:solidFill>
                            <a:srgbClr val="FF0000"/>
                          </a:solidFill>
                          <a:latin typeface="Arial"/>
                          <a:cs typeface="Arial"/>
                        </a:rPr>
                        <a:t>of </a:t>
                      </a:r>
                      <a:r>
                        <a:rPr sz="2000" i="1" dirty="0">
                          <a:solidFill>
                            <a:srgbClr val="FF0000"/>
                          </a:solidFill>
                          <a:latin typeface="Arial"/>
                          <a:cs typeface="Arial"/>
                        </a:rPr>
                        <a:t>the</a:t>
                      </a:r>
                      <a:r>
                        <a:rPr sz="2000" i="1" spc="10" dirty="0">
                          <a:solidFill>
                            <a:srgbClr val="FF0000"/>
                          </a:solidFill>
                          <a:latin typeface="Arial"/>
                          <a:cs typeface="Arial"/>
                        </a:rPr>
                        <a:t> </a:t>
                      </a:r>
                      <a:r>
                        <a:rPr sz="2000" i="1" dirty="0">
                          <a:solidFill>
                            <a:srgbClr val="FF0000"/>
                          </a:solidFill>
                          <a:latin typeface="Arial"/>
                          <a:cs typeface="Arial"/>
                        </a:rPr>
                        <a:t>clause</a:t>
                      </a:r>
                      <a:r>
                        <a:rPr sz="1200" i="1" dirty="0">
                          <a:solidFill>
                            <a:srgbClr val="FF0000"/>
                          </a:solidFill>
                          <a:latin typeface="Arial"/>
                          <a:cs typeface="Arial"/>
                        </a:rPr>
                        <a:t>.</a:t>
                      </a:r>
                      <a:endParaRPr sz="12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12890091"/>
                  </a:ext>
                </a:extLst>
              </a:tr>
              <a:tr h="17304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865" indent="-344805" algn="just">
                        <a:lnSpc>
                          <a:spcPct val="96100"/>
                        </a:lnSpc>
                        <a:spcBef>
                          <a:spcPts val="650"/>
                        </a:spcBef>
                      </a:pPr>
                      <a:r>
                        <a:rPr sz="1000" i="1" spc="-5" dirty="0">
                          <a:solidFill>
                            <a:srgbClr val="FF0000"/>
                          </a:solidFill>
                          <a:latin typeface="Arial"/>
                          <a:cs typeface="Arial"/>
                        </a:rPr>
                        <a:t>.</a:t>
                      </a:r>
                      <a:endParaRPr sz="1000" dirty="0">
                        <a:latin typeface="Arial"/>
                        <a:cs typeface="Arial"/>
                      </a:endParaRPr>
                    </a:p>
                  </a:txBody>
                  <a:tcPr marL="0" marR="0" marT="8255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35016050"/>
                  </a:ext>
                </a:extLst>
              </a:tr>
              <a:tr h="1740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230" indent="-344805" algn="just">
                        <a:lnSpc>
                          <a:spcPct val="95600"/>
                        </a:lnSpc>
                        <a:spcBef>
                          <a:spcPts val="660"/>
                        </a:spcBef>
                        <a:buAutoNum type="romanLcParenBoth" startAt="2"/>
                        <a:tabLst>
                          <a:tab pos="609600" algn="l"/>
                        </a:tabLst>
                      </a:pPr>
                      <a:endParaRPr sz="1000" dirty="0">
                        <a:latin typeface="Arial"/>
                        <a:cs typeface="Arial"/>
                      </a:endParaRPr>
                    </a:p>
                  </a:txBody>
                  <a:tcPr marL="0" marR="0" marT="8382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413765360"/>
                  </a:ext>
                </a:extLst>
              </a:tr>
              <a:tr h="17352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865" indent="-344805" algn="just">
                        <a:lnSpc>
                          <a:spcPct val="95800"/>
                        </a:lnSpc>
                        <a:spcBef>
                          <a:spcPts val="655"/>
                        </a:spcBef>
                      </a:pPr>
                      <a:endParaRPr sz="1000" dirty="0">
                        <a:latin typeface="Arial"/>
                        <a:cs typeface="Arial"/>
                      </a:endParaRPr>
                    </a:p>
                  </a:txBody>
                  <a:tcPr marL="0" marR="0" marT="83185"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744742898"/>
                  </a:ext>
                </a:extLst>
              </a:tr>
              <a:tr h="17208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230" indent="-344805" algn="just">
                        <a:lnSpc>
                          <a:spcPct val="96100"/>
                        </a:lnSpc>
                        <a:spcBef>
                          <a:spcPts val="640"/>
                        </a:spcBef>
                      </a:pPr>
                      <a:endParaRPr sz="1000" dirty="0">
                        <a:latin typeface="Arial"/>
                        <a:cs typeface="Arial"/>
                      </a:endParaRPr>
                    </a:p>
                  </a:txBody>
                  <a:tcPr marL="0" marR="0" marT="81280" marB="0">
                    <a:lnL w="6350">
                      <a:solidFill>
                        <a:srgbClr val="000000"/>
                      </a:solidFill>
                      <a:prstDash val="solid"/>
                    </a:lnL>
                    <a:lnR w="6350">
                      <a:solidFill>
                        <a:srgbClr val="000000"/>
                      </a:solidFill>
                      <a:prstDash val="solid"/>
                    </a:lnR>
                    <a:lnT>
                      <a:noFill/>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111965473"/>
                  </a:ext>
                </a:extLst>
              </a:tr>
            </a:tbl>
          </a:graphicData>
        </a:graphic>
      </p:graphicFrame>
      <p:sp>
        <p:nvSpPr>
          <p:cNvPr id="3" name="Date Placeholder 2"/>
          <p:cNvSpPr>
            <a:spLocks noGrp="1"/>
          </p:cNvSpPr>
          <p:nvPr>
            <p:ph type="dt" sz="half" idx="10"/>
          </p:nvPr>
        </p:nvSpPr>
        <p:spPr/>
        <p:txBody>
          <a:bodyPr/>
          <a:lstStyle/>
          <a:p>
            <a:fld id="{8E43E912-E594-4218-AB12-0947A9C07E9B}"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79</a:t>
            </a:fld>
            <a:endParaRPr lang="en-IN" dirty="0"/>
          </a:p>
        </p:txBody>
      </p:sp>
    </p:spTree>
    <p:extLst>
      <p:ext uri="{BB962C8B-B14F-4D97-AF65-F5344CB8AC3E}">
        <p14:creationId xmlns:p14="http://schemas.microsoft.com/office/powerpoint/2010/main" val="252240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1575"/>
            <a:ext cx="10515600" cy="4229100"/>
          </a:xfrm>
        </p:spPr>
        <p:txBody>
          <a:bodyPr>
            <a:normAutofit/>
          </a:bodyPr>
          <a:lstStyle/>
          <a:p>
            <a:pPr algn="just"/>
            <a:r>
              <a:rPr lang="en-US" sz="4000" b="1" spc="-5" dirty="0">
                <a:latin typeface="Arial"/>
                <a:cs typeface="Arial"/>
              </a:rPr>
              <a:t>1.2.2</a:t>
            </a:r>
            <a:r>
              <a:rPr lang="en-US" sz="4000" spc="-5" dirty="0">
                <a:latin typeface="Arial"/>
                <a:cs typeface="Arial"/>
              </a:rPr>
              <a:t> Membership </a:t>
            </a:r>
            <a:r>
              <a:rPr lang="en-US" sz="4000" spc="10" dirty="0">
                <a:latin typeface="Arial"/>
                <a:cs typeface="Arial"/>
              </a:rPr>
              <a:t>in </a:t>
            </a:r>
            <a:r>
              <a:rPr lang="en-US" sz="4000" spc="-5" dirty="0">
                <a:latin typeface="Arial"/>
                <a:cs typeface="Arial"/>
              </a:rPr>
              <a:t>Medical Society: For </a:t>
            </a:r>
            <a:r>
              <a:rPr lang="en-US" sz="4000" dirty="0">
                <a:latin typeface="Arial"/>
                <a:cs typeface="Arial"/>
              </a:rPr>
              <a:t>the </a:t>
            </a:r>
            <a:r>
              <a:rPr lang="en-US" sz="4000" spc="-5" dirty="0">
                <a:latin typeface="Arial"/>
                <a:cs typeface="Arial"/>
              </a:rPr>
              <a:t>advancement </a:t>
            </a:r>
            <a:r>
              <a:rPr lang="en-US" sz="4000" dirty="0">
                <a:latin typeface="Arial"/>
                <a:cs typeface="Arial"/>
              </a:rPr>
              <a:t>of </a:t>
            </a:r>
            <a:r>
              <a:rPr lang="en-US" sz="4000" spc="15" dirty="0">
                <a:latin typeface="Arial"/>
                <a:cs typeface="Arial"/>
              </a:rPr>
              <a:t>his </a:t>
            </a:r>
            <a:r>
              <a:rPr lang="en-US" sz="4000" spc="-5" dirty="0">
                <a:latin typeface="Arial"/>
                <a:cs typeface="Arial"/>
              </a:rPr>
              <a:t>profession, </a:t>
            </a:r>
            <a:r>
              <a:rPr lang="en-US" sz="4000" dirty="0">
                <a:latin typeface="Arial"/>
                <a:cs typeface="Arial"/>
              </a:rPr>
              <a:t>a physician </a:t>
            </a:r>
            <a:r>
              <a:rPr lang="en-US" sz="4000" spc="-5" dirty="0">
                <a:latin typeface="Arial"/>
                <a:cs typeface="Arial"/>
              </a:rPr>
              <a:t>should  </a:t>
            </a:r>
            <a:r>
              <a:rPr lang="en-US" sz="4000" dirty="0">
                <a:latin typeface="Arial"/>
                <a:cs typeface="Arial"/>
              </a:rPr>
              <a:t>affiliate </a:t>
            </a:r>
            <a:r>
              <a:rPr lang="en-US" sz="4000" spc="-5" dirty="0">
                <a:latin typeface="Arial"/>
                <a:cs typeface="Arial"/>
              </a:rPr>
              <a:t>with </a:t>
            </a:r>
            <a:r>
              <a:rPr lang="en-US" sz="4000" dirty="0">
                <a:latin typeface="Arial"/>
                <a:cs typeface="Arial"/>
              </a:rPr>
              <a:t>associations and societies of allopathic </a:t>
            </a:r>
            <a:r>
              <a:rPr lang="en-US" sz="4000" spc="-5" dirty="0">
                <a:latin typeface="Arial"/>
                <a:cs typeface="Arial"/>
              </a:rPr>
              <a:t>medical professions </a:t>
            </a:r>
            <a:r>
              <a:rPr lang="en-US" sz="4000" dirty="0">
                <a:latin typeface="Arial"/>
                <a:cs typeface="Arial"/>
              </a:rPr>
              <a:t>and involve actively in  the functioning of </a:t>
            </a:r>
            <a:r>
              <a:rPr lang="en-US" sz="4000" spc="-5" dirty="0">
                <a:latin typeface="Arial"/>
                <a:cs typeface="Arial"/>
              </a:rPr>
              <a:t>such bodies.</a:t>
            </a:r>
            <a:endParaRPr lang="en-IN" sz="4000" dirty="0"/>
          </a:p>
        </p:txBody>
      </p:sp>
      <p:sp>
        <p:nvSpPr>
          <p:cNvPr id="4" name="Date Placeholder 3"/>
          <p:cNvSpPr>
            <a:spLocks noGrp="1"/>
          </p:cNvSpPr>
          <p:nvPr>
            <p:ph type="dt" sz="half" idx="10"/>
          </p:nvPr>
        </p:nvSpPr>
        <p:spPr/>
        <p:txBody>
          <a:bodyPr/>
          <a:lstStyle/>
          <a:p>
            <a:fld id="{19C3D449-00ED-445D-9B39-50DEDBBA486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C4F5D73D-FF1D-4C7E-A8B9-3EBD84D9DA2B}"/>
              </a:ext>
            </a:extLst>
          </p:cNvPr>
          <p:cNvGraphicFramePr>
            <a:graphicFrameLocks noGrp="1"/>
          </p:cNvGraphicFramePr>
          <p:nvPr>
            <p:extLst>
              <p:ext uri="{D42A27DB-BD31-4B8C-83A1-F6EECF244321}">
                <p14:modId xmlns:p14="http://schemas.microsoft.com/office/powerpoint/2010/main" val="3587209241"/>
              </p:ext>
            </p:extLst>
          </p:nvPr>
        </p:nvGraphicFramePr>
        <p:xfrm>
          <a:off x="942375" y="652792"/>
          <a:ext cx="9886123" cy="5353878"/>
        </p:xfrm>
        <a:graphic>
          <a:graphicData uri="http://schemas.openxmlformats.org/drawingml/2006/table">
            <a:tbl>
              <a:tblPr firstRow="1" bandRow="1"/>
              <a:tblGrid>
                <a:gridCol w="8569615">
                  <a:extLst>
                    <a:ext uri="{9D8B030D-6E8A-4147-A177-3AD203B41FA5}">
                      <a16:colId xmlns:a16="http://schemas.microsoft.com/office/drawing/2014/main" val="2256031705"/>
                    </a:ext>
                  </a:extLst>
                </a:gridCol>
                <a:gridCol w="1316508">
                  <a:extLst>
                    <a:ext uri="{9D8B030D-6E8A-4147-A177-3AD203B41FA5}">
                      <a16:colId xmlns:a16="http://schemas.microsoft.com/office/drawing/2014/main" val="2335011502"/>
                    </a:ext>
                  </a:extLst>
                </a:gridCol>
              </a:tblGrid>
              <a:tr h="535387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lang="en-US" sz="1300" dirty="0">
                        <a:latin typeface="Times New Roman"/>
                        <a:cs typeface="Times New Roman"/>
                      </a:endParaRPr>
                    </a:p>
                    <a:p>
                      <a:pPr>
                        <a:lnSpc>
                          <a:spcPct val="100000"/>
                        </a:lnSpc>
                      </a:pPr>
                      <a:endParaRPr lang="en-US" sz="1300" dirty="0">
                        <a:latin typeface="Times New Roman"/>
                        <a:cs typeface="Times New Roman"/>
                      </a:endParaRPr>
                    </a:p>
                    <a:p>
                      <a:pPr>
                        <a:lnSpc>
                          <a:spcPct val="100000"/>
                        </a:lnSpc>
                      </a:pPr>
                      <a:endParaRPr lang="en-US" sz="1300" dirty="0">
                        <a:latin typeface="Times New Roman"/>
                        <a:cs typeface="Times New Roman"/>
                      </a:endParaRPr>
                    </a:p>
                    <a:p>
                      <a:pPr algn="just">
                        <a:lnSpc>
                          <a:spcPct val="100000"/>
                        </a:lnSpc>
                      </a:pPr>
                      <a:r>
                        <a:rPr lang="en-IN" sz="2000" i="1" dirty="0">
                          <a:solidFill>
                            <a:srgbClr val="FF0000"/>
                          </a:solidFill>
                          <a:latin typeface="Arial"/>
                          <a:cs typeface="Arial"/>
                        </a:rPr>
                        <a:t>(v) </a:t>
                      </a:r>
                      <a:r>
                        <a:rPr lang="en-IN" sz="2000" i="1" spc="-5" dirty="0">
                          <a:solidFill>
                            <a:srgbClr val="FF0000"/>
                          </a:solidFill>
                          <a:latin typeface="Arial"/>
                          <a:cs typeface="Arial"/>
                        </a:rPr>
                        <a:t>Ensure </a:t>
                      </a:r>
                      <a:r>
                        <a:rPr lang="en-IN" sz="2000" i="1" dirty="0">
                          <a:solidFill>
                            <a:srgbClr val="FF0000"/>
                          </a:solidFill>
                          <a:latin typeface="Arial"/>
                          <a:cs typeface="Arial"/>
                        </a:rPr>
                        <a:t>that </a:t>
                      </a:r>
                      <a:r>
                        <a:rPr lang="en-IN" sz="2000" i="1" spc="-10" dirty="0">
                          <a:solidFill>
                            <a:srgbClr val="FF0000"/>
                          </a:solidFill>
                          <a:latin typeface="Arial"/>
                          <a:cs typeface="Arial"/>
                        </a:rPr>
                        <a:t>proper </a:t>
                      </a:r>
                      <a:r>
                        <a:rPr lang="en-IN" sz="2000" i="1" dirty="0">
                          <a:solidFill>
                            <a:srgbClr val="FF0000"/>
                          </a:solidFill>
                          <a:latin typeface="Arial"/>
                          <a:cs typeface="Arial"/>
                        </a:rPr>
                        <a:t>care </a:t>
                      </a:r>
                      <a:r>
                        <a:rPr lang="en-IN" sz="2000" i="1" spc="-10" dirty="0">
                          <a:solidFill>
                            <a:srgbClr val="FF0000"/>
                          </a:solidFill>
                          <a:latin typeface="Arial"/>
                          <a:cs typeface="Arial"/>
                        </a:rPr>
                        <a:t>and  </a:t>
                      </a:r>
                      <a:r>
                        <a:rPr lang="en-IN" sz="2000" i="1" spc="-5" dirty="0">
                          <a:solidFill>
                            <a:srgbClr val="FF0000"/>
                          </a:solidFill>
                          <a:latin typeface="Arial"/>
                          <a:cs typeface="Arial"/>
                        </a:rPr>
                        <a:t>facilities </a:t>
                      </a:r>
                      <a:r>
                        <a:rPr lang="en-IN" sz="2000" i="1" dirty="0">
                          <a:solidFill>
                            <a:srgbClr val="FF0000"/>
                          </a:solidFill>
                          <a:latin typeface="Arial"/>
                          <a:cs typeface="Arial"/>
                        </a:rPr>
                        <a:t>are </a:t>
                      </a:r>
                      <a:r>
                        <a:rPr lang="en-IN" sz="2000" i="1" spc="-5" dirty="0">
                          <a:solidFill>
                            <a:srgbClr val="FF0000"/>
                          </a:solidFill>
                          <a:latin typeface="Arial"/>
                          <a:cs typeface="Arial"/>
                        </a:rPr>
                        <a:t>provided </a:t>
                      </a:r>
                      <a:r>
                        <a:rPr lang="en-IN" sz="2000" i="1" dirty="0">
                          <a:solidFill>
                            <a:srgbClr val="FF0000"/>
                          </a:solidFill>
                          <a:latin typeface="Arial"/>
                          <a:cs typeface="Arial"/>
                        </a:rPr>
                        <a:t>to </a:t>
                      </a:r>
                      <a:r>
                        <a:rPr lang="en-IN" sz="2000" i="1" spc="-10" dirty="0">
                          <a:solidFill>
                            <a:srgbClr val="FF0000"/>
                          </a:solidFill>
                          <a:latin typeface="Arial"/>
                          <a:cs typeface="Arial"/>
                        </a:rPr>
                        <a:t>human      </a:t>
                      </a:r>
                      <a:r>
                        <a:rPr lang="en-IN" sz="2000" i="1" dirty="0">
                          <a:solidFill>
                            <a:srgbClr val="FF0000"/>
                          </a:solidFill>
                          <a:latin typeface="Arial"/>
                          <a:cs typeface="Arial"/>
                        </a:rPr>
                        <a:t>volunteers, </a:t>
                      </a:r>
                      <a:r>
                        <a:rPr lang="en-IN" sz="2000" i="1" spc="-15" dirty="0">
                          <a:solidFill>
                            <a:srgbClr val="FF0000"/>
                          </a:solidFill>
                          <a:latin typeface="Arial"/>
                          <a:cs typeface="Arial"/>
                        </a:rPr>
                        <a:t>if </a:t>
                      </a:r>
                      <a:r>
                        <a:rPr lang="en-IN" sz="2000" i="1" dirty="0">
                          <a:solidFill>
                            <a:srgbClr val="FF0000"/>
                          </a:solidFill>
                          <a:latin typeface="Arial"/>
                          <a:cs typeface="Arial"/>
                        </a:rPr>
                        <a:t>they are </a:t>
                      </a:r>
                      <a:r>
                        <a:rPr lang="en-IN" sz="2000" i="1" spc="-10" dirty="0">
                          <a:solidFill>
                            <a:srgbClr val="FF0000"/>
                          </a:solidFill>
                          <a:latin typeface="Arial"/>
                          <a:cs typeface="Arial"/>
                        </a:rPr>
                        <a:t>necessary  </a:t>
                      </a:r>
                      <a:r>
                        <a:rPr lang="en-IN" sz="2000" i="1" dirty="0">
                          <a:solidFill>
                            <a:srgbClr val="FF0000"/>
                          </a:solidFill>
                          <a:latin typeface="Arial"/>
                          <a:cs typeface="Arial"/>
                        </a:rPr>
                        <a:t>for the </a:t>
                      </a:r>
                      <a:r>
                        <a:rPr lang="en-IN" sz="2000" i="1" spc="-5" dirty="0">
                          <a:solidFill>
                            <a:srgbClr val="FF0000"/>
                          </a:solidFill>
                          <a:latin typeface="Arial"/>
                          <a:cs typeface="Arial"/>
                        </a:rPr>
                        <a:t>research project(s</a:t>
                      </a:r>
                      <a:r>
                        <a:rPr lang="en-US" sz="2000" i="1" spc="-5" dirty="0">
                          <a:solidFill>
                            <a:srgbClr val="FF0000"/>
                          </a:solidFill>
                          <a:latin typeface="Times New Roman"/>
                          <a:cs typeface="Times New Roman"/>
                        </a:rPr>
                        <a:t>).</a:t>
                      </a:r>
                      <a:endParaRPr sz="2000" dirty="0">
                        <a:latin typeface="Times New Roman"/>
                        <a:cs typeface="Times New Roman"/>
                      </a:endParaRPr>
                    </a:p>
                    <a:p>
                      <a:pPr marL="627380" marR="60325" indent="-344805" algn="just">
                        <a:lnSpc>
                          <a:spcPct val="95800"/>
                        </a:lnSpc>
                        <a:spcBef>
                          <a:spcPts val="1085"/>
                        </a:spcBef>
                        <a:buAutoNum type="romanLcParenBoth" startAt="6"/>
                        <a:tabLst>
                          <a:tab pos="652780" algn="l"/>
                        </a:tabLst>
                      </a:pPr>
                      <a:r>
                        <a:rPr sz="2000" i="1" spc="-5" dirty="0">
                          <a:solidFill>
                            <a:srgbClr val="FF0000"/>
                          </a:solidFill>
                          <a:latin typeface="Arial"/>
                          <a:cs typeface="Arial"/>
                        </a:rPr>
                        <a:t>Ensure </a:t>
                      </a:r>
                      <a:r>
                        <a:rPr sz="2000" i="1" spc="-10" dirty="0">
                          <a:solidFill>
                            <a:srgbClr val="FF0000"/>
                          </a:solidFill>
                          <a:latin typeface="Arial"/>
                          <a:cs typeface="Arial"/>
                        </a:rPr>
                        <a:t>that </a:t>
                      </a:r>
                      <a:r>
                        <a:rPr sz="2000" i="1" spc="-5" dirty="0">
                          <a:solidFill>
                            <a:srgbClr val="FF0000"/>
                          </a:solidFill>
                          <a:latin typeface="Arial"/>
                          <a:cs typeface="Arial"/>
                        </a:rPr>
                        <a:t>undue</a:t>
                      </a:r>
                      <a:r>
                        <a:rPr lang="en-US" sz="2000" i="1" spc="-5" baseline="0" dirty="0">
                          <a:solidFill>
                            <a:srgbClr val="FF0000"/>
                          </a:solidFill>
                          <a:latin typeface="Arial"/>
                          <a:cs typeface="Arial"/>
                        </a:rPr>
                        <a:t> </a:t>
                      </a:r>
                      <a:r>
                        <a:rPr sz="2000" i="1" spc="-5" dirty="0">
                          <a:solidFill>
                            <a:srgbClr val="FF0000"/>
                          </a:solidFill>
                          <a:latin typeface="Arial"/>
                          <a:cs typeface="Arial"/>
                        </a:rPr>
                        <a:t>animal  experimentations </a:t>
                      </a:r>
                      <a:r>
                        <a:rPr sz="2000" i="1" dirty="0">
                          <a:solidFill>
                            <a:srgbClr val="FF0000"/>
                          </a:solidFill>
                          <a:latin typeface="Arial"/>
                          <a:cs typeface="Arial"/>
                        </a:rPr>
                        <a:t>are </a:t>
                      </a:r>
                      <a:r>
                        <a:rPr sz="2000" i="1" spc="-5" dirty="0">
                          <a:solidFill>
                            <a:srgbClr val="FF0000"/>
                          </a:solidFill>
                          <a:latin typeface="Arial"/>
                          <a:cs typeface="Arial"/>
                        </a:rPr>
                        <a:t>not done </a:t>
                      </a:r>
                      <a:r>
                        <a:rPr sz="2000" i="1" spc="-10" dirty="0">
                          <a:solidFill>
                            <a:srgbClr val="FF0000"/>
                          </a:solidFill>
                          <a:latin typeface="Arial"/>
                          <a:cs typeface="Arial"/>
                        </a:rPr>
                        <a:t>and  </a:t>
                      </a:r>
                      <a:r>
                        <a:rPr sz="2000" i="1" dirty="0">
                          <a:solidFill>
                            <a:srgbClr val="FF0000"/>
                          </a:solidFill>
                          <a:latin typeface="Arial"/>
                          <a:cs typeface="Arial"/>
                        </a:rPr>
                        <a:t>when these </a:t>
                      </a:r>
                      <a:r>
                        <a:rPr sz="2000" i="1" spc="-5" dirty="0">
                          <a:solidFill>
                            <a:srgbClr val="FF0000"/>
                          </a:solidFill>
                          <a:latin typeface="Arial"/>
                          <a:cs typeface="Arial"/>
                        </a:rPr>
                        <a:t>are necessary </a:t>
                      </a:r>
                      <a:r>
                        <a:rPr sz="2000" i="1" spc="-10" dirty="0">
                          <a:solidFill>
                            <a:srgbClr val="FF0000"/>
                          </a:solidFill>
                          <a:latin typeface="Arial"/>
                          <a:cs typeface="Arial"/>
                        </a:rPr>
                        <a:t>they are  </a:t>
                      </a:r>
                      <a:r>
                        <a:rPr sz="2000" i="1" spc="-5" dirty="0">
                          <a:solidFill>
                            <a:srgbClr val="FF0000"/>
                          </a:solidFill>
                          <a:latin typeface="Arial"/>
                          <a:cs typeface="Arial"/>
                        </a:rPr>
                        <a:t>done </a:t>
                      </a:r>
                      <a:r>
                        <a:rPr sz="2000" i="1" spc="-15" dirty="0">
                          <a:solidFill>
                            <a:srgbClr val="FF0000"/>
                          </a:solidFill>
                          <a:latin typeface="Arial"/>
                          <a:cs typeface="Arial"/>
                        </a:rPr>
                        <a:t>in </a:t>
                      </a:r>
                      <a:r>
                        <a:rPr sz="2000" i="1" dirty="0">
                          <a:solidFill>
                            <a:srgbClr val="FF0000"/>
                          </a:solidFill>
                          <a:latin typeface="Arial"/>
                          <a:cs typeface="Arial"/>
                        </a:rPr>
                        <a:t>a </a:t>
                      </a:r>
                      <a:r>
                        <a:rPr sz="2000" i="1" spc="-5" dirty="0">
                          <a:solidFill>
                            <a:srgbClr val="FF0000"/>
                          </a:solidFill>
                          <a:latin typeface="Arial"/>
                          <a:cs typeface="Arial"/>
                        </a:rPr>
                        <a:t>scientific and </a:t>
                      </a:r>
                      <a:r>
                        <a:rPr sz="2000" i="1" dirty="0">
                          <a:solidFill>
                            <a:srgbClr val="FF0000"/>
                          </a:solidFill>
                          <a:latin typeface="Arial"/>
                          <a:cs typeface="Arial"/>
                        </a:rPr>
                        <a:t>a </a:t>
                      </a:r>
                      <a:r>
                        <a:rPr sz="2000" i="1" spc="-5" dirty="0">
                          <a:solidFill>
                            <a:srgbClr val="FF0000"/>
                          </a:solidFill>
                          <a:latin typeface="Arial"/>
                          <a:cs typeface="Arial"/>
                        </a:rPr>
                        <a:t>humane  </a:t>
                      </a:r>
                      <a:r>
                        <a:rPr sz="2000" i="1" dirty="0">
                          <a:solidFill>
                            <a:srgbClr val="FF0000"/>
                          </a:solidFill>
                          <a:latin typeface="Arial"/>
                          <a:cs typeface="Arial"/>
                        </a:rPr>
                        <a:t>way.</a:t>
                      </a:r>
                      <a:endParaRPr lang="en-US" sz="2000" i="1" dirty="0">
                        <a:solidFill>
                          <a:srgbClr val="FF0000"/>
                        </a:solidFill>
                        <a:latin typeface="Arial"/>
                        <a:cs typeface="Arial"/>
                      </a:endParaRPr>
                    </a:p>
                    <a:p>
                      <a:pPr marL="282575" marR="60325" indent="0" algn="just" defTabSz="914400" rtl="0" eaLnBrk="1" fontAlgn="auto" latinLnBrk="0" hangingPunct="1">
                        <a:lnSpc>
                          <a:spcPct val="95800"/>
                        </a:lnSpc>
                        <a:spcBef>
                          <a:spcPts val="1085"/>
                        </a:spcBef>
                        <a:spcAft>
                          <a:spcPts val="0"/>
                        </a:spcAft>
                        <a:buClrTx/>
                        <a:buSzTx/>
                        <a:buFontTx/>
                        <a:buNone/>
                        <a:tabLst>
                          <a:tab pos="652780" algn="l"/>
                        </a:tabLst>
                        <a:defRPr/>
                      </a:pPr>
                      <a:r>
                        <a:rPr lang="en-US" sz="2000" i="1" spc="-5" dirty="0">
                          <a:solidFill>
                            <a:srgbClr val="FF0000"/>
                          </a:solidFill>
                          <a:latin typeface="Arial"/>
                          <a:cs typeface="Arial"/>
                        </a:rPr>
                        <a:t>(vii) Ensure </a:t>
                      </a:r>
                      <a:r>
                        <a:rPr lang="en-US" sz="2000" i="1" dirty="0">
                          <a:solidFill>
                            <a:srgbClr val="FF0000"/>
                          </a:solidFill>
                          <a:latin typeface="Arial"/>
                          <a:cs typeface="Arial"/>
                        </a:rPr>
                        <a:t>that </a:t>
                      </a:r>
                      <a:r>
                        <a:rPr lang="en-US" sz="2000" i="1" spc="-10" dirty="0">
                          <a:solidFill>
                            <a:srgbClr val="FF0000"/>
                          </a:solidFill>
                          <a:latin typeface="Arial"/>
                          <a:cs typeface="Arial"/>
                        </a:rPr>
                        <a:t>while accepting </a:t>
                      </a:r>
                      <a:r>
                        <a:rPr lang="en-US" sz="2000" i="1" dirty="0">
                          <a:solidFill>
                            <a:srgbClr val="FF0000"/>
                          </a:solidFill>
                          <a:latin typeface="Arial"/>
                          <a:cs typeface="Arial"/>
                        </a:rPr>
                        <a:t>such  </a:t>
                      </a:r>
                      <a:r>
                        <a:rPr lang="en-US" sz="2000" i="1" spc="-5" dirty="0">
                          <a:solidFill>
                            <a:srgbClr val="FF0000"/>
                          </a:solidFill>
                          <a:latin typeface="Arial"/>
                          <a:cs typeface="Arial"/>
                        </a:rPr>
                        <a:t>an </a:t>
                      </a:r>
                      <a:r>
                        <a:rPr lang="en-US" sz="2000" i="1" spc="-10" dirty="0">
                          <a:solidFill>
                            <a:srgbClr val="FF0000"/>
                          </a:solidFill>
                          <a:latin typeface="Arial"/>
                          <a:cs typeface="Arial"/>
                        </a:rPr>
                        <a:t>assignment </a:t>
                      </a:r>
                      <a:r>
                        <a:rPr lang="en-US" sz="2000" i="1" dirty="0">
                          <a:solidFill>
                            <a:srgbClr val="FF0000"/>
                          </a:solidFill>
                          <a:latin typeface="Arial"/>
                          <a:cs typeface="Arial"/>
                        </a:rPr>
                        <a:t>a </a:t>
                      </a:r>
                      <a:r>
                        <a:rPr lang="en-US" sz="2000" i="1" spc="-5" dirty="0">
                          <a:solidFill>
                            <a:srgbClr val="FF0000"/>
                          </a:solidFill>
                          <a:latin typeface="Arial"/>
                          <a:cs typeface="Arial"/>
                        </a:rPr>
                        <a:t>medical  </a:t>
                      </a:r>
                      <a:r>
                        <a:rPr lang="en-US" sz="2000" i="1" spc="-10" dirty="0">
                          <a:solidFill>
                            <a:srgbClr val="FF0000"/>
                          </a:solidFill>
                          <a:latin typeface="Arial"/>
                          <a:cs typeface="Arial"/>
                        </a:rPr>
                        <a:t>practitioner </a:t>
                      </a:r>
                      <a:r>
                        <a:rPr lang="en-US" sz="2000" i="1" dirty="0">
                          <a:solidFill>
                            <a:srgbClr val="FF0000"/>
                          </a:solidFill>
                          <a:latin typeface="Arial"/>
                          <a:cs typeface="Arial"/>
                        </a:rPr>
                        <a:t>shall </a:t>
                      </a:r>
                      <a:r>
                        <a:rPr lang="en-US" sz="2000" i="1" spc="-5" dirty="0">
                          <a:solidFill>
                            <a:srgbClr val="FF0000"/>
                          </a:solidFill>
                          <a:latin typeface="Arial"/>
                          <a:cs typeface="Arial"/>
                        </a:rPr>
                        <a:t>have </a:t>
                      </a:r>
                      <a:r>
                        <a:rPr lang="en-US" sz="2000" i="1" dirty="0">
                          <a:solidFill>
                            <a:srgbClr val="FF0000"/>
                          </a:solidFill>
                          <a:latin typeface="Arial"/>
                          <a:cs typeface="Arial"/>
                        </a:rPr>
                        <a:t>the </a:t>
                      </a:r>
                      <a:r>
                        <a:rPr lang="en-US" sz="2000" i="1" spc="-5" dirty="0">
                          <a:solidFill>
                            <a:srgbClr val="FF0000"/>
                          </a:solidFill>
                          <a:latin typeface="Arial"/>
                          <a:cs typeface="Arial"/>
                        </a:rPr>
                        <a:t>freedom  </a:t>
                      </a:r>
                      <a:r>
                        <a:rPr lang="en-US" sz="2000" i="1" dirty="0">
                          <a:solidFill>
                            <a:srgbClr val="FF0000"/>
                          </a:solidFill>
                          <a:latin typeface="Arial"/>
                          <a:cs typeface="Arial"/>
                        </a:rPr>
                        <a:t>to </a:t>
                      </a:r>
                      <a:r>
                        <a:rPr lang="en-US" sz="2000" i="1" spc="-10" dirty="0">
                          <a:solidFill>
                            <a:srgbClr val="FF0000"/>
                          </a:solidFill>
                          <a:latin typeface="Arial"/>
                          <a:cs typeface="Arial"/>
                        </a:rPr>
                        <a:t>publish </a:t>
                      </a:r>
                      <a:r>
                        <a:rPr lang="en-US" sz="2000" i="1" dirty="0">
                          <a:solidFill>
                            <a:srgbClr val="FF0000"/>
                          </a:solidFill>
                          <a:latin typeface="Arial"/>
                          <a:cs typeface="Arial"/>
                        </a:rPr>
                        <a:t>the </a:t>
                      </a:r>
                      <a:r>
                        <a:rPr lang="en-US" sz="2000" i="1" spc="-5" dirty="0">
                          <a:solidFill>
                            <a:srgbClr val="FF0000"/>
                          </a:solidFill>
                          <a:latin typeface="Arial"/>
                          <a:cs typeface="Arial"/>
                        </a:rPr>
                        <a:t>results of </a:t>
                      </a:r>
                      <a:r>
                        <a:rPr lang="en-US" sz="2000" i="1" spc="-10" dirty="0">
                          <a:solidFill>
                            <a:srgbClr val="FF0000"/>
                          </a:solidFill>
                          <a:latin typeface="Arial"/>
                          <a:cs typeface="Arial"/>
                        </a:rPr>
                        <a:t>the  </a:t>
                      </a:r>
                      <a:r>
                        <a:rPr lang="en-US" sz="2000" i="1" dirty="0">
                          <a:solidFill>
                            <a:srgbClr val="FF0000"/>
                          </a:solidFill>
                          <a:latin typeface="Arial"/>
                          <a:cs typeface="Arial"/>
                        </a:rPr>
                        <a:t>research </a:t>
                      </a:r>
                      <a:r>
                        <a:rPr lang="en-US" sz="2000" i="1" spc="-15" dirty="0">
                          <a:solidFill>
                            <a:srgbClr val="FF0000"/>
                          </a:solidFill>
                          <a:latin typeface="Arial"/>
                          <a:cs typeface="Arial"/>
                        </a:rPr>
                        <a:t>in </a:t>
                      </a:r>
                      <a:r>
                        <a:rPr lang="en-US" sz="2000" i="1" dirty="0">
                          <a:solidFill>
                            <a:srgbClr val="FF0000"/>
                          </a:solidFill>
                          <a:latin typeface="Arial"/>
                          <a:cs typeface="Arial"/>
                        </a:rPr>
                        <a:t>the </a:t>
                      </a:r>
                      <a:r>
                        <a:rPr lang="en-US" sz="2000" i="1" spc="-5" dirty="0">
                          <a:solidFill>
                            <a:srgbClr val="FF0000"/>
                          </a:solidFill>
                          <a:latin typeface="Arial"/>
                          <a:cs typeface="Arial"/>
                        </a:rPr>
                        <a:t>greater interest of  </a:t>
                      </a:r>
                      <a:r>
                        <a:rPr lang="en-US" sz="2000" i="1" dirty="0">
                          <a:solidFill>
                            <a:srgbClr val="FF0000"/>
                          </a:solidFill>
                          <a:latin typeface="Arial"/>
                          <a:cs typeface="Arial"/>
                        </a:rPr>
                        <a:t>the </a:t>
                      </a:r>
                      <a:r>
                        <a:rPr lang="en-US" sz="2000" i="1" spc="-5" dirty="0">
                          <a:solidFill>
                            <a:srgbClr val="FF0000"/>
                          </a:solidFill>
                          <a:latin typeface="Arial"/>
                          <a:cs typeface="Arial"/>
                        </a:rPr>
                        <a:t>society by </a:t>
                      </a:r>
                      <a:r>
                        <a:rPr lang="en-US" sz="2000" i="1" spc="-10" dirty="0">
                          <a:solidFill>
                            <a:srgbClr val="FF0000"/>
                          </a:solidFill>
                          <a:latin typeface="Arial"/>
                          <a:cs typeface="Arial"/>
                        </a:rPr>
                        <a:t>inserting </a:t>
                      </a:r>
                      <a:r>
                        <a:rPr lang="en-US" sz="2000" i="1" dirty="0">
                          <a:solidFill>
                            <a:srgbClr val="FF0000"/>
                          </a:solidFill>
                          <a:latin typeface="Arial"/>
                          <a:cs typeface="Arial"/>
                        </a:rPr>
                        <a:t>such a  clause </a:t>
                      </a:r>
                      <a:r>
                        <a:rPr lang="en-US" sz="2000" i="1" spc="-15" dirty="0">
                          <a:solidFill>
                            <a:srgbClr val="FF0000"/>
                          </a:solidFill>
                          <a:latin typeface="Arial"/>
                          <a:cs typeface="Arial"/>
                        </a:rPr>
                        <a:t>in </a:t>
                      </a:r>
                      <a:r>
                        <a:rPr lang="en-US" sz="2000" i="1" dirty="0">
                          <a:solidFill>
                            <a:srgbClr val="FF0000"/>
                          </a:solidFill>
                          <a:latin typeface="Arial"/>
                          <a:cs typeface="Arial"/>
                        </a:rPr>
                        <a:t>the </a:t>
                      </a:r>
                      <a:r>
                        <a:rPr lang="en-US" sz="2000" i="1" dirty="0" err="1">
                          <a:solidFill>
                            <a:srgbClr val="FF0000"/>
                          </a:solidFill>
                          <a:latin typeface="Arial"/>
                          <a:cs typeface="Arial"/>
                        </a:rPr>
                        <a:t>MoU</a:t>
                      </a:r>
                      <a:r>
                        <a:rPr lang="en-US" sz="2000" i="1" dirty="0">
                          <a:solidFill>
                            <a:srgbClr val="FF0000"/>
                          </a:solidFill>
                          <a:latin typeface="Arial"/>
                          <a:cs typeface="Arial"/>
                        </a:rPr>
                        <a:t> </a:t>
                      </a:r>
                      <a:r>
                        <a:rPr lang="en-US" sz="2000" i="1" spc="-5" dirty="0">
                          <a:solidFill>
                            <a:srgbClr val="FF0000"/>
                          </a:solidFill>
                          <a:latin typeface="Arial"/>
                          <a:cs typeface="Arial"/>
                        </a:rPr>
                        <a:t>or any other  documents/agreement </a:t>
                      </a:r>
                      <a:r>
                        <a:rPr lang="en-US" sz="2000" i="1" spc="-10" dirty="0">
                          <a:solidFill>
                            <a:srgbClr val="FF0000"/>
                          </a:solidFill>
                          <a:latin typeface="Arial"/>
                          <a:cs typeface="Arial"/>
                        </a:rPr>
                        <a:t>for any  </a:t>
                      </a:r>
                      <a:r>
                        <a:rPr lang="en-US" sz="2000" i="1" dirty="0">
                          <a:solidFill>
                            <a:srgbClr val="FF0000"/>
                          </a:solidFill>
                          <a:latin typeface="Arial"/>
                          <a:cs typeface="Arial"/>
                        </a:rPr>
                        <a:t>such</a:t>
                      </a:r>
                      <a:r>
                        <a:rPr lang="en-US" sz="2000" i="1" spc="-5" dirty="0">
                          <a:solidFill>
                            <a:srgbClr val="FF0000"/>
                          </a:solidFill>
                          <a:latin typeface="Arial"/>
                          <a:cs typeface="Arial"/>
                        </a:rPr>
                        <a:t> </a:t>
                      </a:r>
                      <a:r>
                        <a:rPr lang="en-US" sz="2000" i="1" spc="-10" dirty="0">
                          <a:solidFill>
                            <a:srgbClr val="FF0000"/>
                          </a:solidFill>
                          <a:latin typeface="Arial"/>
                          <a:cs typeface="Arial"/>
                        </a:rPr>
                        <a:t>assignment.</a:t>
                      </a:r>
                      <a:endParaRPr lang="en-US" sz="2000" dirty="0">
                        <a:latin typeface="Arial"/>
                        <a:cs typeface="Arial"/>
                      </a:endParaRPr>
                    </a:p>
                    <a:p>
                      <a:pPr marL="282575" marR="60325" indent="0" algn="just">
                        <a:lnSpc>
                          <a:spcPct val="95800"/>
                        </a:lnSpc>
                        <a:spcBef>
                          <a:spcPts val="1085"/>
                        </a:spcBef>
                        <a:buNone/>
                        <a:tabLst>
                          <a:tab pos="652780" algn="l"/>
                        </a:tabLst>
                      </a:pPr>
                      <a:endParaRPr sz="2000" dirty="0">
                        <a:latin typeface="Arial"/>
                        <a:cs typeface="Arial"/>
                      </a:endParaRPr>
                    </a:p>
                    <a:p>
                      <a:pPr>
                        <a:lnSpc>
                          <a:spcPct val="100000"/>
                        </a:lnSpc>
                        <a:buClr>
                          <a:srgbClr val="FF0000"/>
                        </a:buClr>
                        <a:buFont typeface="Arial"/>
                        <a:buNone/>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418083549"/>
                  </a:ext>
                </a:extLst>
              </a:tr>
            </a:tbl>
          </a:graphicData>
        </a:graphic>
      </p:graphicFrame>
      <p:sp>
        <p:nvSpPr>
          <p:cNvPr id="3" name="Date Placeholder 2"/>
          <p:cNvSpPr>
            <a:spLocks noGrp="1"/>
          </p:cNvSpPr>
          <p:nvPr>
            <p:ph type="dt" sz="half" idx="10"/>
          </p:nvPr>
        </p:nvSpPr>
        <p:spPr/>
        <p:txBody>
          <a:bodyPr/>
          <a:lstStyle/>
          <a:p>
            <a:fld id="{E7A8F71D-982B-4541-82C4-E5945E0D76CE}"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80</a:t>
            </a:fld>
            <a:endParaRPr lang="en-IN" dirty="0"/>
          </a:p>
        </p:txBody>
      </p:sp>
    </p:spTree>
    <p:extLst>
      <p:ext uri="{BB962C8B-B14F-4D97-AF65-F5344CB8AC3E}">
        <p14:creationId xmlns:p14="http://schemas.microsoft.com/office/powerpoint/2010/main" val="780352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E9FC8580-90FE-47A0-91FF-B5F23A0F3DB4}"/>
              </a:ext>
            </a:extLst>
          </p:cNvPr>
          <p:cNvGraphicFramePr>
            <a:graphicFrameLocks noGrp="1"/>
          </p:cNvGraphicFramePr>
          <p:nvPr>
            <p:extLst>
              <p:ext uri="{D42A27DB-BD31-4B8C-83A1-F6EECF244321}">
                <p14:modId xmlns:p14="http://schemas.microsoft.com/office/powerpoint/2010/main" val="1843426239"/>
              </p:ext>
            </p:extLst>
          </p:nvPr>
        </p:nvGraphicFramePr>
        <p:xfrm>
          <a:off x="528637" y="342900"/>
          <a:ext cx="11258550" cy="5884609"/>
        </p:xfrm>
        <a:graphic>
          <a:graphicData uri="http://schemas.openxmlformats.org/drawingml/2006/table">
            <a:tbl>
              <a:tblPr firstRow="1" bandRow="1">
                <a:tableStyleId>{2D5ABB26-0587-4C30-8999-92F81FD0307C}</a:tableStyleId>
              </a:tblPr>
              <a:tblGrid>
                <a:gridCol w="6007630">
                  <a:extLst>
                    <a:ext uri="{9D8B030D-6E8A-4147-A177-3AD203B41FA5}">
                      <a16:colId xmlns:a16="http://schemas.microsoft.com/office/drawing/2014/main" val="2952276195"/>
                    </a:ext>
                  </a:extLst>
                </a:gridCol>
                <a:gridCol w="5250920">
                  <a:extLst>
                    <a:ext uri="{9D8B030D-6E8A-4147-A177-3AD203B41FA5}">
                      <a16:colId xmlns:a16="http://schemas.microsoft.com/office/drawing/2014/main" val="481751599"/>
                    </a:ext>
                  </a:extLst>
                </a:gridCol>
              </a:tblGrid>
              <a:tr h="5443538">
                <a:tc>
                  <a:txBody>
                    <a:bodyPr/>
                    <a:lstStyle/>
                    <a:p>
                      <a:pPr marL="523875" marR="62865" indent="-228600">
                        <a:lnSpc>
                          <a:spcPts val="1370"/>
                        </a:lnSpc>
                        <a:spcBef>
                          <a:spcPts val="30"/>
                        </a:spcBef>
                        <a:tabLst>
                          <a:tab pos="523875" algn="l"/>
                          <a:tab pos="1468755" algn="l"/>
                          <a:tab pos="1751964" algn="l"/>
                          <a:tab pos="2066289" algn="l"/>
                          <a:tab pos="2103120" algn="l"/>
                          <a:tab pos="2745740" algn="l"/>
                        </a:tabLst>
                      </a:pPr>
                      <a:endParaRPr lang="en-US"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dirty="0">
                          <a:solidFill>
                            <a:srgbClr val="FF0000"/>
                          </a:solidFill>
                          <a:latin typeface="Arial"/>
                          <a:cs typeface="Arial"/>
                        </a:rPr>
                        <a:t>f)	</a:t>
                      </a:r>
                      <a:r>
                        <a:rPr sz="2000" b="1" i="1" dirty="0">
                          <a:solidFill>
                            <a:srgbClr val="FF0000"/>
                          </a:solidFill>
                          <a:latin typeface="Arial"/>
                          <a:cs typeface="Arial"/>
                        </a:rPr>
                        <a:t>Mai</a:t>
                      </a:r>
                      <a:r>
                        <a:rPr sz="2000" b="1" i="1" spc="20" dirty="0">
                          <a:solidFill>
                            <a:srgbClr val="FF0000"/>
                          </a:solidFill>
                          <a:latin typeface="Arial"/>
                          <a:cs typeface="Arial"/>
                        </a:rPr>
                        <a:t>n</a:t>
                      </a:r>
                      <a:r>
                        <a:rPr sz="2000" b="1" i="1" spc="-20" dirty="0">
                          <a:solidFill>
                            <a:srgbClr val="FF0000"/>
                          </a:solidFill>
                          <a:latin typeface="Arial"/>
                          <a:cs typeface="Arial"/>
                        </a:rPr>
                        <a:t>t</a:t>
                      </a:r>
                      <a:r>
                        <a:rPr sz="2000" b="1" i="1" spc="-5" dirty="0">
                          <a:solidFill>
                            <a:srgbClr val="FF0000"/>
                          </a:solidFill>
                          <a:latin typeface="Arial"/>
                          <a:cs typeface="Arial"/>
                        </a:rPr>
                        <a:t>ai</a:t>
                      </a:r>
                      <a:r>
                        <a:rPr sz="2000" b="1" i="1" spc="15" dirty="0">
                          <a:solidFill>
                            <a:srgbClr val="FF0000"/>
                          </a:solidFill>
                          <a:latin typeface="Arial"/>
                          <a:cs typeface="Arial"/>
                        </a:rPr>
                        <a:t>n</a:t>
                      </a:r>
                      <a:r>
                        <a:rPr sz="2000" b="1" i="1" spc="-25" dirty="0">
                          <a:solidFill>
                            <a:srgbClr val="FF0000"/>
                          </a:solidFill>
                          <a:latin typeface="Arial"/>
                          <a:cs typeface="Arial"/>
                        </a:rPr>
                        <a:t>i</a:t>
                      </a:r>
                      <a:r>
                        <a:rPr sz="2000" b="1" i="1" spc="10" dirty="0">
                          <a:solidFill>
                            <a:srgbClr val="FF0000"/>
                          </a:solidFill>
                          <a:latin typeface="Arial"/>
                          <a:cs typeface="Arial"/>
                        </a:rPr>
                        <a:t>n</a:t>
                      </a:r>
                      <a:r>
                        <a:rPr sz="2000" b="1" i="1" dirty="0">
                          <a:solidFill>
                            <a:srgbClr val="FF0000"/>
                          </a:solidFill>
                          <a:latin typeface="Arial"/>
                          <a:cs typeface="Arial"/>
                        </a:rPr>
                        <a:t>g	</a:t>
                      </a:r>
                      <a:r>
                        <a:rPr sz="2000" b="1" i="1" spc="-10" dirty="0">
                          <a:solidFill>
                            <a:srgbClr val="FF0000"/>
                          </a:solidFill>
                          <a:latin typeface="Arial"/>
                          <a:cs typeface="Arial"/>
                        </a:rPr>
                        <a:t>P</a:t>
                      </a:r>
                      <a:r>
                        <a:rPr sz="2000" b="1" i="1" spc="-15" dirty="0">
                          <a:solidFill>
                            <a:srgbClr val="FF0000"/>
                          </a:solidFill>
                          <a:latin typeface="Arial"/>
                          <a:cs typeface="Arial"/>
                        </a:rPr>
                        <a:t>r</a:t>
                      </a:r>
                      <a:r>
                        <a:rPr sz="2000" b="1" i="1" spc="10" dirty="0">
                          <a:solidFill>
                            <a:srgbClr val="FF0000"/>
                          </a:solidFill>
                          <a:latin typeface="Arial"/>
                          <a:cs typeface="Arial"/>
                        </a:rPr>
                        <a:t>o</a:t>
                      </a:r>
                      <a:r>
                        <a:rPr sz="2000" b="1" i="1" spc="5" dirty="0">
                          <a:solidFill>
                            <a:srgbClr val="FF0000"/>
                          </a:solidFill>
                          <a:latin typeface="Arial"/>
                          <a:cs typeface="Arial"/>
                        </a:rPr>
                        <a:t>f</a:t>
                      </a:r>
                      <a:r>
                        <a:rPr sz="2000" b="1" i="1" spc="-5" dirty="0">
                          <a:solidFill>
                            <a:srgbClr val="FF0000"/>
                          </a:solidFill>
                          <a:latin typeface="Arial"/>
                          <a:cs typeface="Arial"/>
                        </a:rPr>
                        <a:t>ess</a:t>
                      </a:r>
                      <a:r>
                        <a:rPr sz="2000" b="1" i="1" spc="-10" dirty="0">
                          <a:solidFill>
                            <a:srgbClr val="FF0000"/>
                          </a:solidFill>
                          <a:latin typeface="Arial"/>
                          <a:cs typeface="Arial"/>
                        </a:rPr>
                        <a:t>i</a:t>
                      </a:r>
                      <a:r>
                        <a:rPr sz="2000" b="1" i="1" spc="10" dirty="0">
                          <a:solidFill>
                            <a:srgbClr val="FF0000"/>
                          </a:solidFill>
                          <a:latin typeface="Arial"/>
                          <a:cs typeface="Arial"/>
                        </a:rPr>
                        <a:t>o</a:t>
                      </a:r>
                      <a:r>
                        <a:rPr sz="2000" b="1" i="1" spc="-15" dirty="0">
                          <a:solidFill>
                            <a:srgbClr val="FF0000"/>
                          </a:solidFill>
                          <a:latin typeface="Arial"/>
                          <a:cs typeface="Arial"/>
                        </a:rPr>
                        <a:t>n</a:t>
                      </a:r>
                      <a:r>
                        <a:rPr sz="2000" b="1" i="1" spc="-5" dirty="0">
                          <a:solidFill>
                            <a:srgbClr val="FF0000"/>
                          </a:solidFill>
                          <a:latin typeface="Arial"/>
                          <a:cs typeface="Arial"/>
                        </a:rPr>
                        <a:t>al A</a:t>
                      </a:r>
                      <a:r>
                        <a:rPr sz="2000" b="1" i="1" spc="5" dirty="0">
                          <a:solidFill>
                            <a:srgbClr val="FF0000"/>
                          </a:solidFill>
                          <a:latin typeface="Arial"/>
                          <a:cs typeface="Arial"/>
                        </a:rPr>
                        <a:t>ut</a:t>
                      </a:r>
                      <a:r>
                        <a:rPr sz="2000" b="1" i="1" spc="-15" dirty="0">
                          <a:solidFill>
                            <a:srgbClr val="FF0000"/>
                          </a:solidFill>
                          <a:latin typeface="Arial"/>
                          <a:cs typeface="Arial"/>
                        </a:rPr>
                        <a:t>o</a:t>
                      </a:r>
                      <a:r>
                        <a:rPr sz="2000" b="1" i="1" spc="10" dirty="0">
                          <a:solidFill>
                            <a:srgbClr val="FF0000"/>
                          </a:solidFill>
                          <a:latin typeface="Arial"/>
                          <a:cs typeface="Arial"/>
                        </a:rPr>
                        <a:t>no</a:t>
                      </a:r>
                      <a:r>
                        <a:rPr sz="2000" b="1" i="1" spc="-15" dirty="0">
                          <a:solidFill>
                            <a:srgbClr val="FF0000"/>
                          </a:solidFill>
                          <a:latin typeface="Arial"/>
                          <a:cs typeface="Arial"/>
                        </a:rPr>
                        <a:t>m</a:t>
                      </a:r>
                      <a:r>
                        <a:rPr sz="2000" b="1" i="1" dirty="0">
                          <a:solidFill>
                            <a:srgbClr val="FF0000"/>
                          </a:solidFill>
                          <a:latin typeface="Arial"/>
                          <a:cs typeface="Arial"/>
                        </a:rPr>
                        <a:t>y</a:t>
                      </a:r>
                      <a:r>
                        <a:rPr sz="2000" i="1" dirty="0">
                          <a:solidFill>
                            <a:srgbClr val="FF0000"/>
                          </a:solidFill>
                          <a:latin typeface="Arial"/>
                          <a:cs typeface="Arial"/>
                        </a:rPr>
                        <a:t>:-</a:t>
                      </a:r>
                      <a:r>
                        <a:rPr sz="2000" i="1" spc="-25" dirty="0">
                          <a:solidFill>
                            <a:srgbClr val="FF0000"/>
                          </a:solidFill>
                          <a:latin typeface="Arial"/>
                          <a:cs typeface="Arial"/>
                        </a:rPr>
                        <a:t>I</a:t>
                      </a:r>
                      <a:r>
                        <a:rPr sz="2000" i="1" dirty="0">
                          <a:solidFill>
                            <a:srgbClr val="FF0000"/>
                          </a:solidFill>
                          <a:latin typeface="Arial"/>
                          <a:cs typeface="Arial"/>
                        </a:rPr>
                        <a:t>n	</a:t>
                      </a:r>
                      <a:endParaRPr lang="en-IN"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a:solidFill>
                          <a:srgbClr val="FF0000"/>
                        </a:solidFill>
                        <a:latin typeface="Arial"/>
                        <a:cs typeface="Arial"/>
                      </a:endParaRPr>
                    </a:p>
                    <a:p>
                      <a:pPr marL="523875" marR="62865" indent="-228600" algn="l" defTabSz="914400" rtl="0" eaLnBrk="1" fontAlgn="auto" latinLnBrk="0" hangingPunct="1">
                        <a:lnSpc>
                          <a:spcPts val="1370"/>
                        </a:lnSpc>
                        <a:spcBef>
                          <a:spcPts val="30"/>
                        </a:spcBef>
                        <a:spcAft>
                          <a:spcPts val="0"/>
                        </a:spcAft>
                        <a:buClrTx/>
                        <a:buSzTx/>
                        <a:buFontTx/>
                        <a:buNone/>
                        <a:tabLst>
                          <a:tab pos="523875" algn="l"/>
                          <a:tab pos="1468755" algn="l"/>
                          <a:tab pos="1751964" algn="l"/>
                          <a:tab pos="2066289" algn="l"/>
                          <a:tab pos="2103120" algn="l"/>
                          <a:tab pos="2745740" algn="l"/>
                        </a:tabLst>
                        <a:defRPr/>
                      </a:pPr>
                      <a:r>
                        <a:rPr sz="2000" i="1" spc="-5" dirty="0">
                          <a:solidFill>
                            <a:srgbClr val="FF0000"/>
                          </a:solidFill>
                          <a:latin typeface="Arial"/>
                          <a:cs typeface="Arial"/>
                        </a:rPr>
                        <a:t>deal</a:t>
                      </a:r>
                      <a:r>
                        <a:rPr sz="2000" i="1" spc="-20" dirty="0">
                          <a:solidFill>
                            <a:srgbClr val="FF0000"/>
                          </a:solidFill>
                          <a:latin typeface="Arial"/>
                          <a:cs typeface="Arial"/>
                        </a:rPr>
                        <a:t>i</a:t>
                      </a:r>
                      <a:r>
                        <a:rPr sz="2000" i="1" spc="-5" dirty="0">
                          <a:solidFill>
                            <a:srgbClr val="FF0000"/>
                          </a:solidFill>
                          <a:latin typeface="Arial"/>
                          <a:cs typeface="Arial"/>
                        </a:rPr>
                        <a:t>n</a:t>
                      </a:r>
                      <a:r>
                        <a:rPr sz="2000" i="1" dirty="0">
                          <a:solidFill>
                            <a:srgbClr val="FF0000"/>
                          </a:solidFill>
                          <a:latin typeface="Arial"/>
                          <a:cs typeface="Arial"/>
                        </a:rPr>
                        <a:t>g</a:t>
                      </a:r>
                      <a:r>
                        <a:rPr lang="en-IN" sz="2000" i="1" baseline="0" dirty="0">
                          <a:solidFill>
                            <a:srgbClr val="FF0000"/>
                          </a:solidFill>
                          <a:latin typeface="Arial"/>
                          <a:cs typeface="Arial"/>
                        </a:rPr>
                        <a:t> </a:t>
                      </a:r>
                      <a:r>
                        <a:rPr sz="2000" i="1" dirty="0">
                          <a:solidFill>
                            <a:srgbClr val="FF0000"/>
                          </a:solidFill>
                          <a:latin typeface="Arial"/>
                          <a:cs typeface="Arial"/>
                        </a:rPr>
                        <a:t>w</a:t>
                      </a:r>
                      <a:r>
                        <a:rPr sz="2000" i="1" spc="-30" dirty="0">
                          <a:solidFill>
                            <a:srgbClr val="FF0000"/>
                          </a:solidFill>
                          <a:latin typeface="Arial"/>
                          <a:cs typeface="Arial"/>
                        </a:rPr>
                        <a:t>i</a:t>
                      </a:r>
                      <a:r>
                        <a:rPr sz="2000" i="1" dirty="0">
                          <a:solidFill>
                            <a:srgbClr val="FF0000"/>
                          </a:solidFill>
                          <a:latin typeface="Arial"/>
                          <a:cs typeface="Arial"/>
                        </a:rPr>
                        <a:t>th</a:t>
                      </a:r>
                      <a:r>
                        <a:rPr lang="en-US" sz="2000" i="0" spc="0" dirty="0">
                          <a:solidFill>
                            <a:schemeClr val="tx1"/>
                          </a:solidFill>
                          <a:latin typeface="Arial"/>
                          <a:cs typeface="Arial"/>
                        </a:rPr>
                        <a:t> </a:t>
                      </a:r>
                      <a:r>
                        <a:rPr lang="en-IN" sz="2000" i="1" spc="-5" dirty="0">
                          <a:solidFill>
                            <a:srgbClr val="FF0000"/>
                          </a:solidFill>
                          <a:latin typeface="Arial"/>
                          <a:cs typeface="Arial"/>
                        </a:rPr>
                        <a:t>pharmaceutical and </a:t>
                      </a:r>
                      <a:r>
                        <a:rPr lang="en-IN" sz="2000" i="1" spc="-10" dirty="0">
                          <a:solidFill>
                            <a:srgbClr val="FF0000"/>
                          </a:solidFill>
                          <a:latin typeface="Arial"/>
                          <a:cs typeface="Arial"/>
                        </a:rPr>
                        <a:t>allied </a:t>
                      </a:r>
                    </a:p>
                    <a:p>
                      <a:pPr marL="523875" marR="62865" indent="-228600">
                        <a:lnSpc>
                          <a:spcPts val="1370"/>
                        </a:lnSpc>
                        <a:spcBef>
                          <a:spcPts val="30"/>
                        </a:spcBef>
                        <a:tabLst>
                          <a:tab pos="523875" algn="l"/>
                          <a:tab pos="1468755" algn="l"/>
                          <a:tab pos="1751964" algn="l"/>
                          <a:tab pos="2066289" algn="l"/>
                          <a:tab pos="2103120" algn="l"/>
                          <a:tab pos="2745740" algn="l"/>
                        </a:tabLst>
                      </a:pPr>
                      <a:endParaRPr lang="en-US" sz="2000" i="1" spc="-10"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5" dirty="0">
                          <a:solidFill>
                            <a:srgbClr val="FF0000"/>
                          </a:solidFill>
                          <a:latin typeface="Arial"/>
                          <a:cs typeface="Arial"/>
                        </a:rPr>
                        <a:t>healthcare  industry  </a:t>
                      </a:r>
                      <a:r>
                        <a:rPr sz="2000" i="1" dirty="0">
                          <a:solidFill>
                            <a:srgbClr val="FF0000"/>
                          </a:solidFill>
                          <a:latin typeface="Arial"/>
                          <a:cs typeface="Arial"/>
                        </a:rPr>
                        <a:t>a </a:t>
                      </a:r>
                      <a:r>
                        <a:rPr sz="2000" i="1" spc="-5" dirty="0">
                          <a:solidFill>
                            <a:srgbClr val="FF0000"/>
                          </a:solidFill>
                          <a:latin typeface="Arial"/>
                          <a:cs typeface="Arial"/>
                        </a:rPr>
                        <a:t>medical </a:t>
                      </a:r>
                      <a:r>
                        <a:rPr lang="en-IN" sz="2000" i="1" spc="-10" dirty="0">
                          <a:solidFill>
                            <a:srgbClr val="FF0000"/>
                          </a:solidFill>
                          <a:latin typeface="Arial"/>
                          <a:cs typeface="Arial"/>
                        </a:rPr>
                        <a:t>practitioner</a:t>
                      </a:r>
                      <a:endParaRPr lang="en-IN" sz="2000" i="1" spc="-5"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dirty="0">
                          <a:solidFill>
                            <a:srgbClr val="FF0000"/>
                          </a:solidFill>
                          <a:latin typeface="Arial"/>
                          <a:cs typeface="Arial"/>
                        </a:rPr>
                        <a:t>shall</a:t>
                      </a:r>
                      <a:r>
                        <a:rPr lang="en-US" sz="2000" i="0" spc="0" dirty="0">
                          <a:solidFill>
                            <a:schemeClr val="tx1"/>
                          </a:solidFill>
                          <a:latin typeface="Arial"/>
                          <a:cs typeface="Arial"/>
                        </a:rPr>
                        <a:t> </a:t>
                      </a:r>
                      <a:r>
                        <a:rPr sz="2000" i="1" spc="-5" dirty="0">
                          <a:solidFill>
                            <a:srgbClr val="FF0000"/>
                          </a:solidFill>
                          <a:latin typeface="Arial"/>
                          <a:cs typeface="Arial"/>
                        </a:rPr>
                        <a:t>always </a:t>
                      </a:r>
                      <a:r>
                        <a:rPr sz="2000" i="1" dirty="0">
                          <a:solidFill>
                            <a:srgbClr val="FF0000"/>
                          </a:solidFill>
                          <a:latin typeface="Arial"/>
                          <a:cs typeface="Arial"/>
                        </a:rPr>
                        <a:t>ensure that</a:t>
                      </a:r>
                      <a:r>
                        <a:rPr lang="en-IN" sz="2000" i="1" dirty="0">
                          <a:solidFill>
                            <a:srgbClr val="FF0000"/>
                          </a:solidFill>
                          <a:latin typeface="Arial"/>
                          <a:cs typeface="Arial"/>
                        </a:rPr>
                        <a:t> </a:t>
                      </a:r>
                      <a:r>
                        <a:rPr lang="en-IN" sz="2000" i="1" spc="-5" dirty="0">
                          <a:solidFill>
                            <a:srgbClr val="FF0000"/>
                          </a:solidFill>
                          <a:latin typeface="Arial"/>
                          <a:cs typeface="Arial"/>
                        </a:rPr>
                        <a:t>there </a:t>
                      </a:r>
                      <a:r>
                        <a:rPr lang="en-IN" sz="2000" i="1" dirty="0">
                          <a:solidFill>
                            <a:srgbClr val="FF0000"/>
                          </a:solidFill>
                          <a:latin typeface="Arial"/>
                          <a:cs typeface="Arial"/>
                        </a:rPr>
                        <a:t>shall </a:t>
                      </a:r>
                      <a:r>
                        <a:rPr lang="en-IN" sz="2000" i="1" spc="-10" dirty="0">
                          <a:solidFill>
                            <a:srgbClr val="FF0000"/>
                          </a:solidFill>
                          <a:latin typeface="Arial"/>
                          <a:cs typeface="Arial"/>
                        </a:rPr>
                        <a:t>never </a:t>
                      </a:r>
                      <a:endParaRPr lang="en-IN"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5" dirty="0">
                          <a:solidFill>
                            <a:srgbClr val="FF0000"/>
                          </a:solidFill>
                          <a:latin typeface="Arial"/>
                          <a:cs typeface="Arial"/>
                        </a:rPr>
                        <a:t>b</a:t>
                      </a:r>
                      <a:r>
                        <a:rPr sz="2000" i="1" dirty="0">
                          <a:solidFill>
                            <a:srgbClr val="FF0000"/>
                          </a:solidFill>
                          <a:latin typeface="Arial"/>
                          <a:cs typeface="Arial"/>
                        </a:rPr>
                        <a:t>e</a:t>
                      </a:r>
                      <a:r>
                        <a:rPr lang="en-US" sz="2000" i="1" dirty="0">
                          <a:solidFill>
                            <a:srgbClr val="FF0000"/>
                          </a:solidFill>
                          <a:latin typeface="Arial"/>
                          <a:cs typeface="Arial"/>
                        </a:rPr>
                        <a:t>  </a:t>
                      </a:r>
                      <a:r>
                        <a:rPr sz="2000" i="1" spc="-5" dirty="0">
                          <a:solidFill>
                            <a:srgbClr val="FF0000"/>
                          </a:solidFill>
                          <a:latin typeface="Arial"/>
                          <a:cs typeface="Arial"/>
                        </a:rPr>
                        <a:t>an</a:t>
                      </a:r>
                      <a:r>
                        <a:rPr sz="2000" i="1" dirty="0">
                          <a:solidFill>
                            <a:srgbClr val="FF0000"/>
                          </a:solidFill>
                          <a:latin typeface="Arial"/>
                          <a:cs typeface="Arial"/>
                        </a:rPr>
                        <a:t>y</a:t>
                      </a:r>
                      <a:r>
                        <a:rPr lang="en-US" sz="2000" i="1" dirty="0">
                          <a:solidFill>
                            <a:srgbClr val="FF0000"/>
                          </a:solidFill>
                          <a:latin typeface="Arial"/>
                          <a:cs typeface="Arial"/>
                        </a:rPr>
                        <a:t> </a:t>
                      </a:r>
                      <a:r>
                        <a:rPr sz="2000" i="1" spc="-5" dirty="0">
                          <a:solidFill>
                            <a:srgbClr val="FF0000"/>
                          </a:solidFill>
                          <a:latin typeface="Arial"/>
                          <a:cs typeface="Arial"/>
                        </a:rPr>
                        <a:t>compromise</a:t>
                      </a:r>
                      <a:r>
                        <a:rPr lang="en-IN" sz="2000" i="1" dirty="0">
                          <a:solidFill>
                            <a:srgbClr val="FF0000"/>
                          </a:solidFill>
                          <a:latin typeface="Arial"/>
                          <a:cs typeface="Arial"/>
                        </a:rPr>
                        <a:t> </a:t>
                      </a:r>
                      <a:r>
                        <a:rPr sz="2000" i="1" spc="-5" dirty="0">
                          <a:solidFill>
                            <a:srgbClr val="FF0000"/>
                          </a:solidFill>
                          <a:latin typeface="Arial"/>
                          <a:cs typeface="Arial"/>
                        </a:rPr>
                        <a:t>e</a:t>
                      </a:r>
                      <a:r>
                        <a:rPr sz="2000" i="1" spc="-25" dirty="0">
                          <a:solidFill>
                            <a:srgbClr val="FF0000"/>
                          </a:solidFill>
                          <a:latin typeface="Arial"/>
                          <a:cs typeface="Arial"/>
                        </a:rPr>
                        <a:t>i</a:t>
                      </a:r>
                      <a:r>
                        <a:rPr sz="2000" i="1" dirty="0">
                          <a:solidFill>
                            <a:srgbClr val="FF0000"/>
                          </a:solidFill>
                          <a:latin typeface="Arial"/>
                          <a:cs typeface="Arial"/>
                        </a:rPr>
                        <a:t>ther</a:t>
                      </a:r>
                      <a:r>
                        <a:rPr lang="en-IN" sz="2000" i="1" baseline="0" dirty="0">
                          <a:solidFill>
                            <a:srgbClr val="FF0000"/>
                          </a:solidFill>
                          <a:latin typeface="Arial"/>
                          <a:cs typeface="Arial"/>
                        </a:rPr>
                        <a:t> </a:t>
                      </a:r>
                      <a:r>
                        <a:rPr sz="2000" i="1" dirty="0">
                          <a:solidFill>
                            <a:srgbClr val="FF0000"/>
                          </a:solidFill>
                          <a:latin typeface="Arial"/>
                          <a:cs typeface="Arial"/>
                        </a:rPr>
                        <a:t>w</a:t>
                      </a:r>
                      <a:r>
                        <a:rPr sz="2000" i="1" spc="-30" dirty="0">
                          <a:solidFill>
                            <a:srgbClr val="FF0000"/>
                          </a:solidFill>
                          <a:latin typeface="Arial"/>
                          <a:cs typeface="Arial"/>
                        </a:rPr>
                        <a:t>i</a:t>
                      </a:r>
                      <a:r>
                        <a:rPr sz="2000" i="1" dirty="0">
                          <a:solidFill>
                            <a:srgbClr val="FF0000"/>
                          </a:solidFill>
                          <a:latin typeface="Arial"/>
                          <a:cs typeface="Arial"/>
                        </a:rPr>
                        <a:t>th</a:t>
                      </a:r>
                      <a:r>
                        <a:rPr lang="en-US" sz="2000" i="0" spc="0" dirty="0">
                          <a:solidFill>
                            <a:schemeClr val="tx1"/>
                          </a:solidFill>
                          <a:latin typeface="Arial"/>
                          <a:cs typeface="Arial"/>
                        </a:rPr>
                        <a:t>  </a:t>
                      </a:r>
                      <a:r>
                        <a:rPr sz="2000" i="1" spc="-5" dirty="0">
                          <a:solidFill>
                            <a:srgbClr val="FF0000"/>
                          </a:solidFill>
                          <a:latin typeface="Arial"/>
                          <a:cs typeface="Arial"/>
                        </a:rPr>
                        <a:t>his/her </a:t>
                      </a:r>
                      <a:endParaRPr lang="en-IN" sz="2000" i="1" spc="-5"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lang="en-IN" sz="2000" i="1" spc="-5" dirty="0">
                          <a:solidFill>
                            <a:srgbClr val="FF0000"/>
                          </a:solidFill>
                          <a:latin typeface="Arial"/>
                          <a:cs typeface="Arial"/>
                        </a:rPr>
                        <a:t>o</a:t>
                      </a:r>
                      <a:r>
                        <a:rPr sz="2000" i="1" spc="-5" dirty="0">
                          <a:solidFill>
                            <a:srgbClr val="FF0000"/>
                          </a:solidFill>
                          <a:latin typeface="Arial"/>
                          <a:cs typeface="Arial"/>
                        </a:rPr>
                        <a:t>wn</a:t>
                      </a:r>
                      <a:r>
                        <a:rPr lang="en-IN" sz="2000" i="1" spc="-5" dirty="0">
                          <a:solidFill>
                            <a:srgbClr val="FF0000"/>
                          </a:solidFill>
                          <a:latin typeface="Arial"/>
                          <a:cs typeface="Arial"/>
                        </a:rPr>
                        <a:t> </a:t>
                      </a:r>
                      <a:r>
                        <a:rPr sz="2000" i="1" spc="-10" dirty="0">
                          <a:solidFill>
                            <a:srgbClr val="FF0000"/>
                          </a:solidFill>
                          <a:latin typeface="Arial"/>
                          <a:cs typeface="Arial"/>
                        </a:rPr>
                        <a:t>professional </a:t>
                      </a:r>
                      <a:r>
                        <a:rPr sz="2000" i="1" spc="-5" dirty="0">
                          <a:solidFill>
                            <a:srgbClr val="FF0000"/>
                          </a:solidFill>
                          <a:latin typeface="Arial"/>
                          <a:cs typeface="Arial"/>
                        </a:rPr>
                        <a:t>autonomy  and/o</a:t>
                      </a:r>
                      <a:r>
                        <a:rPr sz="2000" i="1" dirty="0">
                          <a:solidFill>
                            <a:srgbClr val="FF0000"/>
                          </a:solidFill>
                          <a:latin typeface="Arial"/>
                          <a:cs typeface="Arial"/>
                        </a:rPr>
                        <a:t>r</a:t>
                      </a:r>
                      <a:r>
                        <a:rPr lang="en-US" sz="2000" i="1" dirty="0">
                          <a:solidFill>
                            <a:srgbClr val="FF0000"/>
                          </a:solidFill>
                          <a:latin typeface="Arial"/>
                          <a:cs typeface="Arial"/>
                        </a:rPr>
                        <a:t>  </a:t>
                      </a:r>
                      <a:r>
                        <a:rPr sz="2000" i="1" dirty="0">
                          <a:solidFill>
                            <a:srgbClr val="FF0000"/>
                          </a:solidFill>
                          <a:latin typeface="Arial"/>
                          <a:cs typeface="Arial"/>
                        </a:rPr>
                        <a:t>w</a:t>
                      </a:r>
                      <a:r>
                        <a:rPr sz="2000" i="1" spc="-30" dirty="0">
                          <a:solidFill>
                            <a:srgbClr val="FF0000"/>
                          </a:solidFill>
                          <a:latin typeface="Arial"/>
                          <a:cs typeface="Arial"/>
                        </a:rPr>
                        <a:t>i</a:t>
                      </a:r>
                      <a:r>
                        <a:rPr sz="2000" i="1" dirty="0">
                          <a:solidFill>
                            <a:srgbClr val="FF0000"/>
                          </a:solidFill>
                          <a:latin typeface="Arial"/>
                          <a:cs typeface="Arial"/>
                        </a:rPr>
                        <a:t>th</a:t>
                      </a:r>
                      <a:r>
                        <a:rPr lang="en-IN" sz="2000" i="1" baseline="0" dirty="0">
                          <a:solidFill>
                            <a:srgbClr val="FF0000"/>
                          </a:solidFill>
                          <a:latin typeface="Arial"/>
                          <a:cs typeface="Arial"/>
                        </a:rPr>
                        <a:t> </a:t>
                      </a:r>
                      <a:r>
                        <a:rPr sz="2000" i="1" dirty="0">
                          <a:solidFill>
                            <a:srgbClr val="FF0000"/>
                          </a:solidFill>
                          <a:latin typeface="Arial"/>
                          <a:cs typeface="Arial"/>
                        </a:rPr>
                        <a:t>the</a:t>
                      </a:r>
                      <a:endParaRPr lang="en-IN"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lang="en-US" sz="2000" i="1" dirty="0">
                          <a:solidFill>
                            <a:srgbClr val="FF0000"/>
                          </a:solidFill>
                          <a:latin typeface="Arial"/>
                          <a:cs typeface="Arial"/>
                        </a:rPr>
                        <a:t> </a:t>
                      </a: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20" dirty="0">
                          <a:solidFill>
                            <a:srgbClr val="FF0000"/>
                          </a:solidFill>
                          <a:latin typeface="Arial"/>
                          <a:cs typeface="Arial"/>
                        </a:rPr>
                        <a:t>a</a:t>
                      </a:r>
                      <a:r>
                        <a:rPr sz="2000" i="1" spc="-5" dirty="0">
                          <a:solidFill>
                            <a:srgbClr val="FF0000"/>
                          </a:solidFill>
                          <a:latin typeface="Arial"/>
                          <a:cs typeface="Arial"/>
                        </a:rPr>
                        <a:t>utono</a:t>
                      </a:r>
                      <a:r>
                        <a:rPr sz="2000" i="1" dirty="0">
                          <a:solidFill>
                            <a:srgbClr val="FF0000"/>
                          </a:solidFill>
                          <a:latin typeface="Arial"/>
                          <a:cs typeface="Arial"/>
                        </a:rPr>
                        <a:t>my</a:t>
                      </a:r>
                      <a:r>
                        <a:rPr lang="en-US" sz="2000" i="1" dirty="0">
                          <a:solidFill>
                            <a:srgbClr val="FF0000"/>
                          </a:solidFill>
                          <a:latin typeface="Arial"/>
                          <a:cs typeface="Arial"/>
                        </a:rPr>
                        <a:t> </a:t>
                      </a:r>
                      <a:r>
                        <a:rPr sz="2000" i="1" spc="-5" dirty="0">
                          <a:solidFill>
                            <a:srgbClr val="FF0000"/>
                          </a:solidFill>
                          <a:latin typeface="Arial"/>
                          <a:cs typeface="Arial"/>
                        </a:rPr>
                        <a:t>a</a:t>
                      </a:r>
                      <a:r>
                        <a:rPr sz="2000" i="1" spc="-20" dirty="0">
                          <a:solidFill>
                            <a:srgbClr val="FF0000"/>
                          </a:solidFill>
                          <a:latin typeface="Arial"/>
                          <a:cs typeface="Arial"/>
                        </a:rPr>
                        <a:t>n</a:t>
                      </a:r>
                      <a:r>
                        <a:rPr sz="2000" i="1" dirty="0">
                          <a:solidFill>
                            <a:srgbClr val="FF0000"/>
                          </a:solidFill>
                          <a:latin typeface="Arial"/>
                          <a:cs typeface="Arial"/>
                        </a:rPr>
                        <a:t>d</a:t>
                      </a:r>
                      <a:r>
                        <a:rPr lang="en-US" sz="2000" i="0" spc="0" dirty="0">
                          <a:solidFill>
                            <a:schemeClr val="tx1"/>
                          </a:solidFill>
                          <a:latin typeface="Arial"/>
                          <a:cs typeface="Arial"/>
                        </a:rPr>
                        <a:t> </a:t>
                      </a:r>
                      <a:r>
                        <a:rPr sz="2000" i="1" spc="-5" dirty="0">
                          <a:solidFill>
                            <a:srgbClr val="FF0000"/>
                          </a:solidFill>
                          <a:latin typeface="Arial"/>
                          <a:cs typeface="Arial"/>
                        </a:rPr>
                        <a:t>freedom</a:t>
                      </a:r>
                      <a:r>
                        <a:rPr lang="en-IN" sz="2000" i="1" spc="-5" dirty="0">
                          <a:solidFill>
                            <a:srgbClr val="FF0000"/>
                          </a:solidFill>
                          <a:latin typeface="Arial"/>
                          <a:cs typeface="Arial"/>
                        </a:rPr>
                        <a:t> </a:t>
                      </a:r>
                      <a:r>
                        <a:rPr sz="2000" i="1" spc="-5" dirty="0">
                          <a:solidFill>
                            <a:srgbClr val="FF0000"/>
                          </a:solidFill>
                          <a:latin typeface="Arial"/>
                          <a:cs typeface="Arial"/>
                        </a:rPr>
                        <a:t>of </a:t>
                      </a:r>
                      <a:r>
                        <a:rPr sz="2000" i="1" dirty="0">
                          <a:solidFill>
                            <a:srgbClr val="FF0000"/>
                          </a:solidFill>
                          <a:latin typeface="Arial"/>
                          <a:cs typeface="Arial"/>
                        </a:rPr>
                        <a:t>the </a:t>
                      </a:r>
                      <a:r>
                        <a:rPr sz="2000" i="1" spc="-5" dirty="0">
                          <a:solidFill>
                            <a:srgbClr val="FF0000"/>
                          </a:solidFill>
                          <a:latin typeface="Arial"/>
                          <a:cs typeface="Arial"/>
                        </a:rPr>
                        <a:t>medical</a:t>
                      </a:r>
                      <a:r>
                        <a:rPr sz="2000" i="1" spc="10" dirty="0">
                          <a:solidFill>
                            <a:srgbClr val="FF0000"/>
                          </a:solidFill>
                          <a:latin typeface="Arial"/>
                          <a:cs typeface="Arial"/>
                        </a:rPr>
                        <a:t> </a:t>
                      </a:r>
                      <a:r>
                        <a:rPr sz="2000" i="1" spc="-10" dirty="0">
                          <a:solidFill>
                            <a:srgbClr val="FF0000"/>
                          </a:solidFill>
                          <a:latin typeface="Arial"/>
                          <a:cs typeface="Arial"/>
                        </a:rPr>
                        <a:t>institution.</a:t>
                      </a:r>
                      <a:endParaRPr lang="en-IN" sz="2000" i="1" spc="-10"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10" dirty="0">
                        <a:solidFill>
                          <a:srgbClr val="FF0000"/>
                        </a:solidFill>
                        <a:latin typeface="Arial"/>
                        <a:cs typeface="Arial"/>
                      </a:endParaRPr>
                    </a:p>
                    <a:p>
                      <a:pPr marL="523875" marR="62230" indent="-228600">
                        <a:lnSpc>
                          <a:spcPts val="1370"/>
                        </a:lnSpc>
                        <a:spcBef>
                          <a:spcPts val="30"/>
                        </a:spcBef>
                      </a:pPr>
                      <a:r>
                        <a:rPr lang="en-US" sz="2000" i="1" spc="-5" dirty="0">
                          <a:solidFill>
                            <a:srgbClr val="FF0000"/>
                          </a:solidFill>
                          <a:latin typeface="Arial"/>
                          <a:cs typeface="Arial"/>
                        </a:rPr>
                        <a:t>g) </a:t>
                      </a:r>
                      <a:r>
                        <a:rPr lang="en-US" sz="2000" b="1" i="1" spc="-5" dirty="0">
                          <a:solidFill>
                            <a:srgbClr val="FF0000"/>
                          </a:solidFill>
                          <a:latin typeface="Arial"/>
                          <a:cs typeface="Arial"/>
                        </a:rPr>
                        <a:t>Affiliation</a:t>
                      </a:r>
                      <a:r>
                        <a:rPr lang="en-US" sz="2000" i="1" spc="-5" dirty="0">
                          <a:solidFill>
                            <a:srgbClr val="FF0000"/>
                          </a:solidFill>
                          <a:latin typeface="Arial"/>
                          <a:cs typeface="Arial"/>
                        </a:rPr>
                        <a:t>:- </a:t>
                      </a:r>
                      <a:r>
                        <a:rPr lang="en-US" sz="2000" i="1" dirty="0">
                          <a:solidFill>
                            <a:srgbClr val="FF0000"/>
                          </a:solidFill>
                          <a:latin typeface="Arial"/>
                          <a:cs typeface="Arial"/>
                        </a:rPr>
                        <a:t>A </a:t>
                      </a:r>
                      <a:r>
                        <a:rPr lang="en-US" sz="2000" i="1" spc="-5" dirty="0">
                          <a:solidFill>
                            <a:srgbClr val="FF0000"/>
                          </a:solidFill>
                          <a:latin typeface="Arial"/>
                          <a:cs typeface="Arial"/>
                        </a:rPr>
                        <a:t>medical practitioner  </a:t>
                      </a:r>
                      <a:r>
                        <a:rPr lang="en-US" sz="2000" i="1" dirty="0">
                          <a:solidFill>
                            <a:srgbClr val="FF0000"/>
                          </a:solidFill>
                          <a:latin typeface="Arial"/>
                          <a:cs typeface="Arial"/>
                        </a:rPr>
                        <a:t>may </a:t>
                      </a:r>
                      <a:endParaRPr lang="en-US" sz="2000" i="1" spc="-5" dirty="0">
                        <a:solidFill>
                          <a:srgbClr val="FF0000"/>
                        </a:solidFill>
                        <a:latin typeface="Arial"/>
                        <a:cs typeface="Arial"/>
                      </a:endParaRPr>
                    </a:p>
                    <a:p>
                      <a:pPr marL="523875" marR="62230" indent="-228600">
                        <a:lnSpc>
                          <a:spcPts val="1370"/>
                        </a:lnSpc>
                        <a:spcBef>
                          <a:spcPts val="30"/>
                        </a:spcBef>
                      </a:pPr>
                      <a:endParaRPr lang="en-US" sz="2000" i="1" spc="-5" dirty="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dirty="0">
                          <a:solidFill>
                            <a:srgbClr val="FF0000"/>
                          </a:solidFill>
                          <a:latin typeface="Arial"/>
                          <a:cs typeface="Arial"/>
                        </a:rPr>
                        <a:t>work  for </a:t>
                      </a:r>
                      <a:r>
                        <a:rPr lang="en-US" sz="2000" i="1" spc="-5" dirty="0">
                          <a:solidFill>
                            <a:srgbClr val="FF0000"/>
                          </a:solidFill>
                          <a:latin typeface="Arial"/>
                          <a:cs typeface="Arial"/>
                        </a:rPr>
                        <a:t>pharmaceutical   and</a:t>
                      </a:r>
                      <a:r>
                        <a:rPr lang="en-US" sz="2000" i="1" spc="-5" baseline="0" dirty="0">
                          <a:solidFill>
                            <a:srgbClr val="FF0000"/>
                          </a:solidFill>
                          <a:latin typeface="Arial"/>
                          <a:cs typeface="Arial"/>
                        </a:rPr>
                        <a:t> </a:t>
                      </a:r>
                      <a:r>
                        <a:rPr lang="en-US" sz="2000" i="1" spc="-5" dirty="0">
                          <a:solidFill>
                            <a:srgbClr val="FF0000"/>
                          </a:solidFill>
                          <a:latin typeface="Arial"/>
                          <a:cs typeface="Arial"/>
                        </a:rPr>
                        <a:t>all</a:t>
                      </a:r>
                      <a:r>
                        <a:rPr lang="en-US" sz="2000" i="1" spc="-30" dirty="0">
                          <a:solidFill>
                            <a:srgbClr val="FF0000"/>
                          </a:solidFill>
                          <a:latin typeface="Arial"/>
                          <a:cs typeface="Arial"/>
                        </a:rPr>
                        <a:t>i</a:t>
                      </a:r>
                      <a:r>
                        <a:rPr lang="en-US" sz="2000" i="1" spc="-5" dirty="0">
                          <a:solidFill>
                            <a:srgbClr val="FF0000"/>
                          </a:solidFill>
                          <a:latin typeface="Arial"/>
                          <a:cs typeface="Arial"/>
                        </a:rPr>
                        <a:t>e</a:t>
                      </a:r>
                      <a:r>
                        <a:rPr lang="en-US" sz="2000" i="1" dirty="0">
                          <a:solidFill>
                            <a:srgbClr val="FF0000"/>
                          </a:solidFill>
                          <a:latin typeface="Arial"/>
                          <a:cs typeface="Arial"/>
                        </a:rPr>
                        <a:t>d</a:t>
                      </a:r>
                      <a:r>
                        <a:rPr lang="en-US" sz="2000" i="1" baseline="0" dirty="0">
                          <a:solidFill>
                            <a:srgbClr val="FF0000"/>
                          </a:solidFill>
                          <a:latin typeface="Arial"/>
                          <a:cs typeface="Arial"/>
                        </a:rPr>
                        <a:t>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5" dirty="0">
                          <a:solidFill>
                            <a:srgbClr val="FF0000"/>
                          </a:solidFill>
                          <a:latin typeface="Arial"/>
                          <a:cs typeface="Arial"/>
                        </a:rPr>
                        <a:t>healthca</a:t>
                      </a:r>
                      <a:r>
                        <a:rPr lang="en-US" sz="2000" i="1" spc="25" dirty="0">
                          <a:solidFill>
                            <a:srgbClr val="FF0000"/>
                          </a:solidFill>
                          <a:latin typeface="Arial"/>
                          <a:cs typeface="Arial"/>
                        </a:rPr>
                        <a:t>re</a:t>
                      </a:r>
                      <a:r>
                        <a:rPr lang="en-US" sz="2000" i="1" spc="25" baseline="0" dirty="0">
                          <a:solidFill>
                            <a:srgbClr val="FF0000"/>
                          </a:solidFill>
                          <a:latin typeface="Arial"/>
                          <a:cs typeface="Arial"/>
                        </a:rPr>
                        <a:t> </a:t>
                      </a:r>
                      <a:r>
                        <a:rPr lang="en-US" sz="2000" i="1" spc="-30" dirty="0">
                          <a:solidFill>
                            <a:srgbClr val="FF0000"/>
                          </a:solidFill>
                          <a:latin typeface="Arial"/>
                          <a:cs typeface="Arial"/>
                        </a:rPr>
                        <a:t>i</a:t>
                      </a:r>
                      <a:r>
                        <a:rPr lang="en-US" sz="2000" i="1" spc="-5" dirty="0">
                          <a:solidFill>
                            <a:srgbClr val="FF0000"/>
                          </a:solidFill>
                          <a:latin typeface="Arial"/>
                          <a:cs typeface="Arial"/>
                        </a:rPr>
                        <a:t>ndust</a:t>
                      </a:r>
                      <a:r>
                        <a:rPr lang="en-US" sz="2000" i="1" spc="20" dirty="0">
                          <a:solidFill>
                            <a:srgbClr val="FF0000"/>
                          </a:solidFill>
                          <a:latin typeface="Arial"/>
                          <a:cs typeface="Arial"/>
                        </a:rPr>
                        <a:t>r</a:t>
                      </a:r>
                      <a:r>
                        <a:rPr lang="en-US" sz="2000" i="1" spc="-30" dirty="0">
                          <a:solidFill>
                            <a:srgbClr val="FF0000"/>
                          </a:solidFill>
                          <a:latin typeface="Arial"/>
                          <a:cs typeface="Arial"/>
                        </a:rPr>
                        <a:t>i</a:t>
                      </a:r>
                      <a:r>
                        <a:rPr lang="en-US" sz="2000" i="1" spc="-5" dirty="0">
                          <a:solidFill>
                            <a:srgbClr val="FF0000"/>
                          </a:solidFill>
                          <a:latin typeface="Arial"/>
                          <a:cs typeface="Arial"/>
                        </a:rPr>
                        <a:t>e</a:t>
                      </a:r>
                      <a:r>
                        <a:rPr lang="en-US" sz="2000" i="1" dirty="0">
                          <a:solidFill>
                            <a:srgbClr val="FF0000"/>
                          </a:solidFill>
                          <a:latin typeface="Arial"/>
                          <a:cs typeface="Arial"/>
                        </a:rPr>
                        <a:t>s	</a:t>
                      </a:r>
                      <a:r>
                        <a:rPr lang="en-US" sz="2000" i="1" spc="-30" dirty="0">
                          <a:solidFill>
                            <a:srgbClr val="FF0000"/>
                          </a:solidFill>
                          <a:latin typeface="Arial"/>
                          <a:cs typeface="Arial"/>
                        </a:rPr>
                        <a:t>i</a:t>
                      </a:r>
                      <a:r>
                        <a:rPr lang="en-US" sz="2000" i="1" dirty="0">
                          <a:solidFill>
                            <a:srgbClr val="FF0000"/>
                          </a:solidFill>
                          <a:latin typeface="Arial"/>
                          <a:cs typeface="Arial"/>
                        </a:rPr>
                        <a:t>n  </a:t>
                      </a:r>
                      <a:r>
                        <a:rPr lang="en-US" sz="2000" i="1" spc="-5" dirty="0">
                          <a:solidFill>
                            <a:srgbClr val="FF0000"/>
                          </a:solidFill>
                          <a:latin typeface="Arial"/>
                          <a:cs typeface="Arial"/>
                        </a:rPr>
                        <a:t>advisory capacities,  as</a:t>
                      </a:r>
                      <a:r>
                        <a:rPr lang="en-US" sz="2000" i="1" spc="110" dirty="0">
                          <a:solidFill>
                            <a:srgbClr val="FF0000"/>
                          </a:solidFill>
                          <a:latin typeface="Arial"/>
                          <a:cs typeface="Arial"/>
                        </a:rPr>
                        <a:t>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110" dirty="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dirty="0">
                          <a:solidFill>
                            <a:srgbClr val="FF0000"/>
                          </a:solidFill>
                          <a:latin typeface="Arial"/>
                          <a:cs typeface="Arial"/>
                        </a:rPr>
                        <a:t>consultants, </a:t>
                      </a:r>
                      <a:r>
                        <a:rPr lang="en-US" sz="2000" i="1" spc="-5" dirty="0">
                          <a:solidFill>
                            <a:srgbClr val="FF0000"/>
                          </a:solidFill>
                          <a:latin typeface="Arial"/>
                          <a:cs typeface="Arial"/>
                        </a:rPr>
                        <a:t>as researchers, as </a:t>
                      </a:r>
                      <a:r>
                        <a:rPr lang="en-US" sz="2000" i="1" spc="-10" dirty="0">
                          <a:solidFill>
                            <a:srgbClr val="FF0000"/>
                          </a:solidFill>
                          <a:latin typeface="Arial"/>
                          <a:cs typeface="Arial"/>
                        </a:rPr>
                        <a:t>treating </a:t>
                      </a:r>
                      <a:r>
                        <a:rPr lang="en-US" sz="2000" i="1" spc="-5" dirty="0">
                          <a:solidFill>
                            <a:srgbClr val="FF0000"/>
                          </a:solidFill>
                          <a:latin typeface="Arial"/>
                          <a:cs typeface="Arial"/>
                        </a:rPr>
                        <a:t>doctors or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15" dirty="0">
                          <a:solidFill>
                            <a:srgbClr val="FF0000"/>
                          </a:solidFill>
                          <a:latin typeface="Arial"/>
                          <a:cs typeface="Arial"/>
                        </a:rPr>
                        <a:t>in </a:t>
                      </a:r>
                      <a:r>
                        <a:rPr lang="en-US" sz="2000" i="1" spc="-5" dirty="0">
                          <a:solidFill>
                            <a:srgbClr val="FF0000"/>
                          </a:solidFill>
                          <a:latin typeface="Arial"/>
                          <a:cs typeface="Arial"/>
                        </a:rPr>
                        <a:t>any other </a:t>
                      </a:r>
                      <a:r>
                        <a:rPr lang="en-US" sz="2000" i="1" spc="-10" dirty="0">
                          <a:solidFill>
                            <a:srgbClr val="FF0000"/>
                          </a:solidFill>
                          <a:latin typeface="Arial"/>
                          <a:cs typeface="Arial"/>
                        </a:rPr>
                        <a:t>professional</a:t>
                      </a:r>
                      <a:r>
                        <a:rPr lang="en-US" sz="2000" i="1" spc="170" dirty="0">
                          <a:solidFill>
                            <a:srgbClr val="FF0000"/>
                          </a:solidFill>
                          <a:latin typeface="Arial"/>
                          <a:cs typeface="Arial"/>
                        </a:rPr>
                        <a:t> </a:t>
                      </a:r>
                      <a:r>
                        <a:rPr lang="en-US" sz="2000" i="1" spc="-10" dirty="0">
                          <a:solidFill>
                            <a:srgbClr val="FF0000"/>
                          </a:solidFill>
                          <a:latin typeface="Arial"/>
                          <a:cs typeface="Arial"/>
                        </a:rPr>
                        <a:t>capacity.</a:t>
                      </a:r>
                      <a:endParaRPr lang="en-US" sz="2000" i="1" spc="-5" dirty="0">
                        <a:solidFill>
                          <a:srgbClr val="FF0000"/>
                        </a:solidFill>
                        <a:latin typeface="Arial"/>
                        <a:cs typeface="Arial"/>
                      </a:endParaRPr>
                    </a:p>
                    <a:p>
                      <a:pPr marL="523875" marR="62230">
                        <a:lnSpc>
                          <a:spcPts val="1370"/>
                        </a:lnSpc>
                        <a:spcBef>
                          <a:spcPts val="20"/>
                        </a:spcBef>
                      </a:pPr>
                      <a:endParaRPr lang="en-US" sz="2000" dirty="0">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5" dirty="0">
                          <a:solidFill>
                            <a:srgbClr val="FF0000"/>
                          </a:solidFill>
                          <a:latin typeface="Arial"/>
                          <a:cs typeface="Arial"/>
                        </a:rPr>
                        <a:t> </a:t>
                      </a:r>
                      <a:r>
                        <a:rPr lang="en-US" sz="2000" i="1" dirty="0">
                          <a:solidFill>
                            <a:srgbClr val="FF0000"/>
                          </a:solidFill>
                          <a:latin typeface="Arial"/>
                          <a:cs typeface="Arial"/>
                        </a:rPr>
                        <a:t>In </a:t>
                      </a:r>
                      <a:r>
                        <a:rPr lang="en-US" sz="2000" i="1" spc="-10" dirty="0">
                          <a:solidFill>
                            <a:srgbClr val="FF0000"/>
                          </a:solidFill>
                          <a:latin typeface="Arial"/>
                          <a:cs typeface="Arial"/>
                        </a:rPr>
                        <a:t>doing </a:t>
                      </a:r>
                      <a:r>
                        <a:rPr lang="en-US" sz="2000" i="1" dirty="0">
                          <a:solidFill>
                            <a:srgbClr val="FF0000"/>
                          </a:solidFill>
                          <a:latin typeface="Arial"/>
                          <a:cs typeface="Arial"/>
                        </a:rPr>
                        <a:t>so, a </a:t>
                      </a:r>
                      <a:r>
                        <a:rPr lang="en-US" sz="2000" i="1" spc="-10" dirty="0">
                          <a:solidFill>
                            <a:srgbClr val="FF0000"/>
                          </a:solidFill>
                          <a:latin typeface="Arial"/>
                          <a:cs typeface="Arial"/>
                        </a:rPr>
                        <a:t>medical  practitioner  </a:t>
                      </a:r>
                      <a:r>
                        <a:rPr lang="en-US" sz="2000" i="1" dirty="0">
                          <a:solidFill>
                            <a:srgbClr val="FF0000"/>
                          </a:solidFill>
                          <a:latin typeface="Arial"/>
                          <a:cs typeface="Arial"/>
                        </a:rPr>
                        <a:t>shall </a:t>
                      </a:r>
                      <a:r>
                        <a:rPr lang="en-US" sz="2000" i="1" spc="-5" dirty="0">
                          <a:solidFill>
                            <a:srgbClr val="FF0000"/>
                          </a:solidFill>
                          <a:latin typeface="Arial"/>
                          <a:cs typeface="Arial"/>
                        </a:rPr>
                        <a:t>always </a:t>
                      </a:r>
                      <a:r>
                        <a:rPr lang="en-US" sz="2000" i="1" spc="5" dirty="0">
                          <a:solidFill>
                            <a:srgbClr val="FF0000"/>
                          </a:solidFill>
                          <a:latin typeface="Arial"/>
                          <a:cs typeface="Arial"/>
                        </a:rPr>
                        <a:t>:-</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a:solidFill>
                          <a:srgbClr val="FF0000"/>
                        </a:solidFill>
                        <a:latin typeface="Arial"/>
                        <a:cs typeface="Arial"/>
                      </a:endParaRPr>
                    </a:p>
                    <a:p>
                      <a:pPr marL="809625" marR="62230" indent="-514350" algn="l" defTabSz="914400" rtl="0" eaLnBrk="1" fontAlgn="auto" latinLnBrk="0" hangingPunct="1">
                        <a:lnSpc>
                          <a:spcPts val="1370"/>
                        </a:lnSpc>
                        <a:spcBef>
                          <a:spcPts val="30"/>
                        </a:spcBef>
                        <a:spcAft>
                          <a:spcPts val="0"/>
                        </a:spcAft>
                        <a:buClrTx/>
                        <a:buSzTx/>
                        <a:buFontTx/>
                        <a:buAutoNum type="romanLcParenBoth"/>
                        <a:tabLst/>
                        <a:defRPr/>
                      </a:pPr>
                      <a:r>
                        <a:rPr lang="en-US" sz="2000" i="1" spc="-5" dirty="0">
                          <a:solidFill>
                            <a:srgbClr val="FF0000"/>
                          </a:solidFill>
                          <a:latin typeface="Arial"/>
                          <a:cs typeface="Arial"/>
                        </a:rPr>
                        <a:t>Ensure </a:t>
                      </a:r>
                      <a:r>
                        <a:rPr lang="en-US" sz="2000" i="1" dirty="0">
                          <a:solidFill>
                            <a:srgbClr val="FF0000"/>
                          </a:solidFill>
                          <a:latin typeface="Arial"/>
                          <a:cs typeface="Arial"/>
                        </a:rPr>
                        <a:t>that </a:t>
                      </a:r>
                      <a:r>
                        <a:rPr lang="en-US" sz="2000" i="1" spc="-10" dirty="0">
                          <a:solidFill>
                            <a:srgbClr val="FF0000"/>
                          </a:solidFill>
                          <a:latin typeface="Arial"/>
                          <a:cs typeface="Arial"/>
                        </a:rPr>
                        <a:t>his </a:t>
                      </a:r>
                      <a:r>
                        <a:rPr lang="en-US" sz="2000" i="1" spc="-5" dirty="0">
                          <a:solidFill>
                            <a:srgbClr val="FF0000"/>
                          </a:solidFill>
                          <a:latin typeface="Arial"/>
                          <a:cs typeface="Arial"/>
                        </a:rPr>
                        <a:t>professional  </a:t>
                      </a:r>
                      <a:r>
                        <a:rPr lang="en-US" sz="2000" i="1" spc="-10" dirty="0">
                          <a:solidFill>
                            <a:srgbClr val="FF0000"/>
                          </a:solidFill>
                          <a:latin typeface="Arial"/>
                          <a:cs typeface="Arial"/>
                        </a:rPr>
                        <a:t>integrity </a:t>
                      </a:r>
                      <a:r>
                        <a:rPr lang="en-US" sz="2000" i="1" spc="-5" dirty="0">
                          <a:solidFill>
                            <a:srgbClr val="FF0000"/>
                          </a:solidFill>
                          <a:latin typeface="Arial"/>
                          <a:cs typeface="Arial"/>
                        </a:rPr>
                        <a:t>and</a:t>
                      </a:r>
                    </a:p>
                    <a:p>
                      <a:pPr marL="295275" marR="62230" indent="0" algn="l" defTabSz="914400" rtl="0" eaLnBrk="1" fontAlgn="auto" latinLnBrk="0" hangingPunct="1">
                        <a:lnSpc>
                          <a:spcPts val="1370"/>
                        </a:lnSpc>
                        <a:spcBef>
                          <a:spcPts val="30"/>
                        </a:spcBef>
                        <a:spcAft>
                          <a:spcPts val="0"/>
                        </a:spcAft>
                        <a:buClrTx/>
                        <a:buSzTx/>
                        <a:buFontTx/>
                        <a:buNone/>
                        <a:tabLst/>
                        <a:defRPr/>
                      </a:pPr>
                      <a:endParaRPr lang="en-US" sz="2000" i="1" spc="-5" dirty="0">
                        <a:solidFill>
                          <a:srgbClr val="FF0000"/>
                        </a:solidFill>
                        <a:latin typeface="Arial"/>
                        <a:cs typeface="Arial"/>
                      </a:endParaRPr>
                    </a:p>
                    <a:p>
                      <a:pPr marL="295275" marR="62230" indent="0" algn="l" defTabSz="914400" rtl="0" eaLnBrk="1" fontAlgn="auto" latinLnBrk="0" hangingPunct="1">
                        <a:lnSpc>
                          <a:spcPts val="1370"/>
                        </a:lnSpc>
                        <a:spcBef>
                          <a:spcPts val="30"/>
                        </a:spcBef>
                        <a:spcAft>
                          <a:spcPts val="0"/>
                        </a:spcAft>
                        <a:buClrTx/>
                        <a:buSzTx/>
                        <a:buFontTx/>
                        <a:buNone/>
                        <a:tabLst/>
                        <a:defRPr/>
                      </a:pPr>
                      <a:r>
                        <a:rPr lang="en-US" sz="2000" i="1" spc="-5" dirty="0">
                          <a:solidFill>
                            <a:srgbClr val="FF0000"/>
                          </a:solidFill>
                          <a:latin typeface="Arial"/>
                          <a:cs typeface="Arial"/>
                        </a:rPr>
                        <a:t> freedom </a:t>
                      </a:r>
                      <a:r>
                        <a:rPr lang="en-US" sz="2000" i="1" spc="-10" dirty="0">
                          <a:solidFill>
                            <a:srgbClr val="FF0000"/>
                          </a:solidFill>
                          <a:latin typeface="Arial"/>
                          <a:cs typeface="Arial"/>
                        </a:rPr>
                        <a:t>are  maintained.</a:t>
                      </a:r>
                      <a:endParaRPr lang="en-US" sz="2000" dirty="0">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10" dirty="0">
                        <a:solidFill>
                          <a:srgbClr val="FF0000"/>
                        </a:solidFill>
                        <a:latin typeface="Arial"/>
                        <a:cs typeface="Arial"/>
                      </a:endParaRPr>
                    </a:p>
                    <a:p>
                      <a:pPr marL="523875" marR="67945">
                        <a:lnSpc>
                          <a:spcPts val="1370"/>
                        </a:lnSpc>
                        <a:spcBef>
                          <a:spcPts val="20"/>
                        </a:spcBef>
                      </a:pPr>
                      <a:endParaRPr lang="en-US" sz="2000" i="1" spc="-10"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sz="20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370"/>
                        </a:lnSpc>
                      </a:pPr>
                      <a:endParaRPr lang="en-US" sz="2000" i="1" spc="-5" dirty="0">
                        <a:solidFill>
                          <a:srgbClr val="FF0000"/>
                        </a:solidFill>
                        <a:latin typeface="Arial"/>
                        <a:cs typeface="Arial"/>
                      </a:endParaRPr>
                    </a:p>
                    <a:p>
                      <a:pPr marL="66675">
                        <a:lnSpc>
                          <a:spcPts val="1370"/>
                        </a:lnSpc>
                      </a:pPr>
                      <a:r>
                        <a:rPr sz="2000" i="1" spc="-5" dirty="0">
                          <a:solidFill>
                            <a:srgbClr val="FF0000"/>
                          </a:solidFill>
                          <a:latin typeface="Arial"/>
                          <a:cs typeface="Arial"/>
                        </a:rPr>
                        <a:t>First time </a:t>
                      </a:r>
                      <a:r>
                        <a:rPr sz="2000" i="1" dirty="0">
                          <a:solidFill>
                            <a:srgbClr val="FF0000"/>
                          </a:solidFill>
                          <a:latin typeface="Arial"/>
                          <a:cs typeface="Arial"/>
                        </a:rPr>
                        <a:t>censure, </a:t>
                      </a:r>
                      <a:r>
                        <a:rPr sz="2000" i="1" spc="-5" dirty="0">
                          <a:solidFill>
                            <a:srgbClr val="FF0000"/>
                          </a:solidFill>
                          <a:latin typeface="Arial"/>
                          <a:cs typeface="Arial"/>
                        </a:rPr>
                        <a:t>and thereafter removal</a:t>
                      </a:r>
                      <a:r>
                        <a:rPr sz="2000" i="1" spc="175" dirty="0">
                          <a:solidFill>
                            <a:srgbClr val="FF0000"/>
                          </a:solidFill>
                          <a:latin typeface="Arial"/>
                          <a:cs typeface="Arial"/>
                        </a:rPr>
                        <a:t> </a:t>
                      </a:r>
                      <a:r>
                        <a:rPr sz="2000" i="1" spc="-5" dirty="0">
                          <a:solidFill>
                            <a:srgbClr val="FF0000"/>
                          </a:solidFill>
                          <a:latin typeface="Arial"/>
                          <a:cs typeface="Arial"/>
                        </a:rPr>
                        <a:t>of</a:t>
                      </a:r>
                      <a:r>
                        <a:rPr lang="en-US" sz="2000" i="1" spc="-5" baseline="0" dirty="0">
                          <a:solidFill>
                            <a:srgbClr val="FF0000"/>
                          </a:solidFill>
                          <a:latin typeface="Arial"/>
                          <a:cs typeface="Arial"/>
                        </a:rPr>
                        <a:t> </a:t>
                      </a:r>
                    </a:p>
                    <a:p>
                      <a:pPr marL="66675">
                        <a:lnSpc>
                          <a:spcPts val="1370"/>
                        </a:lnSpc>
                      </a:pPr>
                      <a:endParaRPr lang="en-US" sz="2000" i="1" spc="-5" baseline="0" dirty="0">
                        <a:solidFill>
                          <a:srgbClr val="FF0000"/>
                        </a:solidFill>
                        <a:latin typeface="Arial"/>
                        <a:cs typeface="Arial"/>
                      </a:endParaRPr>
                    </a:p>
                    <a:p>
                      <a:pPr marL="66675">
                        <a:lnSpc>
                          <a:spcPts val="1370"/>
                        </a:lnSpc>
                      </a:pPr>
                      <a:r>
                        <a:rPr sz="2000" i="1" spc="-5" dirty="0">
                          <a:solidFill>
                            <a:srgbClr val="FF0000"/>
                          </a:solidFill>
                          <a:latin typeface="Arial"/>
                          <a:cs typeface="Arial"/>
                        </a:rPr>
                        <a:t>name from Indian </a:t>
                      </a:r>
                      <a:r>
                        <a:rPr sz="2000" i="1" spc="-10" dirty="0">
                          <a:solidFill>
                            <a:srgbClr val="FF0000"/>
                          </a:solidFill>
                          <a:latin typeface="Arial"/>
                          <a:cs typeface="Arial"/>
                        </a:rPr>
                        <a:t>Medical </a:t>
                      </a:r>
                      <a:r>
                        <a:rPr sz="2000" i="1" spc="-5" dirty="0">
                          <a:solidFill>
                            <a:srgbClr val="FF0000"/>
                          </a:solidFill>
                          <a:latin typeface="Arial"/>
                          <a:cs typeface="Arial"/>
                        </a:rPr>
                        <a:t>Register or State  </a:t>
                      </a: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r>
                        <a:rPr sz="2000" i="1" spc="-5" dirty="0">
                          <a:solidFill>
                            <a:srgbClr val="FF0000"/>
                          </a:solidFill>
                          <a:latin typeface="Arial"/>
                          <a:cs typeface="Arial"/>
                        </a:rPr>
                        <a:t>Medical Register.</a:t>
                      </a: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nSpc>
                          <a:spcPts val="1370"/>
                        </a:lnSpc>
                      </a:pPr>
                      <a:endParaRPr lang="en-IN" sz="2000" i="1" spc="-5" dirty="0">
                        <a:solidFill>
                          <a:srgbClr val="FF0000"/>
                        </a:solidFill>
                        <a:latin typeface="Arial"/>
                        <a:cs typeface="Arial"/>
                      </a:endParaRPr>
                    </a:p>
                    <a:p>
                      <a:pPr marL="66675" algn="just">
                        <a:lnSpc>
                          <a:spcPts val="1370"/>
                        </a:lnSpc>
                      </a:pPr>
                      <a:endParaRPr lang="en-US" sz="1600" i="1" spc="-5" dirty="0">
                        <a:solidFill>
                          <a:srgbClr val="FF0000"/>
                        </a:solidFill>
                        <a:latin typeface="Arial"/>
                        <a:cs typeface="Arial"/>
                      </a:endParaRPr>
                    </a:p>
                    <a:p>
                      <a:pPr marL="66675" algn="just">
                        <a:lnSpc>
                          <a:spcPts val="1370"/>
                        </a:lnSpc>
                      </a:pPr>
                      <a:endParaRPr lang="en-US" sz="2000" i="1" spc="-5" dirty="0">
                        <a:solidFill>
                          <a:srgbClr val="FF0000"/>
                        </a:solidFill>
                        <a:latin typeface="Arial"/>
                        <a:cs typeface="Arial"/>
                      </a:endParaRPr>
                    </a:p>
                    <a:p>
                      <a:pPr marL="66675" algn="just">
                        <a:lnSpc>
                          <a:spcPts val="1370"/>
                        </a:lnSpc>
                      </a:pPr>
                      <a:endParaRPr lang="en-US" sz="2000" i="1" spc="-5" dirty="0">
                        <a:solidFill>
                          <a:srgbClr val="FF0000"/>
                        </a:solidFill>
                        <a:latin typeface="Arial"/>
                        <a:cs typeface="Arial"/>
                      </a:endParaRPr>
                    </a:p>
                    <a:p>
                      <a:pPr marL="66675" algn="just">
                        <a:lnSpc>
                          <a:spcPts val="1370"/>
                        </a:lnSpc>
                      </a:pPr>
                      <a:r>
                        <a:rPr lang="en-US" sz="2000" i="1" spc="-5" dirty="0">
                          <a:solidFill>
                            <a:srgbClr val="FF0000"/>
                          </a:solidFill>
                          <a:latin typeface="Arial"/>
                          <a:cs typeface="Arial"/>
                        </a:rPr>
                        <a:t>First time </a:t>
                      </a:r>
                      <a:r>
                        <a:rPr lang="en-US" sz="2000" i="1" dirty="0">
                          <a:solidFill>
                            <a:srgbClr val="FF0000"/>
                          </a:solidFill>
                          <a:latin typeface="Arial"/>
                          <a:cs typeface="Arial"/>
                        </a:rPr>
                        <a:t>censure, </a:t>
                      </a:r>
                      <a:r>
                        <a:rPr lang="en-US" sz="2000" i="1" spc="-5" dirty="0">
                          <a:solidFill>
                            <a:srgbClr val="FF0000"/>
                          </a:solidFill>
                          <a:latin typeface="Arial"/>
                          <a:cs typeface="Arial"/>
                        </a:rPr>
                        <a:t>and thereafter removal</a:t>
                      </a:r>
                      <a:r>
                        <a:rPr lang="en-US" sz="2000" i="1" spc="175" dirty="0">
                          <a:solidFill>
                            <a:srgbClr val="FF0000"/>
                          </a:solidFill>
                          <a:latin typeface="Arial"/>
                          <a:cs typeface="Arial"/>
                        </a:rPr>
                        <a:t> </a:t>
                      </a:r>
                      <a:r>
                        <a:rPr lang="en-US" sz="2000" i="1" spc="-5" dirty="0">
                          <a:solidFill>
                            <a:srgbClr val="FF0000"/>
                          </a:solidFill>
                          <a:latin typeface="Arial"/>
                          <a:cs typeface="Arial"/>
                        </a:rPr>
                        <a:t>of </a:t>
                      </a:r>
                    </a:p>
                    <a:p>
                      <a:pPr marL="66675" algn="just">
                        <a:lnSpc>
                          <a:spcPts val="1370"/>
                        </a:lnSpc>
                      </a:pPr>
                      <a:endParaRPr lang="en-US" sz="2000" i="1" spc="-5" dirty="0">
                        <a:solidFill>
                          <a:srgbClr val="FF0000"/>
                        </a:solidFill>
                        <a:latin typeface="Arial"/>
                        <a:cs typeface="Arial"/>
                      </a:endParaRPr>
                    </a:p>
                    <a:p>
                      <a:pPr marL="66675" algn="just">
                        <a:lnSpc>
                          <a:spcPts val="1370"/>
                        </a:lnSpc>
                      </a:pPr>
                      <a:r>
                        <a:rPr lang="en-US" sz="2000" i="1" spc="-5" dirty="0">
                          <a:solidFill>
                            <a:srgbClr val="FF0000"/>
                          </a:solidFill>
                          <a:latin typeface="Arial"/>
                          <a:cs typeface="Arial"/>
                        </a:rPr>
                        <a:t>name </a:t>
                      </a:r>
                      <a:r>
                        <a:rPr lang="en-US" sz="2000" i="1" spc="-10" dirty="0">
                          <a:solidFill>
                            <a:srgbClr val="FF0000"/>
                          </a:solidFill>
                          <a:latin typeface="Arial"/>
                          <a:cs typeface="Arial"/>
                        </a:rPr>
                        <a:t>from </a:t>
                      </a:r>
                      <a:r>
                        <a:rPr lang="en-US" sz="2000" i="1" spc="-5" dirty="0">
                          <a:solidFill>
                            <a:srgbClr val="FF0000"/>
                          </a:solidFill>
                          <a:latin typeface="Arial"/>
                          <a:cs typeface="Arial"/>
                        </a:rPr>
                        <a:t>Indian </a:t>
                      </a:r>
                      <a:r>
                        <a:rPr lang="en-US" sz="2000" i="1" spc="-10" dirty="0">
                          <a:solidFill>
                            <a:srgbClr val="FF0000"/>
                          </a:solidFill>
                          <a:latin typeface="Arial"/>
                          <a:cs typeface="Arial"/>
                        </a:rPr>
                        <a:t>Medical </a:t>
                      </a:r>
                      <a:r>
                        <a:rPr lang="en-US" sz="2000" i="1" spc="-5" dirty="0">
                          <a:solidFill>
                            <a:srgbClr val="FF0000"/>
                          </a:solidFill>
                          <a:latin typeface="Arial"/>
                          <a:cs typeface="Arial"/>
                        </a:rPr>
                        <a:t>Register or State  </a:t>
                      </a:r>
                    </a:p>
                    <a:p>
                      <a:pPr marL="66675" algn="just">
                        <a:lnSpc>
                          <a:spcPts val="1370"/>
                        </a:lnSpc>
                      </a:pPr>
                      <a:endParaRPr lang="en-US" sz="2000" i="1" spc="-5" dirty="0">
                        <a:solidFill>
                          <a:srgbClr val="FF0000"/>
                        </a:solidFill>
                        <a:latin typeface="Arial"/>
                        <a:cs typeface="Arial"/>
                      </a:endParaRPr>
                    </a:p>
                    <a:p>
                      <a:pPr marL="66675" algn="just">
                        <a:lnSpc>
                          <a:spcPts val="1370"/>
                        </a:lnSpc>
                      </a:pPr>
                      <a:r>
                        <a:rPr lang="en-US" sz="2000" i="1" spc="-5" dirty="0">
                          <a:solidFill>
                            <a:srgbClr val="FF0000"/>
                          </a:solidFill>
                          <a:latin typeface="Arial"/>
                          <a:cs typeface="Arial"/>
                        </a:rPr>
                        <a:t>Medical Register </a:t>
                      </a:r>
                      <a:r>
                        <a:rPr lang="en-US" sz="2000" i="1" dirty="0">
                          <a:solidFill>
                            <a:srgbClr val="FF0000"/>
                          </a:solidFill>
                          <a:latin typeface="Arial"/>
                          <a:cs typeface="Arial"/>
                        </a:rPr>
                        <a:t>for a </a:t>
                      </a:r>
                      <a:r>
                        <a:rPr lang="en-US" sz="2000" i="1" spc="-10" dirty="0">
                          <a:solidFill>
                            <a:srgbClr val="FF0000"/>
                          </a:solidFill>
                          <a:latin typeface="Arial"/>
                          <a:cs typeface="Arial"/>
                        </a:rPr>
                        <a:t>period depending  </a:t>
                      </a:r>
                      <a:r>
                        <a:rPr lang="en-US" sz="2000" i="1" spc="-5" dirty="0">
                          <a:solidFill>
                            <a:srgbClr val="FF0000"/>
                          </a:solidFill>
                          <a:latin typeface="Arial"/>
                          <a:cs typeface="Arial"/>
                        </a:rPr>
                        <a:t>upon </a:t>
                      </a:r>
                    </a:p>
                    <a:p>
                      <a:pPr marL="66675" algn="just">
                        <a:lnSpc>
                          <a:spcPts val="1370"/>
                        </a:lnSpc>
                      </a:pPr>
                      <a:endParaRPr lang="en-US" sz="2000" i="1" spc="-5" dirty="0">
                        <a:solidFill>
                          <a:srgbClr val="FF0000"/>
                        </a:solidFill>
                        <a:latin typeface="Arial"/>
                        <a:cs typeface="Arial"/>
                      </a:endParaRPr>
                    </a:p>
                    <a:p>
                      <a:pPr marL="66675" algn="just">
                        <a:lnSpc>
                          <a:spcPts val="1370"/>
                        </a:lnSpc>
                      </a:pPr>
                      <a:r>
                        <a:rPr lang="en-US" sz="2000" i="1" dirty="0">
                          <a:solidFill>
                            <a:srgbClr val="FF0000"/>
                          </a:solidFill>
                          <a:latin typeface="Arial"/>
                          <a:cs typeface="Arial"/>
                        </a:rPr>
                        <a:t>the </a:t>
                      </a:r>
                      <a:r>
                        <a:rPr lang="en-US" sz="2000" i="1" spc="-10" dirty="0">
                          <a:solidFill>
                            <a:srgbClr val="FF0000"/>
                          </a:solidFill>
                          <a:latin typeface="Arial"/>
                          <a:cs typeface="Arial"/>
                        </a:rPr>
                        <a:t>violation </a:t>
                      </a:r>
                      <a:r>
                        <a:rPr lang="en-US" sz="2000" i="1" spc="-5" dirty="0">
                          <a:solidFill>
                            <a:srgbClr val="FF0000"/>
                          </a:solidFill>
                          <a:latin typeface="Arial"/>
                          <a:cs typeface="Arial"/>
                        </a:rPr>
                        <a:t>of </a:t>
                      </a:r>
                      <a:r>
                        <a:rPr lang="en-US" sz="2000" i="1" dirty="0">
                          <a:solidFill>
                            <a:srgbClr val="FF0000"/>
                          </a:solidFill>
                          <a:latin typeface="Arial"/>
                          <a:cs typeface="Arial"/>
                        </a:rPr>
                        <a:t>the</a:t>
                      </a:r>
                      <a:r>
                        <a:rPr lang="en-US" sz="2000" i="1" spc="20" dirty="0">
                          <a:solidFill>
                            <a:srgbClr val="FF0000"/>
                          </a:solidFill>
                          <a:latin typeface="Arial"/>
                          <a:cs typeface="Arial"/>
                        </a:rPr>
                        <a:t> </a:t>
                      </a:r>
                      <a:r>
                        <a:rPr lang="en-US" sz="2000" i="1" spc="-5" dirty="0">
                          <a:solidFill>
                            <a:srgbClr val="FF0000"/>
                          </a:solidFill>
                          <a:latin typeface="Arial"/>
                          <a:cs typeface="Arial"/>
                        </a:rPr>
                        <a:t>clause</a:t>
                      </a:r>
                      <a:r>
                        <a:rPr lang="en-US" sz="1600" i="1" spc="-5" dirty="0">
                          <a:solidFill>
                            <a:srgbClr val="FF0000"/>
                          </a:solidFill>
                          <a:latin typeface="Arial"/>
                          <a:cs typeface="Arial"/>
                        </a:rPr>
                        <a:t>.</a:t>
                      </a:r>
                      <a:endParaRPr lang="en-US" sz="1600" dirty="0">
                        <a:latin typeface="Arial"/>
                        <a:cs typeface="Arial"/>
                      </a:endParaRPr>
                    </a:p>
                    <a:p>
                      <a:pPr marL="66675">
                        <a:lnSpc>
                          <a:spcPts val="1370"/>
                        </a:lnSpc>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588437003"/>
                  </a:ext>
                </a:extLst>
              </a:tr>
            </a:tbl>
          </a:graphicData>
        </a:graphic>
      </p:graphicFrame>
      <p:sp>
        <p:nvSpPr>
          <p:cNvPr id="3" name="Date Placeholder 2"/>
          <p:cNvSpPr>
            <a:spLocks noGrp="1"/>
          </p:cNvSpPr>
          <p:nvPr>
            <p:ph type="dt" sz="half" idx="10"/>
          </p:nvPr>
        </p:nvSpPr>
        <p:spPr/>
        <p:txBody>
          <a:bodyPr/>
          <a:lstStyle/>
          <a:p>
            <a:fld id="{9B2AD8CB-0753-4CE5-875B-5023F05B1CAA}"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81</a:t>
            </a:fld>
            <a:endParaRPr lang="en-IN" dirty="0"/>
          </a:p>
        </p:txBody>
      </p:sp>
    </p:spTree>
    <p:extLst>
      <p:ext uri="{BB962C8B-B14F-4D97-AF65-F5344CB8AC3E}">
        <p14:creationId xmlns:p14="http://schemas.microsoft.com/office/powerpoint/2010/main" val="30114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E9FC8580-90FE-47A0-91FF-B5F23A0F3DB4}"/>
              </a:ext>
            </a:extLst>
          </p:cNvPr>
          <p:cNvGraphicFramePr>
            <a:graphicFrameLocks noGrp="1"/>
          </p:cNvGraphicFramePr>
          <p:nvPr>
            <p:extLst>
              <p:ext uri="{D42A27DB-BD31-4B8C-83A1-F6EECF244321}">
                <p14:modId xmlns:p14="http://schemas.microsoft.com/office/powerpoint/2010/main" val="2197650224"/>
              </p:ext>
            </p:extLst>
          </p:nvPr>
        </p:nvGraphicFramePr>
        <p:xfrm>
          <a:off x="251791" y="92765"/>
          <a:ext cx="11635409" cy="4902607"/>
        </p:xfrm>
        <a:graphic>
          <a:graphicData uri="http://schemas.openxmlformats.org/drawingml/2006/table">
            <a:tbl>
              <a:tblPr firstRow="1" bandRow="1">
                <a:tableStyleId>{2D5ABB26-0587-4C30-8999-92F81FD0307C}</a:tableStyleId>
              </a:tblPr>
              <a:tblGrid>
                <a:gridCol w="9661643">
                  <a:extLst>
                    <a:ext uri="{9D8B030D-6E8A-4147-A177-3AD203B41FA5}">
                      <a16:colId xmlns:a16="http://schemas.microsoft.com/office/drawing/2014/main" val="2952276195"/>
                    </a:ext>
                  </a:extLst>
                </a:gridCol>
                <a:gridCol w="1973766">
                  <a:extLst>
                    <a:ext uri="{9D8B030D-6E8A-4147-A177-3AD203B41FA5}">
                      <a16:colId xmlns:a16="http://schemas.microsoft.com/office/drawing/2014/main" val="481751599"/>
                    </a:ext>
                  </a:extLst>
                </a:gridCol>
              </a:tblGrid>
              <a:tr h="4902607">
                <a:tc>
                  <a:txBody>
                    <a:bodyPr/>
                    <a:lstStyle/>
                    <a:p>
                      <a:pPr>
                        <a:lnSpc>
                          <a:spcPct val="100000"/>
                        </a:lnSpc>
                        <a:spcBef>
                          <a:spcPts val="25"/>
                        </a:spcBef>
                        <a:buClr>
                          <a:srgbClr val="FF0000"/>
                        </a:buClr>
                        <a:buFont typeface="Arial"/>
                        <a:buNone/>
                      </a:pPr>
                      <a:endParaRPr lang="en-US" sz="2000" dirty="0">
                        <a:latin typeface="Times New Roman"/>
                        <a:cs typeface="Times New Roman"/>
                      </a:endParaRPr>
                    </a:p>
                    <a:p>
                      <a:pPr marL="569595" marR="63500" indent="-287020">
                        <a:lnSpc>
                          <a:spcPts val="1390"/>
                        </a:lnSpc>
                        <a:buNone/>
                        <a:tabLst>
                          <a:tab pos="567055" algn="l"/>
                        </a:tabLst>
                      </a:pPr>
                      <a:r>
                        <a:rPr lang="en-US" sz="2000" i="1" spc="-5" dirty="0">
                          <a:solidFill>
                            <a:srgbClr val="FF0000"/>
                          </a:solidFill>
                          <a:latin typeface="Arial"/>
                          <a:cs typeface="Arial"/>
                        </a:rPr>
                        <a:t>(ii)Ensure </a:t>
                      </a:r>
                      <a:r>
                        <a:rPr lang="en-US" sz="2000" i="1" dirty="0">
                          <a:solidFill>
                            <a:srgbClr val="FF0000"/>
                          </a:solidFill>
                          <a:latin typeface="Arial"/>
                          <a:cs typeface="Arial"/>
                        </a:rPr>
                        <a:t>that </a:t>
                      </a:r>
                      <a:r>
                        <a:rPr lang="en-US" sz="2000" i="1" spc="-10" dirty="0">
                          <a:solidFill>
                            <a:srgbClr val="FF0000"/>
                          </a:solidFill>
                          <a:latin typeface="Arial"/>
                          <a:cs typeface="Arial"/>
                        </a:rPr>
                        <a:t>patients </a:t>
                      </a:r>
                      <a:r>
                        <a:rPr lang="en-US" sz="2000" i="1" spc="-5" dirty="0">
                          <a:solidFill>
                            <a:srgbClr val="FF0000"/>
                          </a:solidFill>
                          <a:latin typeface="Arial"/>
                          <a:cs typeface="Arial"/>
                        </a:rPr>
                        <a:t>interest </a:t>
                      </a:r>
                      <a:r>
                        <a:rPr lang="en-US" sz="2000" i="1" dirty="0">
                          <a:solidFill>
                            <a:srgbClr val="FF0000"/>
                          </a:solidFill>
                          <a:latin typeface="Arial"/>
                          <a:cs typeface="Arial"/>
                        </a:rPr>
                        <a:t>are </a:t>
                      </a:r>
                      <a:r>
                        <a:rPr lang="en-US" sz="2000" i="1" spc="-10" dirty="0">
                          <a:solidFill>
                            <a:srgbClr val="FF0000"/>
                          </a:solidFill>
                          <a:latin typeface="Arial"/>
                          <a:cs typeface="Arial"/>
                        </a:rPr>
                        <a:t>not  </a:t>
                      </a:r>
                      <a:r>
                        <a:rPr lang="en-US" sz="2000" i="1" spc="-5" dirty="0">
                          <a:solidFill>
                            <a:srgbClr val="FF0000"/>
                          </a:solidFill>
                          <a:latin typeface="Arial"/>
                          <a:cs typeface="Arial"/>
                        </a:rPr>
                        <a:t>compromised </a:t>
                      </a:r>
                      <a:r>
                        <a:rPr lang="en-US" sz="2000" i="1" spc="-10" dirty="0">
                          <a:solidFill>
                            <a:srgbClr val="FF0000"/>
                          </a:solidFill>
                          <a:latin typeface="Arial"/>
                          <a:cs typeface="Arial"/>
                        </a:rPr>
                        <a:t>in </a:t>
                      </a:r>
                      <a:r>
                        <a:rPr lang="en-US" sz="2000" i="1" spc="-5" dirty="0">
                          <a:solidFill>
                            <a:srgbClr val="FF0000"/>
                          </a:solidFill>
                          <a:latin typeface="Arial"/>
                          <a:cs typeface="Arial"/>
                        </a:rPr>
                        <a:t>any</a:t>
                      </a:r>
                      <a:r>
                        <a:rPr lang="en-US" sz="2000" i="1" dirty="0">
                          <a:solidFill>
                            <a:srgbClr val="FF0000"/>
                          </a:solidFill>
                          <a:latin typeface="Arial"/>
                          <a:cs typeface="Arial"/>
                        </a:rPr>
                        <a:t>way.</a:t>
                      </a:r>
                    </a:p>
                    <a:p>
                      <a:pPr marL="569595" marR="63500" indent="-287020">
                        <a:lnSpc>
                          <a:spcPts val="1390"/>
                        </a:lnSpc>
                        <a:buAutoNum type="romanLcParenBoth"/>
                        <a:tabLst>
                          <a:tab pos="567055" algn="l"/>
                        </a:tabLst>
                      </a:pPr>
                      <a:endParaRPr lang="en-US" sz="2000" i="1" dirty="0">
                        <a:solidFill>
                          <a:srgbClr val="FF0000"/>
                        </a:solidFill>
                        <a:latin typeface="Arial"/>
                        <a:cs typeface="Arial"/>
                      </a:endParaRPr>
                    </a:p>
                    <a:p>
                      <a:pPr marL="282575" marR="63500" indent="0">
                        <a:lnSpc>
                          <a:spcPts val="1390"/>
                        </a:lnSpc>
                        <a:buNone/>
                        <a:tabLst>
                          <a:tab pos="567055" algn="l"/>
                        </a:tabLst>
                      </a:pPr>
                      <a:endParaRPr lang="en-US" sz="2000" i="1" dirty="0">
                        <a:solidFill>
                          <a:srgbClr val="FF0000"/>
                        </a:solidFill>
                        <a:latin typeface="Arial"/>
                        <a:cs typeface="Arial"/>
                      </a:endParaRPr>
                    </a:p>
                    <a:p>
                      <a:pPr marL="569595" marR="62865" indent="-287020">
                        <a:lnSpc>
                          <a:spcPts val="1370"/>
                        </a:lnSpc>
                        <a:buNone/>
                        <a:tabLst>
                          <a:tab pos="524510" algn="l"/>
                          <a:tab pos="1142365" algn="l"/>
                          <a:tab pos="1529715" algn="l"/>
                          <a:tab pos="1986914" algn="l"/>
                          <a:tab pos="2794635" algn="l"/>
                        </a:tabLst>
                      </a:pPr>
                      <a:r>
                        <a:rPr lang="en-US" sz="2000" i="1" spc="-10" dirty="0">
                          <a:solidFill>
                            <a:srgbClr val="FF0000"/>
                          </a:solidFill>
                          <a:latin typeface="Arial"/>
                          <a:cs typeface="Arial"/>
                        </a:rPr>
                        <a:t>(iii)E</a:t>
                      </a:r>
                      <a:r>
                        <a:rPr lang="en-US" sz="2000" i="1" spc="-5" dirty="0">
                          <a:solidFill>
                            <a:srgbClr val="FF0000"/>
                          </a:solidFill>
                          <a:latin typeface="Arial"/>
                          <a:cs typeface="Arial"/>
                        </a:rPr>
                        <a:t>nsu</a:t>
                      </a:r>
                      <a:r>
                        <a:rPr lang="en-US" sz="2000" i="1" spc="15" dirty="0">
                          <a:solidFill>
                            <a:srgbClr val="FF0000"/>
                          </a:solidFill>
                          <a:latin typeface="Arial"/>
                          <a:cs typeface="Arial"/>
                        </a:rPr>
                        <a:t>r</a:t>
                      </a:r>
                      <a:r>
                        <a:rPr lang="en-US" sz="2000" i="1" dirty="0">
                          <a:solidFill>
                            <a:srgbClr val="FF0000"/>
                          </a:solidFill>
                          <a:latin typeface="Arial"/>
                          <a:cs typeface="Arial"/>
                        </a:rPr>
                        <a:t>e	that	such </a:t>
                      </a:r>
                      <a:r>
                        <a:rPr lang="en-US" sz="2000" i="1" spc="-5" dirty="0">
                          <a:solidFill>
                            <a:srgbClr val="FF0000"/>
                          </a:solidFill>
                          <a:latin typeface="Arial"/>
                          <a:cs typeface="Arial"/>
                        </a:rPr>
                        <a:t>Aff</a:t>
                      </a:r>
                      <a:r>
                        <a:rPr lang="en-US" sz="2000" i="1" spc="-20" dirty="0">
                          <a:solidFill>
                            <a:srgbClr val="FF0000"/>
                          </a:solidFill>
                          <a:latin typeface="Arial"/>
                          <a:cs typeface="Arial"/>
                        </a:rPr>
                        <a:t>i</a:t>
                      </a:r>
                      <a:r>
                        <a:rPr lang="en-US" sz="2000" i="1" spc="-5" dirty="0">
                          <a:solidFill>
                            <a:srgbClr val="FF0000"/>
                          </a:solidFill>
                          <a:latin typeface="Arial"/>
                          <a:cs typeface="Arial"/>
                        </a:rPr>
                        <a:t>l</a:t>
                      </a:r>
                      <a:r>
                        <a:rPr lang="en-US" sz="2000" i="1" spc="-30" dirty="0">
                          <a:solidFill>
                            <a:srgbClr val="FF0000"/>
                          </a:solidFill>
                          <a:latin typeface="Arial"/>
                          <a:cs typeface="Arial"/>
                        </a:rPr>
                        <a:t>i</a:t>
                      </a:r>
                      <a:r>
                        <a:rPr lang="en-US" sz="2000" i="1" spc="-5" dirty="0">
                          <a:solidFill>
                            <a:srgbClr val="FF0000"/>
                          </a:solidFill>
                          <a:latin typeface="Arial"/>
                          <a:cs typeface="Arial"/>
                        </a:rPr>
                        <a:t>a</a:t>
                      </a:r>
                      <a:r>
                        <a:rPr lang="en-US" sz="2000" i="1" spc="30" dirty="0">
                          <a:solidFill>
                            <a:srgbClr val="FF0000"/>
                          </a:solidFill>
                          <a:latin typeface="Arial"/>
                          <a:cs typeface="Arial"/>
                        </a:rPr>
                        <a:t>t</a:t>
                      </a:r>
                      <a:r>
                        <a:rPr lang="en-US" sz="2000" i="1" spc="-30" dirty="0">
                          <a:solidFill>
                            <a:srgbClr val="FF0000"/>
                          </a:solidFill>
                          <a:latin typeface="Arial"/>
                          <a:cs typeface="Arial"/>
                        </a:rPr>
                        <a:t>i</a:t>
                      </a:r>
                      <a:r>
                        <a:rPr lang="en-US" sz="2000" i="1" spc="-5" dirty="0">
                          <a:solidFill>
                            <a:srgbClr val="FF0000"/>
                          </a:solidFill>
                          <a:latin typeface="Arial"/>
                          <a:cs typeface="Arial"/>
                        </a:rPr>
                        <a:t>on</a:t>
                      </a:r>
                      <a:r>
                        <a:rPr lang="en-US" sz="2000" i="1" dirty="0">
                          <a:solidFill>
                            <a:srgbClr val="FF0000"/>
                          </a:solidFill>
                          <a:latin typeface="Arial"/>
                          <a:cs typeface="Arial"/>
                        </a:rPr>
                        <a:t>s   </a:t>
                      </a:r>
                      <a:r>
                        <a:rPr lang="en-US" sz="2000" i="1" spc="-5" dirty="0">
                          <a:solidFill>
                            <a:srgbClr val="FF0000"/>
                          </a:solidFill>
                          <a:latin typeface="Arial"/>
                          <a:cs typeface="Arial"/>
                        </a:rPr>
                        <a:t>a</a:t>
                      </a:r>
                      <a:r>
                        <a:rPr lang="en-US" sz="2000" i="1" spc="10" dirty="0">
                          <a:solidFill>
                            <a:srgbClr val="FF0000"/>
                          </a:solidFill>
                          <a:latin typeface="Arial"/>
                          <a:cs typeface="Arial"/>
                        </a:rPr>
                        <a:t>r</a:t>
                      </a:r>
                      <a:r>
                        <a:rPr lang="en-US" sz="2000" i="1" dirty="0">
                          <a:solidFill>
                            <a:srgbClr val="FF0000"/>
                          </a:solidFill>
                          <a:latin typeface="Arial"/>
                          <a:cs typeface="Arial"/>
                        </a:rPr>
                        <a:t>e  </a:t>
                      </a:r>
                      <a:r>
                        <a:rPr lang="en-US" sz="2000" i="1" spc="-5" dirty="0">
                          <a:solidFill>
                            <a:srgbClr val="FF0000"/>
                          </a:solidFill>
                          <a:latin typeface="Arial"/>
                          <a:cs typeface="Arial"/>
                        </a:rPr>
                        <a:t>within </a:t>
                      </a:r>
                      <a:r>
                        <a:rPr lang="en-US" sz="2000" i="1" dirty="0">
                          <a:solidFill>
                            <a:srgbClr val="FF0000"/>
                          </a:solidFill>
                          <a:latin typeface="Arial"/>
                          <a:cs typeface="Arial"/>
                        </a:rPr>
                        <a:t>the</a:t>
                      </a:r>
                      <a:r>
                        <a:rPr lang="en-US" sz="2000" i="1" spc="-5" dirty="0">
                          <a:solidFill>
                            <a:srgbClr val="FF0000"/>
                          </a:solidFill>
                          <a:latin typeface="Arial"/>
                          <a:cs typeface="Arial"/>
                        </a:rPr>
                        <a:t> law.</a:t>
                      </a:r>
                    </a:p>
                    <a:p>
                      <a:pPr marL="569595" marR="62865" indent="-287020">
                        <a:lnSpc>
                          <a:spcPts val="1370"/>
                        </a:lnSpc>
                        <a:buAutoNum type="romanLcParenBoth"/>
                        <a:tabLst>
                          <a:tab pos="524510" algn="l"/>
                          <a:tab pos="1142365" algn="l"/>
                          <a:tab pos="1529715" algn="l"/>
                          <a:tab pos="1986914" algn="l"/>
                          <a:tab pos="2794635" algn="l"/>
                        </a:tabLst>
                      </a:pPr>
                      <a:endParaRPr lang="en-US" sz="2000" dirty="0">
                        <a:latin typeface="Times New Roman"/>
                        <a:cs typeface="Times New Roman"/>
                      </a:endParaRPr>
                    </a:p>
                    <a:p>
                      <a:pPr marL="569595" marR="63500" indent="-287020" algn="just">
                        <a:lnSpc>
                          <a:spcPct val="95800"/>
                        </a:lnSpc>
                        <a:buNone/>
                        <a:tabLst>
                          <a:tab pos="567055" algn="l"/>
                        </a:tabLst>
                      </a:pPr>
                      <a:r>
                        <a:rPr lang="en-US" sz="2000" i="1" spc="-5" dirty="0">
                          <a:solidFill>
                            <a:srgbClr val="FF0000"/>
                          </a:solidFill>
                          <a:latin typeface="Arial"/>
                          <a:cs typeface="Arial"/>
                        </a:rPr>
                        <a:t>(iv)Ensure </a:t>
                      </a:r>
                      <a:r>
                        <a:rPr lang="en-US" sz="2000" i="1" dirty="0">
                          <a:solidFill>
                            <a:srgbClr val="FF0000"/>
                          </a:solidFill>
                          <a:latin typeface="Arial"/>
                          <a:cs typeface="Arial"/>
                        </a:rPr>
                        <a:t>that such </a:t>
                      </a:r>
                      <a:r>
                        <a:rPr lang="en-US" sz="2000" i="1" spc="-10" dirty="0">
                          <a:solidFill>
                            <a:srgbClr val="FF0000"/>
                          </a:solidFill>
                          <a:latin typeface="Arial"/>
                          <a:cs typeface="Arial"/>
                        </a:rPr>
                        <a:t>affiliations/  </a:t>
                      </a:r>
                      <a:r>
                        <a:rPr lang="en-US" sz="2000" i="1" spc="-5" dirty="0">
                          <a:solidFill>
                            <a:srgbClr val="FF0000"/>
                          </a:solidFill>
                          <a:latin typeface="Arial"/>
                          <a:cs typeface="Arial"/>
                        </a:rPr>
                        <a:t>employments</a:t>
                      </a:r>
                      <a:r>
                        <a:rPr lang="en-US" sz="2000" i="1" spc="-5" baseline="0" dirty="0">
                          <a:solidFill>
                            <a:srgbClr val="FF0000"/>
                          </a:solidFill>
                          <a:latin typeface="Arial"/>
                          <a:cs typeface="Arial"/>
                        </a:rPr>
                        <a:t> </a:t>
                      </a:r>
                      <a:r>
                        <a:rPr lang="en-US" sz="2000" i="1" dirty="0">
                          <a:solidFill>
                            <a:srgbClr val="FF0000"/>
                          </a:solidFill>
                          <a:latin typeface="Arial"/>
                          <a:cs typeface="Arial"/>
                        </a:rPr>
                        <a:t>are</a:t>
                      </a:r>
                      <a:r>
                        <a:rPr lang="en-US" sz="2000" i="1" baseline="0" dirty="0">
                          <a:solidFill>
                            <a:srgbClr val="FF0000"/>
                          </a:solidFill>
                          <a:latin typeface="Arial"/>
                          <a:cs typeface="Arial"/>
                        </a:rPr>
                        <a:t> </a:t>
                      </a:r>
                      <a:r>
                        <a:rPr lang="en-US" sz="2000" i="1" dirty="0">
                          <a:solidFill>
                            <a:srgbClr val="FF0000"/>
                          </a:solidFill>
                          <a:latin typeface="Arial"/>
                          <a:cs typeface="Arial"/>
                        </a:rPr>
                        <a:t>fully </a:t>
                      </a:r>
                      <a:r>
                        <a:rPr lang="en-US" sz="2000" i="1" spc="-5" dirty="0">
                          <a:solidFill>
                            <a:srgbClr val="FF0000"/>
                          </a:solidFill>
                          <a:latin typeface="Arial"/>
                          <a:cs typeface="Arial"/>
                        </a:rPr>
                        <a:t>transparent  and disclosed.</a:t>
                      </a:r>
                      <a:endParaRPr lang="en-US" sz="2000" dirty="0">
                        <a:latin typeface="Arial"/>
                        <a:cs typeface="Arial"/>
                      </a:endParaRPr>
                    </a:p>
                    <a:p>
                      <a:pPr marL="569595" marR="63500" indent="-287020">
                        <a:lnSpc>
                          <a:spcPts val="1390"/>
                        </a:lnSpc>
                        <a:buAutoNum type="romanLcParenBoth"/>
                        <a:tabLst>
                          <a:tab pos="567055" algn="l"/>
                        </a:tabLst>
                      </a:pPr>
                      <a:endParaRPr lang="en-US" sz="1800" dirty="0">
                        <a:latin typeface="Arial"/>
                        <a:cs typeface="Arial"/>
                      </a:endParaRPr>
                    </a:p>
                    <a:p>
                      <a:pPr marL="523875" indent="-228600" algn="just">
                        <a:lnSpc>
                          <a:spcPts val="1345"/>
                        </a:lnSpc>
                      </a:pPr>
                      <a:endParaRPr lang="en-US" sz="1800" i="1" spc="-5" dirty="0">
                        <a:solidFill>
                          <a:srgbClr val="FF0000"/>
                        </a:solidFill>
                        <a:latin typeface="Arial"/>
                        <a:cs typeface="Arial"/>
                      </a:endParaRPr>
                    </a:p>
                    <a:p>
                      <a:pPr marL="523875" indent="-228600" algn="just">
                        <a:lnSpc>
                          <a:spcPts val="1345"/>
                        </a:lnSpc>
                      </a:pPr>
                      <a:r>
                        <a:rPr lang="en-US" sz="1800" i="1" spc="-5" dirty="0">
                          <a:solidFill>
                            <a:srgbClr val="FF0000"/>
                          </a:solidFill>
                          <a:latin typeface="Arial"/>
                          <a:cs typeface="Arial"/>
                        </a:rPr>
                        <a:t>h) </a:t>
                      </a:r>
                      <a:r>
                        <a:rPr lang="en-US" sz="1800" b="1" i="1" spc="-5" dirty="0">
                          <a:solidFill>
                            <a:srgbClr val="FF0000"/>
                          </a:solidFill>
                          <a:latin typeface="Arial"/>
                          <a:cs typeface="Arial"/>
                        </a:rPr>
                        <a:t>Endorsement</a:t>
                      </a:r>
                      <a:r>
                        <a:rPr lang="en-US" sz="1800" i="1" spc="-5" dirty="0">
                          <a:solidFill>
                            <a:srgbClr val="FF0000"/>
                          </a:solidFill>
                          <a:latin typeface="Arial"/>
                          <a:cs typeface="Arial"/>
                        </a:rPr>
                        <a:t>:- </a:t>
                      </a:r>
                      <a:r>
                        <a:rPr lang="en-US" sz="1800" i="1" dirty="0">
                          <a:solidFill>
                            <a:srgbClr val="FF0000"/>
                          </a:solidFill>
                          <a:latin typeface="Arial"/>
                          <a:cs typeface="Arial"/>
                        </a:rPr>
                        <a:t>A</a:t>
                      </a:r>
                      <a:r>
                        <a:rPr lang="en-US" sz="1800" i="1" spc="55" dirty="0">
                          <a:solidFill>
                            <a:srgbClr val="FF0000"/>
                          </a:solidFill>
                          <a:latin typeface="Arial"/>
                          <a:cs typeface="Arial"/>
                        </a:rPr>
                        <a:t> </a:t>
                      </a:r>
                      <a:r>
                        <a:rPr lang="en-US" sz="1800" i="1" spc="-10" dirty="0">
                          <a:solidFill>
                            <a:srgbClr val="FF0000"/>
                          </a:solidFill>
                          <a:latin typeface="Arial"/>
                          <a:cs typeface="Arial"/>
                        </a:rPr>
                        <a:t>Medical practitioner </a:t>
                      </a:r>
                      <a:r>
                        <a:rPr lang="en-US" sz="1800" i="1" dirty="0">
                          <a:solidFill>
                            <a:srgbClr val="FF0000"/>
                          </a:solidFill>
                          <a:latin typeface="Arial"/>
                          <a:cs typeface="Arial"/>
                        </a:rPr>
                        <a:t>shall </a:t>
                      </a:r>
                      <a:r>
                        <a:rPr lang="en-US" sz="1800" i="1" spc="-5" dirty="0">
                          <a:solidFill>
                            <a:srgbClr val="FF0000"/>
                          </a:solidFill>
                          <a:latin typeface="Arial"/>
                          <a:cs typeface="Arial"/>
                        </a:rPr>
                        <a:t>not </a:t>
                      </a:r>
                      <a:r>
                        <a:rPr lang="en-US" sz="1800" i="1" dirty="0">
                          <a:solidFill>
                            <a:srgbClr val="FF0000"/>
                          </a:solidFill>
                          <a:latin typeface="Arial"/>
                          <a:cs typeface="Arial"/>
                        </a:rPr>
                        <a:t>endorse </a:t>
                      </a:r>
                      <a:r>
                        <a:rPr lang="en-US" sz="1800" i="1" spc="-10" dirty="0">
                          <a:solidFill>
                            <a:srgbClr val="FF0000"/>
                          </a:solidFill>
                          <a:latin typeface="Arial"/>
                          <a:cs typeface="Arial"/>
                        </a:rPr>
                        <a:t>any  </a:t>
                      </a:r>
                      <a:r>
                        <a:rPr lang="en-US" sz="1800" i="1" dirty="0">
                          <a:solidFill>
                            <a:srgbClr val="FF0000"/>
                          </a:solidFill>
                          <a:latin typeface="Arial"/>
                          <a:cs typeface="Arial"/>
                        </a:rPr>
                        <a:t>drug </a:t>
                      </a:r>
                      <a:r>
                        <a:rPr lang="en-US" sz="1800" i="1" spc="-10" dirty="0">
                          <a:solidFill>
                            <a:srgbClr val="FF0000"/>
                          </a:solidFill>
                          <a:latin typeface="Arial"/>
                          <a:cs typeface="Arial"/>
                        </a:rPr>
                        <a:t>or </a:t>
                      </a:r>
                      <a:r>
                        <a:rPr lang="en-US" sz="1800" i="1" spc="-5" dirty="0">
                          <a:solidFill>
                            <a:srgbClr val="FF0000"/>
                          </a:solidFill>
                          <a:latin typeface="Arial"/>
                          <a:cs typeface="Arial"/>
                        </a:rPr>
                        <a:t>product of </a:t>
                      </a:r>
                      <a:r>
                        <a:rPr lang="en-US" sz="1800" i="1" spc="-10" dirty="0">
                          <a:solidFill>
                            <a:srgbClr val="FF0000"/>
                          </a:solidFill>
                          <a:latin typeface="Arial"/>
                          <a:cs typeface="Arial"/>
                        </a:rPr>
                        <a:t>the </a:t>
                      </a:r>
                    </a:p>
                    <a:p>
                      <a:pPr marL="523875" indent="-228600" algn="just">
                        <a:lnSpc>
                          <a:spcPts val="1345"/>
                        </a:lnSpc>
                      </a:pPr>
                      <a:endParaRPr lang="en-US" sz="1800" i="1" spc="-10" dirty="0">
                        <a:solidFill>
                          <a:srgbClr val="FF0000"/>
                        </a:solidFill>
                        <a:latin typeface="Arial"/>
                        <a:cs typeface="Arial"/>
                      </a:endParaRPr>
                    </a:p>
                    <a:p>
                      <a:pPr marL="523875" indent="-228600" algn="just">
                        <a:lnSpc>
                          <a:spcPts val="1345"/>
                        </a:lnSpc>
                      </a:pPr>
                      <a:r>
                        <a:rPr lang="en-US" sz="1800" i="1" spc="-5" dirty="0">
                          <a:solidFill>
                            <a:srgbClr val="FF0000"/>
                          </a:solidFill>
                          <a:latin typeface="Arial"/>
                          <a:cs typeface="Arial"/>
                        </a:rPr>
                        <a:t>industry  publically. Any </a:t>
                      </a:r>
                      <a:r>
                        <a:rPr lang="en-US" sz="1800" i="1" dirty="0">
                          <a:solidFill>
                            <a:srgbClr val="FF0000"/>
                          </a:solidFill>
                          <a:latin typeface="Arial"/>
                          <a:cs typeface="Arial"/>
                        </a:rPr>
                        <a:t>study conducted </a:t>
                      </a:r>
                      <a:r>
                        <a:rPr lang="en-US" sz="1800" i="1" spc="-5" dirty="0">
                          <a:solidFill>
                            <a:srgbClr val="FF0000"/>
                          </a:solidFill>
                          <a:latin typeface="Arial"/>
                          <a:cs typeface="Arial"/>
                        </a:rPr>
                        <a:t>on  </a:t>
                      </a:r>
                      <a:r>
                        <a:rPr lang="en-US" sz="1800" i="1" dirty="0">
                          <a:solidFill>
                            <a:srgbClr val="FF0000"/>
                          </a:solidFill>
                          <a:latin typeface="Arial"/>
                          <a:cs typeface="Arial"/>
                        </a:rPr>
                        <a:t>the </a:t>
                      </a:r>
                      <a:r>
                        <a:rPr lang="en-US" sz="1800" i="1" spc="-5" dirty="0">
                          <a:solidFill>
                            <a:srgbClr val="FF0000"/>
                          </a:solidFill>
                          <a:latin typeface="Arial"/>
                          <a:cs typeface="Arial"/>
                        </a:rPr>
                        <a:t>efficacy or </a:t>
                      </a:r>
                      <a:r>
                        <a:rPr lang="en-US" sz="1800" i="1" spc="-10" dirty="0">
                          <a:solidFill>
                            <a:srgbClr val="FF0000"/>
                          </a:solidFill>
                          <a:latin typeface="Arial"/>
                          <a:cs typeface="Arial"/>
                        </a:rPr>
                        <a:t>otherwise </a:t>
                      </a:r>
                      <a:r>
                        <a:rPr lang="en-US" sz="1800" i="1" spc="-5" dirty="0">
                          <a:solidFill>
                            <a:srgbClr val="FF0000"/>
                          </a:solidFill>
                          <a:latin typeface="Arial"/>
                          <a:cs typeface="Arial"/>
                        </a:rPr>
                        <a:t>of </a:t>
                      </a:r>
                      <a:r>
                        <a:rPr lang="en-US" sz="1800" i="1" spc="-10" dirty="0">
                          <a:solidFill>
                            <a:srgbClr val="FF0000"/>
                          </a:solidFill>
                          <a:latin typeface="Arial"/>
                          <a:cs typeface="Arial"/>
                        </a:rPr>
                        <a:t>such </a:t>
                      </a:r>
                      <a:r>
                        <a:rPr lang="en-US" sz="1800" i="1" spc="-5" dirty="0">
                          <a:solidFill>
                            <a:srgbClr val="FF0000"/>
                          </a:solidFill>
                          <a:latin typeface="Arial"/>
                          <a:cs typeface="Arial"/>
                        </a:rPr>
                        <a:t>products </a:t>
                      </a:r>
                      <a:r>
                        <a:rPr lang="en-US" sz="1800" i="1" spc="-10" dirty="0">
                          <a:solidFill>
                            <a:srgbClr val="FF0000"/>
                          </a:solidFill>
                          <a:latin typeface="Arial"/>
                          <a:cs typeface="Arial"/>
                        </a:rPr>
                        <a:t>shall </a:t>
                      </a:r>
                    </a:p>
                    <a:p>
                      <a:pPr marL="523875" indent="-228600" algn="just">
                        <a:lnSpc>
                          <a:spcPts val="1345"/>
                        </a:lnSpc>
                      </a:pPr>
                      <a:endParaRPr lang="en-US" sz="1800" i="1" spc="-10" dirty="0">
                        <a:solidFill>
                          <a:srgbClr val="FF0000"/>
                        </a:solidFill>
                        <a:latin typeface="Arial"/>
                        <a:cs typeface="Arial"/>
                      </a:endParaRPr>
                    </a:p>
                    <a:p>
                      <a:pPr marL="523875" indent="-228600" algn="just">
                        <a:lnSpc>
                          <a:spcPts val="1345"/>
                        </a:lnSpc>
                      </a:pPr>
                      <a:r>
                        <a:rPr lang="en-US" sz="1800" i="1" spc="-5" dirty="0">
                          <a:solidFill>
                            <a:srgbClr val="FF0000"/>
                          </a:solidFill>
                          <a:latin typeface="Arial"/>
                          <a:cs typeface="Arial"/>
                        </a:rPr>
                        <a:t>be presented </a:t>
                      </a:r>
                      <a:r>
                        <a:rPr lang="en-US" sz="1800" i="1" spc="-15" dirty="0">
                          <a:solidFill>
                            <a:srgbClr val="FF0000"/>
                          </a:solidFill>
                          <a:latin typeface="Arial"/>
                          <a:cs typeface="Arial"/>
                        </a:rPr>
                        <a:t>to  </a:t>
                      </a:r>
                      <a:r>
                        <a:rPr lang="en-US" sz="1800" i="1" spc="-5" dirty="0">
                          <a:solidFill>
                            <a:srgbClr val="FF0000"/>
                          </a:solidFill>
                          <a:latin typeface="Arial"/>
                          <a:cs typeface="Arial"/>
                        </a:rPr>
                        <a:t>and/or through appropriate </a:t>
                      </a:r>
                      <a:r>
                        <a:rPr lang="en-US" sz="1800" i="1" spc="-10" dirty="0">
                          <a:solidFill>
                            <a:srgbClr val="FF0000"/>
                          </a:solidFill>
                          <a:latin typeface="Arial"/>
                          <a:cs typeface="Arial"/>
                        </a:rPr>
                        <a:t>scientific bodies </a:t>
                      </a:r>
                      <a:r>
                        <a:rPr lang="en-US" sz="1800" i="1" spc="-5" dirty="0">
                          <a:solidFill>
                            <a:srgbClr val="FF0000"/>
                          </a:solidFill>
                          <a:latin typeface="Arial"/>
                          <a:cs typeface="Arial"/>
                        </a:rPr>
                        <a:t>or published </a:t>
                      </a:r>
                      <a:r>
                        <a:rPr lang="en-US" sz="1800" i="1" spc="-15" dirty="0">
                          <a:solidFill>
                            <a:srgbClr val="FF0000"/>
                          </a:solidFill>
                          <a:latin typeface="Arial"/>
                          <a:cs typeface="Arial"/>
                        </a:rPr>
                        <a:t>in </a:t>
                      </a:r>
                      <a:r>
                        <a:rPr lang="en-US" sz="1800" i="1" spc="-5" dirty="0">
                          <a:solidFill>
                            <a:srgbClr val="FF0000"/>
                          </a:solidFill>
                          <a:latin typeface="Arial"/>
                          <a:cs typeface="Arial"/>
                        </a:rPr>
                        <a:t>appropriate  </a:t>
                      </a:r>
                    </a:p>
                    <a:p>
                      <a:pPr marL="523875" indent="-228600" algn="just">
                        <a:lnSpc>
                          <a:spcPts val="1345"/>
                        </a:lnSpc>
                      </a:pPr>
                      <a:endParaRPr lang="en-US" sz="1800" i="1" spc="-5" dirty="0">
                        <a:solidFill>
                          <a:srgbClr val="FF0000"/>
                        </a:solidFill>
                        <a:latin typeface="Arial"/>
                        <a:cs typeface="Arial"/>
                      </a:endParaRPr>
                    </a:p>
                    <a:p>
                      <a:pPr marL="523875" indent="-228600" algn="just">
                        <a:lnSpc>
                          <a:spcPts val="1345"/>
                        </a:lnSpc>
                      </a:pPr>
                      <a:r>
                        <a:rPr lang="en-US" sz="1800" i="1" spc="-5" dirty="0">
                          <a:solidFill>
                            <a:srgbClr val="FF0000"/>
                          </a:solidFill>
                          <a:latin typeface="Arial"/>
                          <a:cs typeface="Arial"/>
                        </a:rPr>
                        <a:t>scientific journals </a:t>
                      </a:r>
                      <a:r>
                        <a:rPr lang="en-US" sz="1800" i="1" spc="-10" dirty="0">
                          <a:solidFill>
                            <a:srgbClr val="FF0000"/>
                          </a:solidFill>
                          <a:latin typeface="Arial"/>
                          <a:cs typeface="Arial"/>
                        </a:rPr>
                        <a:t>in </a:t>
                      </a:r>
                      <a:r>
                        <a:rPr lang="en-US" sz="1800" i="1" dirty="0">
                          <a:solidFill>
                            <a:srgbClr val="FF0000"/>
                          </a:solidFill>
                          <a:latin typeface="Arial"/>
                          <a:cs typeface="Arial"/>
                        </a:rPr>
                        <a:t>a proper</a:t>
                      </a:r>
                      <a:r>
                        <a:rPr lang="en-US" sz="1800" i="1" spc="-15" dirty="0">
                          <a:solidFill>
                            <a:srgbClr val="FF0000"/>
                          </a:solidFill>
                          <a:latin typeface="Arial"/>
                          <a:cs typeface="Arial"/>
                        </a:rPr>
                        <a:t> </a:t>
                      </a:r>
                      <a:r>
                        <a:rPr lang="en-US" sz="1800" i="1" dirty="0">
                          <a:solidFill>
                            <a:srgbClr val="FF0000"/>
                          </a:solidFill>
                          <a:latin typeface="Arial"/>
                          <a:cs typeface="Arial"/>
                        </a:rPr>
                        <a:t>way</a:t>
                      </a:r>
                      <a:r>
                        <a:rPr lang="en-US" sz="1000" i="1" dirty="0">
                          <a:solidFill>
                            <a:srgbClr val="FF0000"/>
                          </a:solidFill>
                          <a:latin typeface="Arial"/>
                          <a:cs typeface="Arial"/>
                        </a:rPr>
                        <a:t>.</a:t>
                      </a:r>
                      <a:endParaRPr lang="en-US" sz="1000" dirty="0">
                        <a:latin typeface="Arial"/>
                        <a:cs typeface="Arial"/>
                      </a:endParaRPr>
                    </a:p>
                    <a:p>
                      <a:pPr marL="523875" marR="67945">
                        <a:lnSpc>
                          <a:spcPts val="1370"/>
                        </a:lnSpc>
                        <a:spcBef>
                          <a:spcPts val="20"/>
                        </a:spcBef>
                      </a:pPr>
                      <a:endParaRPr sz="1800" dirty="0">
                        <a:latin typeface="Arial"/>
                        <a:cs typeface="Arial"/>
                      </a:endParaRPr>
                    </a:p>
                    <a:p>
                      <a:pPr>
                        <a:lnSpc>
                          <a:spcPct val="100000"/>
                        </a:lnSpc>
                        <a:spcBef>
                          <a:spcPts val="20"/>
                        </a:spcBef>
                      </a:pPr>
                      <a:endParaRPr sz="1150" dirty="0">
                        <a:latin typeface="Times New Roman"/>
                        <a:cs typeface="Times New Roman"/>
                      </a:endParaRPr>
                    </a:p>
                  </a:txBody>
                  <a:tcPr marL="0" marR="0" marT="381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a:txBody>
                    <a:bodyPr/>
                    <a:lstStyle/>
                    <a:p>
                      <a:pPr marL="66675" algn="just">
                        <a:lnSpc>
                          <a:spcPts val="1370"/>
                        </a:lnSpc>
                      </a:pPr>
                      <a:endParaRPr lang="en-US" sz="2000" i="1" spc="-5" dirty="0">
                        <a:solidFill>
                          <a:srgbClr val="FF0000"/>
                        </a:solidFill>
                        <a:latin typeface="Arial"/>
                        <a:cs typeface="Arial"/>
                      </a:endParaRPr>
                    </a:p>
                    <a:p>
                      <a:pPr marL="66675">
                        <a:lnSpc>
                          <a:spcPts val="1370"/>
                        </a:lnSpc>
                      </a:pPr>
                      <a:endParaRPr lang="en-US" sz="16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endParaRPr lang="en-US" sz="1800" i="1" spc="-5" dirty="0">
                        <a:solidFill>
                          <a:srgbClr val="FF0000"/>
                        </a:solidFill>
                        <a:latin typeface="Arial"/>
                        <a:cs typeface="Arial"/>
                      </a:endParaRPr>
                    </a:p>
                    <a:p>
                      <a:pPr marL="66675">
                        <a:lnSpc>
                          <a:spcPts val="1370"/>
                        </a:lnSpc>
                      </a:pPr>
                      <a:r>
                        <a:rPr lang="en-US" sz="1800" i="1" spc="-5" dirty="0">
                          <a:solidFill>
                            <a:srgbClr val="FF0000"/>
                          </a:solidFill>
                          <a:latin typeface="Arial"/>
                          <a:cs typeface="Arial"/>
                        </a:rPr>
                        <a:t>First time </a:t>
                      </a:r>
                      <a:r>
                        <a:rPr lang="en-US" sz="1800" i="1" dirty="0">
                          <a:solidFill>
                            <a:srgbClr val="FF0000"/>
                          </a:solidFill>
                          <a:latin typeface="Arial"/>
                          <a:cs typeface="Arial"/>
                        </a:rPr>
                        <a:t>censure,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5" dirty="0">
                          <a:solidFill>
                            <a:srgbClr val="FF0000"/>
                          </a:solidFill>
                          <a:latin typeface="Arial"/>
                          <a:cs typeface="Arial"/>
                        </a:rPr>
                        <a:t>and thereafter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5" dirty="0">
                          <a:solidFill>
                            <a:srgbClr val="FF0000"/>
                          </a:solidFill>
                          <a:latin typeface="Arial"/>
                          <a:cs typeface="Arial"/>
                        </a:rPr>
                        <a:t>removal</a:t>
                      </a:r>
                      <a:r>
                        <a:rPr lang="en-US" sz="1800" i="1" spc="175" dirty="0">
                          <a:solidFill>
                            <a:srgbClr val="FF0000"/>
                          </a:solidFill>
                          <a:latin typeface="Arial"/>
                          <a:cs typeface="Arial"/>
                        </a:rPr>
                        <a:t> </a:t>
                      </a:r>
                      <a:r>
                        <a:rPr lang="en-US" sz="1800" i="1" spc="-5" dirty="0">
                          <a:solidFill>
                            <a:srgbClr val="FF0000"/>
                          </a:solidFill>
                          <a:latin typeface="Arial"/>
                          <a:cs typeface="Arial"/>
                        </a:rPr>
                        <a:t>of name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10" dirty="0">
                          <a:solidFill>
                            <a:srgbClr val="FF0000"/>
                          </a:solidFill>
                          <a:latin typeface="Arial"/>
                          <a:cs typeface="Arial"/>
                        </a:rPr>
                        <a:t>from </a:t>
                      </a:r>
                      <a:r>
                        <a:rPr lang="en-US" sz="1800" i="1" spc="-5" dirty="0">
                          <a:solidFill>
                            <a:srgbClr val="FF0000"/>
                          </a:solidFill>
                          <a:latin typeface="Arial"/>
                          <a:cs typeface="Arial"/>
                        </a:rPr>
                        <a:t>Indian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10" dirty="0">
                          <a:solidFill>
                            <a:srgbClr val="FF0000"/>
                          </a:solidFill>
                          <a:latin typeface="Arial"/>
                          <a:cs typeface="Arial"/>
                        </a:rPr>
                        <a:t>Medical </a:t>
                      </a:r>
                      <a:r>
                        <a:rPr lang="en-US" sz="1800" i="1" spc="-5" dirty="0">
                          <a:solidFill>
                            <a:srgbClr val="FF0000"/>
                          </a:solidFill>
                          <a:latin typeface="Arial"/>
                          <a:cs typeface="Arial"/>
                        </a:rPr>
                        <a:t>Register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5" dirty="0">
                          <a:solidFill>
                            <a:srgbClr val="FF0000"/>
                          </a:solidFill>
                          <a:latin typeface="Arial"/>
                          <a:cs typeface="Arial"/>
                        </a:rPr>
                        <a:t>or State  Medical </a:t>
                      </a:r>
                    </a:p>
                    <a:p>
                      <a:pPr marL="66675">
                        <a:lnSpc>
                          <a:spcPts val="1370"/>
                        </a:lnSpc>
                      </a:pPr>
                      <a:endParaRPr lang="en-US" sz="1800" i="1" spc="-5" dirty="0">
                        <a:solidFill>
                          <a:srgbClr val="FF0000"/>
                        </a:solidFill>
                        <a:latin typeface="Arial"/>
                        <a:cs typeface="Arial"/>
                      </a:endParaRPr>
                    </a:p>
                    <a:p>
                      <a:pPr marL="66675">
                        <a:lnSpc>
                          <a:spcPts val="1370"/>
                        </a:lnSpc>
                      </a:pPr>
                      <a:r>
                        <a:rPr lang="en-US" sz="1800" i="1" spc="-5" dirty="0">
                          <a:solidFill>
                            <a:srgbClr val="FF0000"/>
                          </a:solidFill>
                          <a:latin typeface="Arial"/>
                          <a:cs typeface="Arial"/>
                        </a:rPr>
                        <a:t>Register.</a:t>
                      </a:r>
                      <a:endParaRPr lang="en-US" sz="1800" dirty="0">
                        <a:latin typeface="Arial"/>
                        <a:cs typeface="Arial"/>
                      </a:endParaRPr>
                    </a:p>
                    <a:p>
                      <a:pPr marL="66675" algn="just">
                        <a:lnSpc>
                          <a:spcPts val="1370"/>
                        </a:lnSpc>
                      </a:pPr>
                      <a:endParaRPr lang="en-IN" sz="2000" i="1" spc="-5" dirty="0">
                        <a:solidFill>
                          <a:srgbClr val="FF0000"/>
                        </a:solidFill>
                        <a:latin typeface="Arial"/>
                        <a:cs typeface="Arial"/>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119244070"/>
                  </a:ext>
                </a:extLst>
              </a:tr>
            </a:tbl>
          </a:graphicData>
        </a:graphic>
      </p:graphicFrame>
      <p:sp>
        <p:nvSpPr>
          <p:cNvPr id="3" name="Date Placeholder 2"/>
          <p:cNvSpPr>
            <a:spLocks noGrp="1"/>
          </p:cNvSpPr>
          <p:nvPr>
            <p:ph type="dt" sz="half" idx="10"/>
          </p:nvPr>
        </p:nvSpPr>
        <p:spPr/>
        <p:txBody>
          <a:bodyPr/>
          <a:lstStyle/>
          <a:p>
            <a:fld id="{9B2AD8CB-0753-4CE5-875B-5023F05B1CAA}" type="datetime1">
              <a:rPr lang="en-IN" smtClean="0"/>
              <a:pPr/>
              <a:t>21-10-2024</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82</a:t>
            </a:fld>
            <a:endParaRPr lang="en-IN" dirty="0"/>
          </a:p>
        </p:txBody>
      </p:sp>
    </p:spTree>
    <p:extLst>
      <p:ext uri="{BB962C8B-B14F-4D97-AF65-F5344CB8AC3E}">
        <p14:creationId xmlns:p14="http://schemas.microsoft.com/office/powerpoint/2010/main" val="30114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fontScale="90000"/>
          </a:bodyPr>
          <a:lstStyle/>
          <a:p>
            <a:pPr algn="just"/>
            <a:r>
              <a:rPr lang="en-IN" sz="4400" b="1" spc="-5" dirty="0">
                <a:uFill>
                  <a:solidFill>
                    <a:srgbClr val="000000"/>
                  </a:solidFill>
                </a:uFill>
                <a:latin typeface="Arial"/>
                <a:cs typeface="Arial"/>
              </a:rPr>
              <a:t>                    </a:t>
            </a:r>
            <a:r>
              <a:rPr lang="en-IN" sz="4000" b="1" u="sng" spc="-5" dirty="0">
                <a:uFill>
                  <a:solidFill>
                    <a:srgbClr val="000000"/>
                  </a:solidFill>
                </a:uFill>
                <a:latin typeface="Arial"/>
                <a:cs typeface="Arial"/>
              </a:rPr>
              <a:t>CHAPTER</a:t>
            </a:r>
            <a:r>
              <a:rPr lang="en-IN" sz="4000" b="1" dirty="0">
                <a:uFill>
                  <a:solidFill>
                    <a:srgbClr val="000000"/>
                  </a:solidFill>
                </a:uFill>
                <a:latin typeface="Arial"/>
                <a:cs typeface="Arial"/>
              </a:rPr>
              <a:t>7</a:t>
            </a:r>
            <a:br>
              <a:rPr lang="en-IN" sz="4000" dirty="0">
                <a:latin typeface="Arial"/>
                <a:cs typeface="Arial"/>
              </a:rPr>
            </a:br>
            <a:endParaRPr lang="en-IN" sz="4000"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marL="0" indent="0" algn="just">
              <a:buNone/>
            </a:pPr>
            <a:r>
              <a:rPr lang="en-US" sz="3200" b="1" spc="-10" dirty="0">
                <a:uFill>
                  <a:solidFill>
                    <a:srgbClr val="000000"/>
                  </a:solidFill>
                </a:uFill>
                <a:latin typeface="Arial"/>
                <a:cs typeface="Arial"/>
              </a:rPr>
              <a:t>7.</a:t>
            </a:r>
            <a:r>
              <a:rPr lang="en-US" sz="3200" b="1" u="sng" spc="-10" dirty="0">
                <a:uFill>
                  <a:solidFill>
                    <a:srgbClr val="000000"/>
                  </a:solidFill>
                </a:uFill>
                <a:latin typeface="Arial"/>
                <a:cs typeface="Arial"/>
              </a:rPr>
              <a:t>MISCONDUCT</a:t>
            </a:r>
            <a:r>
              <a:rPr lang="en-US" sz="3200" b="1" u="sng" spc="-10" dirty="0">
                <a:latin typeface="Arial"/>
                <a:cs typeface="Arial"/>
              </a:rPr>
              <a:t> </a:t>
            </a:r>
            <a:r>
              <a:rPr lang="en-US" sz="3200" dirty="0">
                <a:latin typeface="Arial"/>
                <a:cs typeface="Arial"/>
              </a:rPr>
              <a:t>: The </a:t>
            </a:r>
            <a:r>
              <a:rPr lang="en-US" sz="3200" spc="-5" dirty="0">
                <a:latin typeface="Arial"/>
                <a:cs typeface="Arial"/>
              </a:rPr>
              <a:t>following acts </a:t>
            </a:r>
            <a:r>
              <a:rPr lang="en-US" sz="3200" dirty="0">
                <a:latin typeface="Arial"/>
                <a:cs typeface="Arial"/>
              </a:rPr>
              <a:t>of </a:t>
            </a:r>
            <a:r>
              <a:rPr lang="en-US" sz="3200" spc="-5" dirty="0">
                <a:latin typeface="Arial"/>
                <a:cs typeface="Arial"/>
              </a:rPr>
              <a:t>commission </a:t>
            </a:r>
            <a:r>
              <a:rPr lang="en-US" sz="3200" dirty="0">
                <a:latin typeface="Arial"/>
                <a:cs typeface="Arial"/>
              </a:rPr>
              <a:t>or </a:t>
            </a:r>
            <a:r>
              <a:rPr lang="en-US" sz="3200" spc="-5" dirty="0">
                <a:latin typeface="Arial"/>
                <a:cs typeface="Arial"/>
              </a:rPr>
              <a:t>omission </a:t>
            </a:r>
            <a:r>
              <a:rPr lang="en-US" sz="3200" dirty="0">
                <a:latin typeface="Arial"/>
                <a:cs typeface="Arial"/>
              </a:rPr>
              <a:t>on the part of a </a:t>
            </a:r>
            <a:r>
              <a:rPr lang="en-US" sz="3200" spc="-5" dirty="0">
                <a:latin typeface="Arial"/>
                <a:cs typeface="Arial"/>
              </a:rPr>
              <a:t>physician  </a:t>
            </a:r>
            <a:r>
              <a:rPr lang="en-US" sz="3200" dirty="0">
                <a:latin typeface="Arial"/>
                <a:cs typeface="Arial"/>
              </a:rPr>
              <a:t>shall </a:t>
            </a:r>
            <a:r>
              <a:rPr lang="en-US" sz="3200" spc="-5" dirty="0">
                <a:latin typeface="Arial"/>
                <a:cs typeface="Arial"/>
              </a:rPr>
              <a:t>constitute professional misconduct </a:t>
            </a:r>
            <a:r>
              <a:rPr lang="en-US" sz="3200" dirty="0">
                <a:latin typeface="Arial"/>
                <a:cs typeface="Arial"/>
              </a:rPr>
              <a:t>rendering </a:t>
            </a:r>
            <a:r>
              <a:rPr lang="en-US" sz="3200" spc="-10" dirty="0">
                <a:latin typeface="Arial"/>
                <a:cs typeface="Arial"/>
              </a:rPr>
              <a:t>him/her </a:t>
            </a:r>
            <a:r>
              <a:rPr lang="en-US" sz="3200" dirty="0">
                <a:latin typeface="Arial"/>
                <a:cs typeface="Arial"/>
              </a:rPr>
              <a:t>liable for disciplinary</a:t>
            </a:r>
            <a:r>
              <a:rPr lang="en-US" sz="3200" spc="70" dirty="0">
                <a:latin typeface="Arial"/>
                <a:cs typeface="Arial"/>
              </a:rPr>
              <a:t> </a:t>
            </a:r>
            <a:r>
              <a:rPr lang="en-US" sz="3200" spc="-5" dirty="0">
                <a:latin typeface="Arial"/>
                <a:cs typeface="Arial"/>
              </a:rPr>
              <a:t>action.</a:t>
            </a:r>
          </a:p>
          <a:p>
            <a:pPr marL="0" indent="0">
              <a:buNone/>
            </a:pPr>
            <a:endParaRPr lang="en-US" sz="4000" spc="-5" dirty="0">
              <a:latin typeface="Arial"/>
              <a:cs typeface="Arial"/>
            </a:endParaRPr>
          </a:p>
          <a:p>
            <a:pPr marL="12065" lvl="1" indent="0" algn="just">
              <a:lnSpc>
                <a:spcPct val="100000"/>
              </a:lnSpc>
              <a:buNone/>
              <a:tabLst>
                <a:tab pos="269240" algn="l"/>
              </a:tabLst>
            </a:pPr>
            <a:r>
              <a:rPr lang="en-US" sz="3200" b="1" spc="-5" dirty="0">
                <a:uFill>
                  <a:solidFill>
                    <a:srgbClr val="000000"/>
                  </a:solidFill>
                </a:uFill>
                <a:latin typeface="Arial"/>
                <a:cs typeface="Arial"/>
              </a:rPr>
              <a:t>7.1 </a:t>
            </a:r>
            <a:r>
              <a:rPr lang="en-US" sz="3200" b="1" u="sng" spc="-5" dirty="0">
                <a:uFill>
                  <a:solidFill>
                    <a:srgbClr val="000000"/>
                  </a:solidFill>
                </a:uFill>
                <a:latin typeface="Arial"/>
                <a:cs typeface="Arial"/>
              </a:rPr>
              <a:t>Violation </a:t>
            </a:r>
            <a:r>
              <a:rPr lang="en-US" sz="3200" b="1" u="sng" spc="5" dirty="0">
                <a:uFill>
                  <a:solidFill>
                    <a:srgbClr val="000000"/>
                  </a:solidFill>
                </a:uFill>
                <a:latin typeface="Arial"/>
                <a:cs typeface="Arial"/>
              </a:rPr>
              <a:t>of </a:t>
            </a:r>
            <a:r>
              <a:rPr lang="en-US" sz="3200" b="1" u="sng" spc="-5" dirty="0">
                <a:uFill>
                  <a:solidFill>
                    <a:srgbClr val="000000"/>
                  </a:solidFill>
                </a:uFill>
                <a:latin typeface="Arial"/>
                <a:cs typeface="Arial"/>
              </a:rPr>
              <a:t>the Regulations</a:t>
            </a:r>
            <a:r>
              <a:rPr lang="en-US" sz="3200" u="sng" spc="-5" dirty="0">
                <a:latin typeface="Arial"/>
                <a:cs typeface="Arial"/>
              </a:rPr>
              <a:t>:</a:t>
            </a:r>
            <a:r>
              <a:rPr lang="en-US" sz="3200" spc="-5" dirty="0">
                <a:latin typeface="Arial"/>
                <a:cs typeface="Arial"/>
              </a:rPr>
              <a:t> </a:t>
            </a:r>
            <a:r>
              <a:rPr lang="en-US" sz="3200" dirty="0">
                <a:latin typeface="Arial"/>
                <a:cs typeface="Arial"/>
              </a:rPr>
              <a:t>If </a:t>
            </a:r>
            <a:r>
              <a:rPr lang="en-US" sz="3200" spc="-5" dirty="0">
                <a:latin typeface="Arial"/>
                <a:cs typeface="Arial"/>
              </a:rPr>
              <a:t>he/she </a:t>
            </a:r>
            <a:r>
              <a:rPr lang="en-US" sz="3200" spc="-10" dirty="0">
                <a:latin typeface="Arial"/>
                <a:cs typeface="Arial"/>
              </a:rPr>
              <a:t>commits </a:t>
            </a:r>
            <a:r>
              <a:rPr lang="en-US" sz="3200" dirty="0">
                <a:latin typeface="Arial"/>
                <a:cs typeface="Arial"/>
              </a:rPr>
              <a:t>any violation </a:t>
            </a:r>
            <a:r>
              <a:rPr lang="en-US" sz="3200" spc="-5" dirty="0">
                <a:latin typeface="Arial"/>
                <a:cs typeface="Arial"/>
              </a:rPr>
              <a:t>of </a:t>
            </a:r>
            <a:r>
              <a:rPr lang="en-US" sz="3200" dirty="0">
                <a:latin typeface="Arial"/>
                <a:cs typeface="Arial"/>
              </a:rPr>
              <a:t>these</a:t>
            </a:r>
            <a:r>
              <a:rPr lang="en-US" sz="3200" spc="40" dirty="0">
                <a:latin typeface="Arial"/>
                <a:cs typeface="Arial"/>
              </a:rPr>
              <a:t> </a:t>
            </a:r>
            <a:r>
              <a:rPr lang="en-US" sz="3200" spc="-5" dirty="0">
                <a:latin typeface="Arial"/>
                <a:cs typeface="Arial"/>
              </a:rPr>
              <a:t>Regulations.</a:t>
            </a:r>
            <a:endParaRPr lang="en-US" sz="3200" dirty="0">
              <a:latin typeface="Arial"/>
              <a:cs typeface="Arial"/>
            </a:endParaRPr>
          </a:p>
          <a:p>
            <a:pPr lvl="1">
              <a:lnSpc>
                <a:spcPct val="100000"/>
              </a:lnSpc>
              <a:spcBef>
                <a:spcPts val="45"/>
              </a:spcBef>
              <a:buFont typeface="Arial"/>
              <a:buAutoNum type="arabicPeriod"/>
            </a:pPr>
            <a:endParaRPr lang="en-US" sz="2800" dirty="0">
              <a:latin typeface="Arial"/>
              <a:cs typeface="Arial"/>
            </a:endParaRP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83</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lvl="1">
              <a:lnSpc>
                <a:spcPct val="100000"/>
              </a:lnSpc>
              <a:spcBef>
                <a:spcPts val="45"/>
              </a:spcBef>
              <a:buFont typeface="Arial"/>
              <a:buAutoNum type="arabicPeriod"/>
            </a:pPr>
            <a:endParaRPr lang="en-US" sz="2800" dirty="0">
              <a:latin typeface="Arial"/>
              <a:cs typeface="Arial"/>
            </a:endParaRPr>
          </a:p>
          <a:p>
            <a:pPr marL="0" marR="8255" lvl="1" indent="0" algn="just">
              <a:lnSpc>
                <a:spcPct val="96700"/>
              </a:lnSpc>
              <a:buNone/>
              <a:tabLst>
                <a:tab pos="290195" algn="l"/>
              </a:tabLst>
            </a:pPr>
            <a:r>
              <a:rPr lang="en-US" sz="4000" b="1" dirty="0">
                <a:latin typeface="Arial"/>
                <a:cs typeface="Arial"/>
              </a:rPr>
              <a:t>7.2</a:t>
            </a:r>
            <a:r>
              <a:rPr lang="en-US" sz="4000" dirty="0">
                <a:latin typeface="Arial"/>
                <a:cs typeface="Arial"/>
              </a:rPr>
              <a:t> If he/she </a:t>
            </a:r>
            <a:r>
              <a:rPr lang="en-US" sz="4000" u="sng" dirty="0">
                <a:solidFill>
                  <a:srgbClr val="FF0000"/>
                </a:solidFill>
                <a:latin typeface="Arial"/>
                <a:cs typeface="Arial"/>
              </a:rPr>
              <a:t>does </a:t>
            </a:r>
            <a:r>
              <a:rPr lang="en-US" sz="4000" u="sng" spc="-10" dirty="0">
                <a:solidFill>
                  <a:srgbClr val="FF0000"/>
                </a:solidFill>
                <a:latin typeface="Arial"/>
                <a:cs typeface="Arial"/>
              </a:rPr>
              <a:t>not </a:t>
            </a:r>
            <a:r>
              <a:rPr lang="en-US" sz="4000" u="sng" dirty="0">
                <a:solidFill>
                  <a:srgbClr val="FF0000"/>
                </a:solidFill>
                <a:latin typeface="Arial"/>
                <a:cs typeface="Arial"/>
              </a:rPr>
              <a:t>maintain </a:t>
            </a:r>
            <a:r>
              <a:rPr lang="en-US" sz="4000" u="sng" spc="-10" dirty="0">
                <a:solidFill>
                  <a:srgbClr val="FF0000"/>
                </a:solidFill>
                <a:latin typeface="Arial"/>
                <a:cs typeface="Arial"/>
              </a:rPr>
              <a:t>the </a:t>
            </a:r>
            <a:r>
              <a:rPr lang="en-US" sz="4000" u="sng" spc="-5" dirty="0">
                <a:solidFill>
                  <a:srgbClr val="FF0000"/>
                </a:solidFill>
                <a:latin typeface="Arial"/>
                <a:cs typeface="Arial"/>
              </a:rPr>
              <a:t>medical </a:t>
            </a:r>
            <a:r>
              <a:rPr lang="en-US" sz="4000" u="sng" dirty="0">
                <a:solidFill>
                  <a:srgbClr val="FF0000"/>
                </a:solidFill>
                <a:latin typeface="Arial"/>
                <a:cs typeface="Arial"/>
              </a:rPr>
              <a:t>records</a:t>
            </a:r>
            <a:r>
              <a:rPr lang="en-US" sz="4000" dirty="0">
                <a:solidFill>
                  <a:srgbClr val="FF0000"/>
                </a:solidFill>
                <a:latin typeface="Arial"/>
                <a:cs typeface="Arial"/>
              </a:rPr>
              <a:t> </a:t>
            </a:r>
            <a:r>
              <a:rPr lang="en-US" sz="4000" dirty="0">
                <a:latin typeface="Arial"/>
                <a:cs typeface="Arial"/>
              </a:rPr>
              <a:t>of </a:t>
            </a:r>
            <a:r>
              <a:rPr lang="en-US" sz="4000" spc="-5" dirty="0">
                <a:latin typeface="Arial"/>
                <a:cs typeface="Arial"/>
              </a:rPr>
              <a:t>his/her </a:t>
            </a:r>
            <a:r>
              <a:rPr lang="en-US" sz="4000" dirty="0">
                <a:latin typeface="Arial"/>
                <a:cs typeface="Arial"/>
              </a:rPr>
              <a:t>indoor </a:t>
            </a:r>
            <a:r>
              <a:rPr lang="en-US" sz="4000" spc="-5" dirty="0">
                <a:latin typeface="Arial"/>
                <a:cs typeface="Arial"/>
              </a:rPr>
              <a:t>patients </a:t>
            </a:r>
            <a:r>
              <a:rPr lang="en-US" sz="4000" spc="-10" dirty="0">
                <a:latin typeface="Arial"/>
                <a:cs typeface="Arial"/>
              </a:rPr>
              <a:t>for </a:t>
            </a:r>
            <a:r>
              <a:rPr lang="en-US" sz="4000" dirty="0">
                <a:latin typeface="Arial"/>
                <a:cs typeface="Arial"/>
              </a:rPr>
              <a:t>a </a:t>
            </a:r>
            <a:r>
              <a:rPr lang="en-US" sz="4000" spc="-5" dirty="0">
                <a:latin typeface="Arial"/>
                <a:cs typeface="Arial"/>
              </a:rPr>
              <a:t>period </a:t>
            </a:r>
            <a:r>
              <a:rPr lang="en-US" sz="4000" dirty="0">
                <a:latin typeface="Arial"/>
                <a:cs typeface="Arial"/>
              </a:rPr>
              <a:t>of  three years as per </a:t>
            </a:r>
            <a:r>
              <a:rPr lang="en-US" sz="4000" spc="-5" dirty="0">
                <a:latin typeface="Arial"/>
                <a:cs typeface="Arial"/>
              </a:rPr>
              <a:t>regulation </a:t>
            </a:r>
            <a:r>
              <a:rPr lang="en-US" sz="4000" dirty="0">
                <a:latin typeface="Arial"/>
                <a:cs typeface="Arial"/>
              </a:rPr>
              <a:t>1.3 </a:t>
            </a:r>
            <a:r>
              <a:rPr lang="en-US" sz="4000" spc="-10" dirty="0">
                <a:latin typeface="Arial"/>
                <a:cs typeface="Arial"/>
              </a:rPr>
              <a:t>and </a:t>
            </a:r>
            <a:r>
              <a:rPr lang="en-US" sz="4000" spc="-5" dirty="0">
                <a:latin typeface="Arial"/>
                <a:cs typeface="Arial"/>
              </a:rPr>
              <a:t>refuses </a:t>
            </a:r>
            <a:r>
              <a:rPr lang="en-US" sz="4000" dirty="0">
                <a:latin typeface="Arial"/>
                <a:cs typeface="Arial"/>
              </a:rPr>
              <a:t>to provide </a:t>
            </a:r>
            <a:r>
              <a:rPr lang="en-US" sz="4000" spc="-10" dirty="0">
                <a:latin typeface="Arial"/>
                <a:cs typeface="Arial"/>
              </a:rPr>
              <a:t>the same </a:t>
            </a:r>
            <a:r>
              <a:rPr lang="en-US" sz="4000" spc="-5" dirty="0">
                <a:latin typeface="Arial"/>
                <a:cs typeface="Arial"/>
              </a:rPr>
              <a:t>within </a:t>
            </a:r>
            <a:r>
              <a:rPr lang="en-US" sz="4000" dirty="0">
                <a:latin typeface="Arial"/>
                <a:cs typeface="Arial"/>
              </a:rPr>
              <a:t>72 hours </a:t>
            </a:r>
            <a:r>
              <a:rPr lang="en-US" sz="4000" spc="-10" dirty="0">
                <a:latin typeface="Arial"/>
                <a:cs typeface="Arial"/>
              </a:rPr>
              <a:t>when </a:t>
            </a:r>
            <a:r>
              <a:rPr lang="en-US" sz="4000" dirty="0">
                <a:latin typeface="Arial"/>
                <a:cs typeface="Arial"/>
              </a:rPr>
              <a:t>the  patient or </a:t>
            </a:r>
            <a:r>
              <a:rPr lang="en-US" sz="4000" spc="-5" dirty="0">
                <a:latin typeface="Arial"/>
                <a:cs typeface="Arial"/>
              </a:rPr>
              <a:t>his/her </a:t>
            </a:r>
            <a:r>
              <a:rPr lang="en-US" sz="4000" spc="-5" dirty="0" err="1">
                <a:latin typeface="Arial"/>
                <a:cs typeface="Arial"/>
              </a:rPr>
              <a:t>authorised</a:t>
            </a:r>
            <a:r>
              <a:rPr lang="en-US" sz="4000" spc="-5" dirty="0">
                <a:latin typeface="Arial"/>
                <a:cs typeface="Arial"/>
              </a:rPr>
              <a:t> representative makes </a:t>
            </a:r>
            <a:r>
              <a:rPr lang="en-US" sz="4000" dirty="0">
                <a:latin typeface="Arial"/>
                <a:cs typeface="Arial"/>
              </a:rPr>
              <a:t>a request </a:t>
            </a:r>
            <a:r>
              <a:rPr lang="en-US" sz="4000" spc="-5" dirty="0">
                <a:latin typeface="Arial"/>
                <a:cs typeface="Arial"/>
              </a:rPr>
              <a:t>for </a:t>
            </a:r>
            <a:r>
              <a:rPr lang="en-US" sz="4000" spc="10" dirty="0">
                <a:latin typeface="Arial"/>
                <a:cs typeface="Arial"/>
              </a:rPr>
              <a:t>it </a:t>
            </a:r>
            <a:r>
              <a:rPr lang="en-US" sz="4000" dirty="0">
                <a:latin typeface="Arial"/>
                <a:cs typeface="Arial"/>
              </a:rPr>
              <a:t>as per </a:t>
            </a:r>
            <a:r>
              <a:rPr lang="en-US" sz="4000" spc="-10" dirty="0">
                <a:latin typeface="Arial"/>
                <a:cs typeface="Arial"/>
              </a:rPr>
              <a:t>the </a:t>
            </a:r>
            <a:r>
              <a:rPr lang="en-US" sz="4000" spc="-5" dirty="0">
                <a:latin typeface="Arial"/>
                <a:cs typeface="Arial"/>
              </a:rPr>
              <a:t>regulation</a:t>
            </a:r>
            <a:r>
              <a:rPr lang="en-US" sz="4000" spc="85" dirty="0">
                <a:latin typeface="Arial"/>
                <a:cs typeface="Arial"/>
              </a:rPr>
              <a:t> </a:t>
            </a:r>
            <a:r>
              <a:rPr lang="en-US" sz="4000" spc="-5" dirty="0">
                <a:latin typeface="Arial"/>
                <a:cs typeface="Arial"/>
              </a:rPr>
              <a:t>1.3.2</a:t>
            </a:r>
            <a:r>
              <a:rPr lang="en-US" sz="4400" spc="-5" dirty="0">
                <a:latin typeface="Arial"/>
                <a:cs typeface="Arial"/>
              </a:rPr>
              <a:t>.</a:t>
            </a: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84</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marL="0" indent="0">
              <a:buNone/>
            </a:pPr>
            <a:endParaRPr lang="en-US" sz="2800" spc="-5" dirty="0">
              <a:latin typeface="Arial"/>
              <a:cs typeface="Arial"/>
            </a:endParaRPr>
          </a:p>
          <a:p>
            <a:pPr marL="0" marR="8255" lvl="1" indent="0" algn="just">
              <a:lnSpc>
                <a:spcPct val="96700"/>
              </a:lnSpc>
              <a:buNone/>
              <a:tabLst>
                <a:tab pos="290195" algn="l"/>
              </a:tabLst>
            </a:pPr>
            <a:r>
              <a:rPr lang="en-US" sz="4000" b="1" dirty="0">
                <a:latin typeface="Arial"/>
                <a:cs typeface="Arial"/>
              </a:rPr>
              <a:t>7.3</a:t>
            </a:r>
            <a:r>
              <a:rPr lang="en-US" sz="4000" dirty="0">
                <a:latin typeface="Arial"/>
                <a:cs typeface="Arial"/>
              </a:rPr>
              <a:t> If he/she </a:t>
            </a:r>
            <a:r>
              <a:rPr lang="en-US" sz="4000" u="sng" spc="-5" dirty="0">
                <a:solidFill>
                  <a:srgbClr val="FF0000"/>
                </a:solidFill>
                <a:latin typeface="Arial"/>
                <a:cs typeface="Arial"/>
              </a:rPr>
              <a:t>does </a:t>
            </a:r>
            <a:r>
              <a:rPr lang="en-US" sz="4000" u="sng" dirty="0">
                <a:solidFill>
                  <a:srgbClr val="FF0000"/>
                </a:solidFill>
                <a:latin typeface="Arial"/>
                <a:cs typeface="Arial"/>
              </a:rPr>
              <a:t>not display the </a:t>
            </a:r>
            <a:r>
              <a:rPr lang="en-US" sz="4000" u="sng" spc="-5" dirty="0">
                <a:solidFill>
                  <a:srgbClr val="FF0000"/>
                </a:solidFill>
                <a:latin typeface="Arial"/>
                <a:cs typeface="Arial"/>
              </a:rPr>
              <a:t>registration </a:t>
            </a:r>
            <a:r>
              <a:rPr lang="en-US" sz="4000" u="sng" spc="-10" dirty="0">
                <a:solidFill>
                  <a:srgbClr val="FF0000"/>
                </a:solidFill>
                <a:latin typeface="Arial"/>
                <a:cs typeface="Arial"/>
              </a:rPr>
              <a:t>number</a:t>
            </a:r>
            <a:r>
              <a:rPr lang="en-US" sz="4000" spc="-10" dirty="0">
                <a:solidFill>
                  <a:srgbClr val="FF0000"/>
                </a:solidFill>
                <a:latin typeface="Arial"/>
                <a:cs typeface="Arial"/>
              </a:rPr>
              <a:t> </a:t>
            </a:r>
            <a:r>
              <a:rPr lang="en-US" sz="4000" dirty="0">
                <a:latin typeface="Arial"/>
                <a:cs typeface="Arial"/>
              </a:rPr>
              <a:t>accorded to </a:t>
            </a:r>
            <a:r>
              <a:rPr lang="en-US" sz="4000" spc="-5" dirty="0">
                <a:latin typeface="Arial"/>
                <a:cs typeface="Arial"/>
              </a:rPr>
              <a:t>him/her </a:t>
            </a:r>
            <a:r>
              <a:rPr lang="en-US" sz="4000" dirty="0">
                <a:latin typeface="Arial"/>
                <a:cs typeface="Arial"/>
              </a:rPr>
              <a:t>by the </a:t>
            </a:r>
            <a:r>
              <a:rPr lang="en-US" sz="4000" spc="-5" dirty="0">
                <a:latin typeface="Arial"/>
                <a:cs typeface="Arial"/>
              </a:rPr>
              <a:t>State Medical  </a:t>
            </a:r>
            <a:r>
              <a:rPr lang="en-US" sz="4000" dirty="0">
                <a:latin typeface="Arial"/>
                <a:cs typeface="Arial"/>
              </a:rPr>
              <a:t>Council or the </a:t>
            </a:r>
            <a:r>
              <a:rPr lang="en-US" sz="4000" spc="-10" dirty="0">
                <a:latin typeface="Arial"/>
                <a:cs typeface="Arial"/>
              </a:rPr>
              <a:t>Medical </a:t>
            </a:r>
            <a:r>
              <a:rPr lang="en-US" sz="4000" spc="-5" dirty="0">
                <a:latin typeface="Arial"/>
                <a:cs typeface="Arial"/>
              </a:rPr>
              <a:t>Council </a:t>
            </a:r>
            <a:r>
              <a:rPr lang="en-US" sz="4000" dirty="0">
                <a:latin typeface="Arial"/>
                <a:cs typeface="Arial"/>
              </a:rPr>
              <a:t>of India in his clinic, </a:t>
            </a:r>
            <a:r>
              <a:rPr lang="en-US" sz="4000" spc="-5" dirty="0">
                <a:latin typeface="Arial"/>
                <a:cs typeface="Arial"/>
              </a:rPr>
              <a:t>prescriptions </a:t>
            </a:r>
            <a:r>
              <a:rPr lang="en-US" sz="4000" dirty="0">
                <a:latin typeface="Arial"/>
                <a:cs typeface="Arial"/>
              </a:rPr>
              <a:t>and </a:t>
            </a:r>
            <a:r>
              <a:rPr lang="en-US" sz="4000" spc="-5" dirty="0">
                <a:latin typeface="Arial"/>
                <a:cs typeface="Arial"/>
              </a:rPr>
              <a:t>certificates </a:t>
            </a:r>
            <a:r>
              <a:rPr lang="en-US" sz="4000" dirty="0">
                <a:latin typeface="Arial"/>
                <a:cs typeface="Arial"/>
              </a:rPr>
              <a:t>etc. </a:t>
            </a:r>
            <a:r>
              <a:rPr lang="en-US" sz="4000" spc="-5" dirty="0">
                <a:latin typeface="Arial"/>
                <a:cs typeface="Arial"/>
              </a:rPr>
              <a:t>issued </a:t>
            </a:r>
            <a:r>
              <a:rPr lang="en-US" sz="4000" dirty="0">
                <a:latin typeface="Arial"/>
                <a:cs typeface="Arial"/>
              </a:rPr>
              <a:t>by  </a:t>
            </a:r>
            <a:r>
              <a:rPr lang="en-US" sz="4000" spc="5" dirty="0">
                <a:latin typeface="Arial"/>
                <a:cs typeface="Arial"/>
              </a:rPr>
              <a:t>him.</a:t>
            </a:r>
            <a:endParaRPr lang="en-US" sz="4000" spc="-5" dirty="0">
              <a:latin typeface="Arial"/>
              <a:cs typeface="Arial"/>
            </a:endParaRP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85</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marL="0" marR="6985" lvl="1" indent="0" algn="just">
              <a:lnSpc>
                <a:spcPct val="96700"/>
              </a:lnSpc>
              <a:buNone/>
              <a:tabLst>
                <a:tab pos="287020" algn="l"/>
              </a:tabLst>
            </a:pPr>
            <a:r>
              <a:rPr lang="en-US" sz="4000" b="1" spc="-5" dirty="0">
                <a:uFill>
                  <a:solidFill>
                    <a:srgbClr val="000000"/>
                  </a:solidFill>
                </a:uFill>
                <a:latin typeface="Arial"/>
                <a:cs typeface="Arial"/>
              </a:rPr>
              <a:t>7.4 </a:t>
            </a:r>
            <a:r>
              <a:rPr lang="en-US" sz="4000" b="1" u="sng" spc="-5" dirty="0">
                <a:uFill>
                  <a:solidFill>
                    <a:srgbClr val="000000"/>
                  </a:solidFill>
                </a:uFill>
                <a:latin typeface="Arial"/>
                <a:cs typeface="Arial"/>
              </a:rPr>
              <a:t>Adultery </a:t>
            </a:r>
            <a:r>
              <a:rPr lang="en-US" sz="4000" b="1" u="sng" spc="5" dirty="0">
                <a:uFill>
                  <a:solidFill>
                    <a:srgbClr val="000000"/>
                  </a:solidFill>
                </a:uFill>
                <a:latin typeface="Arial"/>
                <a:cs typeface="Arial"/>
              </a:rPr>
              <a:t>or </a:t>
            </a:r>
            <a:r>
              <a:rPr lang="en-US" sz="4000" b="1" u="sng" spc="-5" dirty="0">
                <a:uFill>
                  <a:solidFill>
                    <a:srgbClr val="000000"/>
                  </a:solidFill>
                </a:uFill>
                <a:latin typeface="Arial"/>
                <a:cs typeface="Arial"/>
              </a:rPr>
              <a:t>Improper Conduct</a:t>
            </a:r>
            <a:r>
              <a:rPr lang="en-US" sz="4000" spc="-5" dirty="0">
                <a:latin typeface="Arial"/>
                <a:cs typeface="Arial"/>
              </a:rPr>
              <a:t>: Abuse </a:t>
            </a:r>
            <a:r>
              <a:rPr lang="en-US" sz="4000" dirty="0">
                <a:latin typeface="Arial"/>
                <a:cs typeface="Arial"/>
              </a:rPr>
              <a:t>of </a:t>
            </a:r>
            <a:r>
              <a:rPr lang="en-US" sz="4000" spc="-5" dirty="0">
                <a:latin typeface="Arial"/>
                <a:cs typeface="Arial"/>
              </a:rPr>
              <a:t>professional position </a:t>
            </a:r>
            <a:r>
              <a:rPr lang="en-US" sz="4000" dirty="0">
                <a:latin typeface="Arial"/>
                <a:cs typeface="Arial"/>
              </a:rPr>
              <a:t>by </a:t>
            </a:r>
            <a:r>
              <a:rPr lang="en-US" sz="4000" spc="-5" dirty="0">
                <a:latin typeface="Arial"/>
                <a:cs typeface="Arial"/>
              </a:rPr>
              <a:t>committing </a:t>
            </a:r>
            <a:r>
              <a:rPr lang="en-US" sz="4000" u="sng" spc="-5" dirty="0">
                <a:solidFill>
                  <a:srgbClr val="FF0000"/>
                </a:solidFill>
                <a:latin typeface="Arial"/>
                <a:cs typeface="Arial"/>
              </a:rPr>
              <a:t>adultery </a:t>
            </a:r>
            <a:r>
              <a:rPr lang="en-US" sz="4000" u="sng" dirty="0">
                <a:solidFill>
                  <a:srgbClr val="FF0000"/>
                </a:solidFill>
                <a:latin typeface="Arial"/>
                <a:cs typeface="Arial"/>
              </a:rPr>
              <a:t>or  </a:t>
            </a:r>
            <a:r>
              <a:rPr lang="en-US" sz="4000" u="sng" spc="-5" dirty="0">
                <a:solidFill>
                  <a:srgbClr val="FF0000"/>
                </a:solidFill>
                <a:latin typeface="Arial"/>
                <a:cs typeface="Arial"/>
              </a:rPr>
              <a:t>improper conduct with </a:t>
            </a:r>
            <a:r>
              <a:rPr lang="en-US" sz="4000" u="sng" dirty="0">
                <a:solidFill>
                  <a:srgbClr val="FF0000"/>
                </a:solidFill>
                <a:latin typeface="Arial"/>
                <a:cs typeface="Arial"/>
              </a:rPr>
              <a:t>a </a:t>
            </a:r>
            <a:r>
              <a:rPr lang="en-US" sz="4000" u="sng" spc="-5" dirty="0">
                <a:solidFill>
                  <a:srgbClr val="FF0000"/>
                </a:solidFill>
                <a:latin typeface="Arial"/>
                <a:cs typeface="Arial"/>
              </a:rPr>
              <a:t>patient </a:t>
            </a:r>
            <a:r>
              <a:rPr lang="en-US" sz="4000" spc="-10" dirty="0">
                <a:latin typeface="Arial"/>
                <a:cs typeface="Arial"/>
              </a:rPr>
              <a:t>or </a:t>
            </a:r>
            <a:r>
              <a:rPr lang="en-US" sz="4000" dirty="0">
                <a:latin typeface="Arial"/>
                <a:cs typeface="Arial"/>
              </a:rPr>
              <a:t>by </a:t>
            </a:r>
            <a:r>
              <a:rPr lang="en-US" sz="4000" spc="-5" dirty="0">
                <a:latin typeface="Arial"/>
                <a:cs typeface="Arial"/>
              </a:rPr>
              <a:t>maintaining </a:t>
            </a:r>
            <a:r>
              <a:rPr lang="en-US" sz="4000" dirty="0">
                <a:latin typeface="Arial"/>
                <a:cs typeface="Arial"/>
              </a:rPr>
              <a:t>an </a:t>
            </a:r>
            <a:r>
              <a:rPr lang="en-US" sz="4000" spc="-5" dirty="0">
                <a:latin typeface="Arial"/>
                <a:cs typeface="Arial"/>
              </a:rPr>
              <a:t>improper </a:t>
            </a:r>
            <a:r>
              <a:rPr lang="en-US" sz="4000" dirty="0">
                <a:latin typeface="Arial"/>
                <a:cs typeface="Arial"/>
              </a:rPr>
              <a:t>association </a:t>
            </a:r>
            <a:r>
              <a:rPr lang="en-US" sz="4000" spc="-5" dirty="0">
                <a:latin typeface="Arial"/>
                <a:cs typeface="Arial"/>
              </a:rPr>
              <a:t>with </a:t>
            </a:r>
            <a:r>
              <a:rPr lang="en-US" sz="4000" dirty="0">
                <a:latin typeface="Arial"/>
                <a:cs typeface="Arial"/>
              </a:rPr>
              <a:t>a </a:t>
            </a:r>
            <a:r>
              <a:rPr lang="en-US" sz="4000" spc="-5" dirty="0">
                <a:latin typeface="Arial"/>
                <a:cs typeface="Arial"/>
              </a:rPr>
              <a:t>patient will  </a:t>
            </a:r>
            <a:r>
              <a:rPr lang="en-US" sz="4000" dirty="0">
                <a:latin typeface="Arial"/>
                <a:cs typeface="Arial"/>
              </a:rPr>
              <a:t>render a </a:t>
            </a:r>
            <a:r>
              <a:rPr lang="en-US" sz="4000" spc="-5" dirty="0">
                <a:latin typeface="Arial"/>
                <a:cs typeface="Arial"/>
              </a:rPr>
              <a:t>Physician </a:t>
            </a:r>
            <a:r>
              <a:rPr lang="en-US" sz="4000" dirty="0">
                <a:latin typeface="Arial"/>
                <a:cs typeface="Arial"/>
              </a:rPr>
              <a:t>liable </a:t>
            </a:r>
            <a:r>
              <a:rPr lang="en-US" sz="4000" spc="-10" dirty="0">
                <a:latin typeface="Arial"/>
                <a:cs typeface="Arial"/>
              </a:rPr>
              <a:t>for </a:t>
            </a:r>
            <a:r>
              <a:rPr lang="en-US" sz="4000" dirty="0">
                <a:latin typeface="Arial"/>
                <a:cs typeface="Arial"/>
              </a:rPr>
              <a:t>disciplinary </a:t>
            </a:r>
            <a:r>
              <a:rPr lang="en-US" sz="4000" spc="-5" dirty="0">
                <a:latin typeface="Arial"/>
                <a:cs typeface="Arial"/>
              </a:rPr>
              <a:t>action </a:t>
            </a:r>
            <a:r>
              <a:rPr lang="en-US" sz="4000" dirty="0">
                <a:latin typeface="Arial"/>
                <a:cs typeface="Arial"/>
              </a:rPr>
              <a:t>as provided </a:t>
            </a:r>
            <a:r>
              <a:rPr lang="en-US" sz="4000" spc="-5" dirty="0">
                <a:latin typeface="Arial"/>
                <a:cs typeface="Arial"/>
              </a:rPr>
              <a:t>under </a:t>
            </a:r>
            <a:r>
              <a:rPr lang="en-US" sz="4000" dirty="0">
                <a:latin typeface="Arial"/>
                <a:cs typeface="Arial"/>
              </a:rPr>
              <a:t>the </a:t>
            </a:r>
            <a:r>
              <a:rPr lang="en-US" sz="4000" spc="-5" dirty="0">
                <a:latin typeface="Arial"/>
                <a:cs typeface="Arial"/>
              </a:rPr>
              <a:t>Indian Medical Council  Act, </a:t>
            </a:r>
            <a:r>
              <a:rPr lang="en-US" sz="4000" dirty="0">
                <a:latin typeface="Arial"/>
                <a:cs typeface="Arial"/>
              </a:rPr>
              <a:t>1956 or the </a:t>
            </a:r>
            <a:r>
              <a:rPr lang="en-US" sz="4000" spc="-5" dirty="0">
                <a:latin typeface="Arial"/>
                <a:cs typeface="Arial"/>
              </a:rPr>
              <a:t>concerned </a:t>
            </a:r>
            <a:r>
              <a:rPr lang="en-US" sz="4000" dirty="0">
                <a:latin typeface="Arial"/>
                <a:cs typeface="Arial"/>
              </a:rPr>
              <a:t>State </a:t>
            </a:r>
            <a:r>
              <a:rPr lang="en-US" sz="4000" spc="-5" dirty="0">
                <a:latin typeface="Arial"/>
                <a:cs typeface="Arial"/>
              </a:rPr>
              <a:t>Medical Council</a:t>
            </a:r>
            <a:r>
              <a:rPr lang="en-US" sz="4000" spc="65" dirty="0">
                <a:latin typeface="Arial"/>
                <a:cs typeface="Arial"/>
              </a:rPr>
              <a:t> </a:t>
            </a:r>
            <a:r>
              <a:rPr lang="en-US" sz="4000" spc="-5" dirty="0">
                <a:latin typeface="Arial"/>
                <a:cs typeface="Arial"/>
              </a:rPr>
              <a:t>Act.</a:t>
            </a:r>
            <a:endParaRPr lang="en-US" sz="4000" dirty="0">
              <a:latin typeface="Arial"/>
              <a:cs typeface="Arial"/>
            </a:endParaRPr>
          </a:p>
          <a:p>
            <a:pPr lvl="1">
              <a:lnSpc>
                <a:spcPct val="100000"/>
              </a:lnSpc>
              <a:spcBef>
                <a:spcPts val="5"/>
              </a:spcBef>
              <a:buFont typeface="Arial"/>
              <a:buAutoNum type="arabicPeriod"/>
            </a:pPr>
            <a:endParaRPr lang="en-US" sz="40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86</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lvl="1">
              <a:lnSpc>
                <a:spcPct val="100000"/>
              </a:lnSpc>
              <a:spcBef>
                <a:spcPts val="5"/>
              </a:spcBef>
              <a:buFont typeface="Arial"/>
              <a:buAutoNum type="arabicPeriod"/>
            </a:pPr>
            <a:endParaRPr lang="en-US" sz="2800" dirty="0">
              <a:latin typeface="Arial"/>
              <a:cs typeface="Arial"/>
            </a:endParaRPr>
          </a:p>
          <a:p>
            <a:pPr marL="0" indent="0" algn="just">
              <a:buNone/>
            </a:pPr>
            <a:r>
              <a:rPr lang="en-US" sz="4400" b="1" spc="-5" dirty="0">
                <a:uFill>
                  <a:solidFill>
                    <a:srgbClr val="000000"/>
                  </a:solidFill>
                </a:uFill>
                <a:latin typeface="Arial"/>
                <a:cs typeface="Arial"/>
              </a:rPr>
              <a:t>7.5 </a:t>
            </a:r>
            <a:r>
              <a:rPr lang="en-US" sz="4400" b="1" u="sng" spc="-5" dirty="0">
                <a:uFill>
                  <a:solidFill>
                    <a:srgbClr val="000000"/>
                  </a:solidFill>
                </a:uFill>
                <a:latin typeface="Arial"/>
                <a:cs typeface="Arial"/>
              </a:rPr>
              <a:t>Conviction </a:t>
            </a:r>
            <a:r>
              <a:rPr lang="en-US" sz="4400" b="1" u="sng" spc="5" dirty="0">
                <a:uFill>
                  <a:solidFill>
                    <a:srgbClr val="000000"/>
                  </a:solidFill>
                </a:uFill>
                <a:latin typeface="Arial"/>
                <a:cs typeface="Arial"/>
              </a:rPr>
              <a:t>by </a:t>
            </a:r>
            <a:r>
              <a:rPr lang="en-US" sz="4400" b="1" u="sng" spc="-10" dirty="0">
                <a:uFill>
                  <a:solidFill>
                    <a:srgbClr val="000000"/>
                  </a:solidFill>
                </a:uFill>
                <a:latin typeface="Arial"/>
                <a:cs typeface="Arial"/>
              </a:rPr>
              <a:t>Court </a:t>
            </a:r>
            <a:r>
              <a:rPr lang="en-US" sz="4400" b="1" u="sng" spc="5" dirty="0">
                <a:uFill>
                  <a:solidFill>
                    <a:srgbClr val="000000"/>
                  </a:solidFill>
                </a:uFill>
                <a:latin typeface="Arial"/>
                <a:cs typeface="Arial"/>
              </a:rPr>
              <a:t>of </a:t>
            </a:r>
            <a:r>
              <a:rPr lang="en-US" sz="4400" b="1" u="sng" dirty="0">
                <a:uFill>
                  <a:solidFill>
                    <a:srgbClr val="000000"/>
                  </a:solidFill>
                </a:uFill>
                <a:latin typeface="Arial"/>
                <a:cs typeface="Arial"/>
              </a:rPr>
              <a:t>Law</a:t>
            </a:r>
            <a:r>
              <a:rPr lang="en-US" sz="4400" dirty="0">
                <a:latin typeface="Arial"/>
                <a:cs typeface="Arial"/>
              </a:rPr>
              <a:t>: </a:t>
            </a:r>
            <a:r>
              <a:rPr lang="en-US" sz="4400" dirty="0">
                <a:solidFill>
                  <a:srgbClr val="FF0000"/>
                </a:solidFill>
                <a:latin typeface="Arial"/>
                <a:cs typeface="Arial"/>
              </a:rPr>
              <a:t>Conviction by a Court of Law for offences </a:t>
            </a:r>
            <a:r>
              <a:rPr lang="en-US" sz="4400" spc="-5" dirty="0">
                <a:solidFill>
                  <a:srgbClr val="FF0000"/>
                </a:solidFill>
                <a:latin typeface="Arial"/>
                <a:cs typeface="Arial"/>
              </a:rPr>
              <a:t>involving </a:t>
            </a:r>
            <a:r>
              <a:rPr lang="en-US" sz="4400" spc="-10" dirty="0">
                <a:solidFill>
                  <a:srgbClr val="FF0000"/>
                </a:solidFill>
                <a:latin typeface="Arial"/>
                <a:cs typeface="Arial"/>
              </a:rPr>
              <a:t>moral  </a:t>
            </a:r>
            <a:r>
              <a:rPr lang="en-US" sz="4400" dirty="0">
                <a:solidFill>
                  <a:srgbClr val="FF0000"/>
                </a:solidFill>
                <a:latin typeface="Arial"/>
                <a:cs typeface="Arial"/>
              </a:rPr>
              <a:t>turpitude / </a:t>
            </a:r>
            <a:r>
              <a:rPr lang="en-US" sz="4400" spc="-5" dirty="0">
                <a:solidFill>
                  <a:srgbClr val="FF0000"/>
                </a:solidFill>
                <a:latin typeface="Arial"/>
                <a:cs typeface="Arial"/>
              </a:rPr>
              <a:t>Criminal</a:t>
            </a:r>
            <a:r>
              <a:rPr lang="en-US" sz="4400" spc="-15" dirty="0">
                <a:solidFill>
                  <a:srgbClr val="FF0000"/>
                </a:solidFill>
                <a:latin typeface="Arial"/>
                <a:cs typeface="Arial"/>
              </a:rPr>
              <a:t> </a:t>
            </a:r>
            <a:r>
              <a:rPr lang="en-US" sz="4400" dirty="0">
                <a:solidFill>
                  <a:srgbClr val="FF0000"/>
                </a:solidFill>
                <a:latin typeface="Arial"/>
                <a:cs typeface="Arial"/>
              </a:rPr>
              <a:t>acts.</a:t>
            </a:r>
          </a:p>
          <a:p>
            <a:pPr marL="0" indent="0">
              <a:buNone/>
            </a:pPr>
            <a:endParaRPr lang="en-US" sz="4400" dirty="0">
              <a:solidFill>
                <a:srgbClr val="FF0000"/>
              </a:solidFill>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87</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marL="0" indent="0">
              <a:buNone/>
            </a:pPr>
            <a:endParaRPr lang="en-US" dirty="0">
              <a:latin typeface="Arial"/>
              <a:cs typeface="Arial"/>
            </a:endParaRPr>
          </a:p>
          <a:p>
            <a:pPr marL="0" indent="0" algn="just">
              <a:buNone/>
            </a:pPr>
            <a:r>
              <a:rPr lang="en-US" sz="4000" b="1" spc="-5" dirty="0">
                <a:uFill>
                  <a:solidFill>
                    <a:srgbClr val="000000"/>
                  </a:solidFill>
                </a:uFill>
                <a:latin typeface="Arial"/>
                <a:cs typeface="Arial"/>
              </a:rPr>
              <a:t>7.6  </a:t>
            </a:r>
            <a:r>
              <a:rPr lang="en-US" sz="4000" b="1" u="sng" spc="-5" dirty="0">
                <a:uFill>
                  <a:solidFill>
                    <a:srgbClr val="000000"/>
                  </a:solidFill>
                </a:uFill>
                <a:latin typeface="Arial"/>
                <a:cs typeface="Arial"/>
              </a:rPr>
              <a:t>Sex Determination Tests</a:t>
            </a:r>
            <a:r>
              <a:rPr lang="en-US" sz="4000" dirty="0">
                <a:latin typeface="Arial"/>
                <a:cs typeface="Arial"/>
              </a:rPr>
              <a:t>: </a:t>
            </a:r>
            <a:r>
              <a:rPr lang="en-US" sz="3200" dirty="0">
                <a:latin typeface="Arial"/>
                <a:cs typeface="Arial"/>
              </a:rPr>
              <a:t>On no </a:t>
            </a:r>
            <a:r>
              <a:rPr lang="en-US" sz="3200" spc="-10" dirty="0">
                <a:latin typeface="Arial"/>
                <a:cs typeface="Arial"/>
              </a:rPr>
              <a:t>account </a:t>
            </a:r>
            <a:r>
              <a:rPr lang="en-US" sz="3200" dirty="0">
                <a:latin typeface="Arial"/>
                <a:cs typeface="Arial"/>
              </a:rPr>
              <a:t>sex determination </a:t>
            </a:r>
            <a:r>
              <a:rPr lang="en-US" sz="3200" spc="-5" dirty="0">
                <a:latin typeface="Arial"/>
                <a:cs typeface="Arial"/>
              </a:rPr>
              <a:t>test shall </a:t>
            </a:r>
            <a:r>
              <a:rPr lang="en-US" sz="3200" dirty="0">
                <a:latin typeface="Arial"/>
                <a:cs typeface="Arial"/>
              </a:rPr>
              <a:t>be </a:t>
            </a:r>
            <a:r>
              <a:rPr lang="en-US" sz="3200" spc="-5" dirty="0">
                <a:latin typeface="Arial"/>
                <a:cs typeface="Arial"/>
              </a:rPr>
              <a:t>undertaken with  </a:t>
            </a:r>
            <a:r>
              <a:rPr lang="en-US" sz="3200" dirty="0">
                <a:latin typeface="Arial"/>
                <a:cs typeface="Arial"/>
              </a:rPr>
              <a:t>the intent to </a:t>
            </a:r>
            <a:r>
              <a:rPr lang="en-US" sz="3200" spc="-5" dirty="0">
                <a:latin typeface="Arial"/>
                <a:cs typeface="Arial"/>
              </a:rPr>
              <a:t>terminate </a:t>
            </a:r>
            <a:r>
              <a:rPr lang="en-US" sz="3200" dirty="0">
                <a:latin typeface="Arial"/>
                <a:cs typeface="Arial"/>
              </a:rPr>
              <a:t>the life of a </a:t>
            </a:r>
            <a:r>
              <a:rPr lang="en-US" sz="3200" spc="-5" dirty="0">
                <a:latin typeface="Arial"/>
                <a:cs typeface="Arial"/>
              </a:rPr>
              <a:t>female </a:t>
            </a:r>
            <a:r>
              <a:rPr lang="en-US" sz="3200" spc="-10" dirty="0">
                <a:latin typeface="Arial"/>
                <a:cs typeface="Arial"/>
              </a:rPr>
              <a:t>foetus </a:t>
            </a:r>
            <a:r>
              <a:rPr lang="en-US" sz="3200" dirty="0">
                <a:latin typeface="Arial"/>
                <a:cs typeface="Arial"/>
              </a:rPr>
              <a:t>developing in </a:t>
            </a:r>
            <a:r>
              <a:rPr lang="en-US" sz="3200" spc="-10" dirty="0">
                <a:latin typeface="Arial"/>
                <a:cs typeface="Arial"/>
              </a:rPr>
              <a:t>her </a:t>
            </a:r>
            <a:r>
              <a:rPr lang="en-US" sz="3200" spc="-5" dirty="0">
                <a:latin typeface="Arial"/>
                <a:cs typeface="Arial"/>
              </a:rPr>
              <a:t>mother’s </a:t>
            </a:r>
            <a:r>
              <a:rPr lang="en-US" sz="3200" spc="-10" dirty="0">
                <a:latin typeface="Arial"/>
                <a:cs typeface="Arial"/>
              </a:rPr>
              <a:t>womb, </a:t>
            </a:r>
            <a:r>
              <a:rPr lang="en-US" sz="3200" spc="5" dirty="0">
                <a:latin typeface="Arial"/>
                <a:cs typeface="Arial"/>
              </a:rPr>
              <a:t>unless </a:t>
            </a:r>
            <a:r>
              <a:rPr lang="en-US" sz="3200" spc="-5" dirty="0">
                <a:latin typeface="Arial"/>
                <a:cs typeface="Arial"/>
              </a:rPr>
              <a:t>there  </a:t>
            </a:r>
            <a:r>
              <a:rPr lang="en-US" sz="3200" dirty="0">
                <a:latin typeface="Arial"/>
                <a:cs typeface="Arial"/>
              </a:rPr>
              <a:t>are other </a:t>
            </a:r>
            <a:r>
              <a:rPr lang="en-US" sz="3200" spc="-5" dirty="0">
                <a:latin typeface="Arial"/>
                <a:cs typeface="Arial"/>
              </a:rPr>
              <a:t>absolute </a:t>
            </a:r>
            <a:r>
              <a:rPr lang="en-US" sz="3200" dirty="0">
                <a:latin typeface="Arial"/>
                <a:cs typeface="Arial"/>
              </a:rPr>
              <a:t>indications </a:t>
            </a:r>
            <a:r>
              <a:rPr lang="en-US" sz="3200" spc="-10" dirty="0">
                <a:latin typeface="Arial"/>
                <a:cs typeface="Arial"/>
              </a:rPr>
              <a:t>for </a:t>
            </a:r>
            <a:r>
              <a:rPr lang="en-US" sz="3200" spc="-5" dirty="0">
                <a:latin typeface="Arial"/>
                <a:cs typeface="Arial"/>
              </a:rPr>
              <a:t>termination </a:t>
            </a:r>
            <a:r>
              <a:rPr lang="en-US" sz="3200" dirty="0">
                <a:latin typeface="Arial"/>
                <a:cs typeface="Arial"/>
              </a:rPr>
              <a:t>of </a:t>
            </a:r>
            <a:r>
              <a:rPr lang="en-US" sz="3200" spc="-5" dirty="0">
                <a:latin typeface="Arial"/>
                <a:cs typeface="Arial"/>
              </a:rPr>
              <a:t>pregnancy </a:t>
            </a:r>
            <a:r>
              <a:rPr lang="en-US" sz="3200" dirty="0">
                <a:latin typeface="Arial"/>
                <a:cs typeface="Arial"/>
              </a:rPr>
              <a:t>as </a:t>
            </a:r>
            <a:r>
              <a:rPr lang="en-US" sz="3200" spc="-5" dirty="0">
                <a:latin typeface="Arial"/>
                <a:cs typeface="Arial"/>
              </a:rPr>
              <a:t>specified </a:t>
            </a:r>
            <a:r>
              <a:rPr lang="en-US" sz="3200" spc="10" dirty="0">
                <a:latin typeface="Arial"/>
                <a:cs typeface="Arial"/>
              </a:rPr>
              <a:t>in </a:t>
            </a:r>
            <a:r>
              <a:rPr lang="en-US" sz="3200" dirty="0">
                <a:latin typeface="Arial"/>
                <a:cs typeface="Arial"/>
              </a:rPr>
              <a:t>the </a:t>
            </a:r>
            <a:r>
              <a:rPr lang="en-US" sz="3200" spc="-5" dirty="0">
                <a:latin typeface="Arial"/>
                <a:cs typeface="Arial"/>
              </a:rPr>
              <a:t>Medical  </a:t>
            </a:r>
            <a:r>
              <a:rPr lang="en-US" sz="3200" dirty="0">
                <a:latin typeface="Arial"/>
                <a:cs typeface="Arial"/>
              </a:rPr>
              <a:t>Termination of </a:t>
            </a:r>
            <a:r>
              <a:rPr lang="en-US" sz="3200" spc="-5" dirty="0">
                <a:latin typeface="Arial"/>
                <a:cs typeface="Arial"/>
              </a:rPr>
              <a:t>Pregnancy Act, </a:t>
            </a:r>
            <a:r>
              <a:rPr lang="en-US" sz="3200" dirty="0">
                <a:latin typeface="Arial"/>
                <a:cs typeface="Arial"/>
              </a:rPr>
              <a:t>1971. </a:t>
            </a:r>
          </a:p>
          <a:p>
            <a:pPr marL="0" indent="0" algn="just">
              <a:buNone/>
            </a:pPr>
            <a:r>
              <a:rPr lang="en-US" sz="3200" spc="-5" dirty="0">
                <a:solidFill>
                  <a:srgbClr val="FF0000"/>
                </a:solidFill>
                <a:latin typeface="Arial"/>
                <a:cs typeface="Arial"/>
              </a:rPr>
              <a:t>Any </a:t>
            </a:r>
            <a:r>
              <a:rPr lang="en-US" sz="3200" u="sng" dirty="0">
                <a:solidFill>
                  <a:srgbClr val="FF0000"/>
                </a:solidFill>
                <a:latin typeface="Arial"/>
                <a:cs typeface="Arial"/>
              </a:rPr>
              <a:t>act of termination of </a:t>
            </a:r>
            <a:r>
              <a:rPr lang="en-US" sz="3200" u="sng" spc="-5" dirty="0">
                <a:solidFill>
                  <a:srgbClr val="FF0000"/>
                </a:solidFill>
                <a:latin typeface="Arial"/>
                <a:cs typeface="Arial"/>
              </a:rPr>
              <a:t>pregnancy </a:t>
            </a:r>
            <a:r>
              <a:rPr lang="en-US" sz="3200" dirty="0">
                <a:latin typeface="Arial"/>
                <a:cs typeface="Arial"/>
              </a:rPr>
              <a:t>of </a:t>
            </a:r>
            <a:r>
              <a:rPr lang="en-US" sz="3200" spc="-5" dirty="0">
                <a:latin typeface="Arial"/>
                <a:cs typeface="Arial"/>
              </a:rPr>
              <a:t>normal female  </a:t>
            </a:r>
            <a:r>
              <a:rPr lang="en-US" sz="3200" dirty="0">
                <a:latin typeface="Arial"/>
                <a:cs typeface="Arial"/>
              </a:rPr>
              <a:t>foetus </a:t>
            </a:r>
            <a:r>
              <a:rPr lang="en-US" sz="3200" u="sng" dirty="0">
                <a:latin typeface="Arial"/>
                <a:cs typeface="Arial"/>
              </a:rPr>
              <a:t>amounting to female foeticide </a:t>
            </a:r>
            <a:r>
              <a:rPr lang="en-US" sz="3200" spc="-5" dirty="0">
                <a:latin typeface="Arial"/>
                <a:cs typeface="Arial"/>
              </a:rPr>
              <a:t>shall </a:t>
            </a:r>
            <a:r>
              <a:rPr lang="en-US" sz="3200" dirty="0">
                <a:latin typeface="Arial"/>
                <a:cs typeface="Arial"/>
              </a:rPr>
              <a:t>be </a:t>
            </a:r>
            <a:r>
              <a:rPr lang="en-US" sz="3200" spc="-5" dirty="0">
                <a:latin typeface="Arial"/>
                <a:cs typeface="Arial"/>
              </a:rPr>
              <a:t>regarded </a:t>
            </a:r>
            <a:r>
              <a:rPr lang="en-US" sz="3200" dirty="0">
                <a:latin typeface="Arial"/>
                <a:cs typeface="Arial"/>
              </a:rPr>
              <a:t>as </a:t>
            </a:r>
            <a:r>
              <a:rPr lang="en-US" sz="3200" u="sng" dirty="0">
                <a:latin typeface="Arial"/>
                <a:cs typeface="Arial"/>
              </a:rPr>
              <a:t>professional </a:t>
            </a:r>
            <a:r>
              <a:rPr lang="en-US" sz="3200" u="sng" spc="-5" dirty="0">
                <a:latin typeface="Arial"/>
                <a:cs typeface="Arial"/>
              </a:rPr>
              <a:t>misconduct </a:t>
            </a:r>
            <a:r>
              <a:rPr lang="en-US" sz="3200" dirty="0">
                <a:latin typeface="Arial"/>
                <a:cs typeface="Arial"/>
              </a:rPr>
              <a:t>on the </a:t>
            </a:r>
            <a:r>
              <a:rPr lang="en-US" sz="3200" spc="5" dirty="0">
                <a:latin typeface="Arial"/>
                <a:cs typeface="Arial"/>
              </a:rPr>
              <a:t>part </a:t>
            </a:r>
            <a:r>
              <a:rPr lang="en-US" sz="3200" dirty="0">
                <a:latin typeface="Arial"/>
                <a:cs typeface="Arial"/>
              </a:rPr>
              <a:t>of  the </a:t>
            </a:r>
            <a:r>
              <a:rPr lang="en-US" sz="3200" spc="-5" dirty="0">
                <a:latin typeface="Arial"/>
                <a:cs typeface="Arial"/>
              </a:rPr>
              <a:t>physician </a:t>
            </a:r>
            <a:r>
              <a:rPr lang="en-US" sz="3200" dirty="0">
                <a:latin typeface="Arial"/>
                <a:cs typeface="Arial"/>
              </a:rPr>
              <a:t>leading to </a:t>
            </a:r>
            <a:r>
              <a:rPr lang="en-US" sz="3200" spc="-5" dirty="0">
                <a:latin typeface="Arial"/>
                <a:cs typeface="Arial"/>
              </a:rPr>
              <a:t>penal erasure </a:t>
            </a:r>
            <a:r>
              <a:rPr lang="en-US" sz="3200" spc="-10" dirty="0">
                <a:latin typeface="Arial"/>
                <a:cs typeface="Arial"/>
              </a:rPr>
              <a:t>besides </a:t>
            </a:r>
            <a:r>
              <a:rPr lang="en-US" sz="3200" spc="-5" dirty="0">
                <a:latin typeface="Arial"/>
                <a:cs typeface="Arial"/>
              </a:rPr>
              <a:t>rendering </a:t>
            </a:r>
            <a:r>
              <a:rPr lang="en-US" sz="3200" dirty="0">
                <a:latin typeface="Arial"/>
                <a:cs typeface="Arial"/>
              </a:rPr>
              <a:t>him liable to </a:t>
            </a:r>
            <a:r>
              <a:rPr lang="en-US" sz="3200" spc="-10" dirty="0">
                <a:latin typeface="Arial"/>
                <a:cs typeface="Arial"/>
              </a:rPr>
              <a:t>criminal </a:t>
            </a:r>
            <a:r>
              <a:rPr lang="en-US" sz="3200" spc="-5" dirty="0">
                <a:latin typeface="Arial"/>
                <a:cs typeface="Arial"/>
              </a:rPr>
              <a:t>proceedings </a:t>
            </a:r>
            <a:r>
              <a:rPr lang="en-US" sz="3200" dirty="0">
                <a:latin typeface="Arial"/>
                <a:cs typeface="Arial"/>
              </a:rPr>
              <a:t>as  per the provisions of this</a:t>
            </a:r>
            <a:r>
              <a:rPr lang="en-US" sz="3200" spc="-20" dirty="0">
                <a:latin typeface="Arial"/>
                <a:cs typeface="Arial"/>
              </a:rPr>
              <a:t> </a:t>
            </a:r>
            <a:r>
              <a:rPr lang="en-US" sz="3200" spc="-5" dirty="0">
                <a:latin typeface="Arial"/>
                <a:cs typeface="Arial"/>
              </a:rPr>
              <a:t>Act</a:t>
            </a:r>
            <a:r>
              <a:rPr lang="en-US" sz="3200" spc="-5" dirty="0">
                <a:solidFill>
                  <a:srgbClr val="FF0000"/>
                </a:solidFill>
                <a:latin typeface="Arial"/>
                <a:cs typeface="Arial"/>
              </a:rPr>
              <a:t>.</a:t>
            </a:r>
            <a:endParaRPr lang="en-US" sz="3200" dirty="0">
              <a:solidFill>
                <a:srgbClr val="FF0000"/>
              </a:solidFill>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88</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8A483C-C618-41CF-A353-AA3FC19A9AFA}"/>
              </a:ext>
            </a:extLst>
          </p:cNvPr>
          <p:cNvSpPr>
            <a:spLocks noGrp="1"/>
          </p:cNvSpPr>
          <p:nvPr>
            <p:ph idx="1"/>
          </p:nvPr>
        </p:nvSpPr>
        <p:spPr>
          <a:xfrm>
            <a:off x="450574" y="251792"/>
            <a:ext cx="11449878" cy="6104558"/>
          </a:xfrm>
        </p:spPr>
        <p:txBody>
          <a:bodyPr>
            <a:noAutofit/>
          </a:bodyPr>
          <a:lstStyle/>
          <a:p>
            <a:pPr marL="0" indent="0" algn="just">
              <a:buNone/>
            </a:pPr>
            <a:r>
              <a:rPr lang="en-US" sz="2000" b="1" spc="-5" dirty="0">
                <a:uFill>
                  <a:solidFill>
                    <a:srgbClr val="000000"/>
                  </a:solidFill>
                </a:uFill>
                <a:latin typeface="Arial"/>
                <a:cs typeface="Arial"/>
              </a:rPr>
              <a:t>7.7  </a:t>
            </a:r>
            <a:r>
              <a:rPr lang="en-US" b="1" u="sng" spc="-5" dirty="0">
                <a:uFill>
                  <a:solidFill>
                    <a:srgbClr val="000000"/>
                  </a:solidFill>
                </a:uFill>
                <a:latin typeface="Arial"/>
                <a:cs typeface="Arial"/>
              </a:rPr>
              <a:t>Signing Professional Certificates, Reports and other </a:t>
            </a:r>
            <a:r>
              <a:rPr lang="en-US" b="1" u="sng" spc="-10" dirty="0">
                <a:uFill>
                  <a:solidFill>
                    <a:srgbClr val="000000"/>
                  </a:solidFill>
                </a:uFill>
                <a:latin typeface="Arial"/>
                <a:cs typeface="Arial"/>
              </a:rPr>
              <a:t>Documents</a:t>
            </a:r>
            <a:r>
              <a:rPr lang="en-US" sz="2000" u="sng" spc="-10" dirty="0">
                <a:latin typeface="Arial"/>
                <a:cs typeface="Arial"/>
              </a:rPr>
              <a:t>: </a:t>
            </a:r>
          </a:p>
          <a:p>
            <a:pPr marL="0" indent="0" algn="just">
              <a:buNone/>
            </a:pPr>
            <a:endParaRPr lang="en-US" sz="3200" spc="-5" dirty="0">
              <a:latin typeface="Arial"/>
              <a:cs typeface="Arial"/>
            </a:endParaRPr>
          </a:p>
          <a:p>
            <a:pPr marL="0" indent="0" algn="just">
              <a:buNone/>
            </a:pPr>
            <a:r>
              <a:rPr lang="en-US" sz="3200" spc="-5" dirty="0">
                <a:latin typeface="Arial"/>
                <a:cs typeface="Arial"/>
              </a:rPr>
              <a:t>Any registered practitioner </a:t>
            </a:r>
            <a:r>
              <a:rPr lang="en-US" sz="3200" spc="-10" dirty="0">
                <a:latin typeface="Arial"/>
                <a:cs typeface="Arial"/>
              </a:rPr>
              <a:t>who </a:t>
            </a:r>
            <a:r>
              <a:rPr lang="en-US" sz="3200" spc="10" dirty="0">
                <a:latin typeface="Arial"/>
                <a:cs typeface="Arial"/>
              </a:rPr>
              <a:t>is </a:t>
            </a:r>
            <a:r>
              <a:rPr lang="en-US" sz="3200" spc="-10" dirty="0">
                <a:latin typeface="Arial"/>
                <a:cs typeface="Arial"/>
              </a:rPr>
              <a:t>shown </a:t>
            </a:r>
            <a:r>
              <a:rPr lang="en-US" sz="3200" dirty="0">
                <a:latin typeface="Arial"/>
                <a:cs typeface="Arial"/>
              </a:rPr>
              <a:t>to have </a:t>
            </a:r>
            <a:r>
              <a:rPr lang="en-US" sz="3200" spc="-5" dirty="0">
                <a:latin typeface="Arial"/>
                <a:cs typeface="Arial"/>
              </a:rPr>
              <a:t>signed </a:t>
            </a:r>
            <a:r>
              <a:rPr lang="en-US" sz="3200" dirty="0">
                <a:latin typeface="Arial"/>
                <a:cs typeface="Arial"/>
              </a:rPr>
              <a:t>or </a:t>
            </a:r>
            <a:r>
              <a:rPr lang="en-US" sz="3200" spc="-5" dirty="0">
                <a:latin typeface="Arial"/>
                <a:cs typeface="Arial"/>
              </a:rPr>
              <a:t>given under </a:t>
            </a:r>
            <a:r>
              <a:rPr lang="en-US" sz="3200" dirty="0">
                <a:latin typeface="Arial"/>
                <a:cs typeface="Arial"/>
              </a:rPr>
              <a:t>his </a:t>
            </a:r>
            <a:r>
              <a:rPr lang="en-US" sz="3200" spc="-5" dirty="0">
                <a:latin typeface="Arial"/>
                <a:cs typeface="Arial"/>
              </a:rPr>
              <a:t>name  </a:t>
            </a:r>
            <a:r>
              <a:rPr lang="en-US" sz="3200" dirty="0">
                <a:latin typeface="Arial"/>
                <a:cs typeface="Arial"/>
              </a:rPr>
              <a:t>and </a:t>
            </a:r>
            <a:r>
              <a:rPr lang="en-US" sz="3200" spc="-5" dirty="0">
                <a:latin typeface="Arial"/>
                <a:cs typeface="Arial"/>
              </a:rPr>
              <a:t>authority </a:t>
            </a:r>
            <a:r>
              <a:rPr lang="en-US" sz="3200" dirty="0">
                <a:latin typeface="Arial"/>
                <a:cs typeface="Arial"/>
              </a:rPr>
              <a:t>any such </a:t>
            </a:r>
            <a:r>
              <a:rPr lang="en-US" sz="3200" spc="-5" dirty="0">
                <a:latin typeface="Arial"/>
                <a:cs typeface="Arial"/>
              </a:rPr>
              <a:t>certificate, notification, </a:t>
            </a:r>
            <a:r>
              <a:rPr lang="en-US" sz="3200" dirty="0">
                <a:latin typeface="Arial"/>
                <a:cs typeface="Arial"/>
              </a:rPr>
              <a:t>report </a:t>
            </a:r>
            <a:r>
              <a:rPr lang="en-US" sz="3200" spc="-10" dirty="0">
                <a:latin typeface="Arial"/>
                <a:cs typeface="Arial"/>
              </a:rPr>
              <a:t>or </a:t>
            </a:r>
            <a:r>
              <a:rPr lang="en-US" sz="3200" spc="-5" dirty="0">
                <a:latin typeface="Arial"/>
                <a:cs typeface="Arial"/>
              </a:rPr>
              <a:t>document </a:t>
            </a:r>
            <a:r>
              <a:rPr lang="en-US" sz="3200" dirty="0">
                <a:latin typeface="Arial"/>
                <a:cs typeface="Arial"/>
              </a:rPr>
              <a:t>of a similar </a:t>
            </a:r>
            <a:r>
              <a:rPr lang="en-US" sz="3200" spc="-5" dirty="0">
                <a:latin typeface="Arial"/>
                <a:cs typeface="Arial"/>
              </a:rPr>
              <a:t>character which </a:t>
            </a:r>
            <a:r>
              <a:rPr lang="en-US" sz="3200" spc="10" dirty="0">
                <a:latin typeface="Arial"/>
                <a:cs typeface="Arial"/>
              </a:rPr>
              <a:t>is  </a:t>
            </a:r>
            <a:r>
              <a:rPr lang="en-US" sz="3200" dirty="0">
                <a:latin typeface="Arial"/>
                <a:cs typeface="Arial"/>
              </a:rPr>
              <a:t>untrue, </a:t>
            </a:r>
            <a:r>
              <a:rPr lang="en-US" sz="3200" spc="-5" dirty="0">
                <a:latin typeface="Arial"/>
                <a:cs typeface="Arial"/>
              </a:rPr>
              <a:t>misleading </a:t>
            </a:r>
            <a:r>
              <a:rPr lang="en-US" sz="3200" dirty="0">
                <a:latin typeface="Arial"/>
                <a:cs typeface="Arial"/>
              </a:rPr>
              <a:t>or improper, </a:t>
            </a:r>
            <a:r>
              <a:rPr lang="en-US" sz="3200" spc="10" dirty="0">
                <a:latin typeface="Arial"/>
                <a:cs typeface="Arial"/>
              </a:rPr>
              <a:t>is </a:t>
            </a:r>
            <a:r>
              <a:rPr lang="en-US" sz="3200" spc="-5" dirty="0">
                <a:latin typeface="Arial"/>
                <a:cs typeface="Arial"/>
              </a:rPr>
              <a:t>liable </a:t>
            </a:r>
            <a:r>
              <a:rPr lang="en-US" sz="3200" dirty="0">
                <a:latin typeface="Arial"/>
                <a:cs typeface="Arial"/>
              </a:rPr>
              <a:t>to </a:t>
            </a:r>
            <a:r>
              <a:rPr lang="en-US" sz="3200" spc="-5" dirty="0">
                <a:latin typeface="Arial"/>
                <a:cs typeface="Arial"/>
              </a:rPr>
              <a:t>have </a:t>
            </a:r>
            <a:r>
              <a:rPr lang="en-US" sz="3200" spc="10" dirty="0">
                <a:latin typeface="Arial"/>
                <a:cs typeface="Arial"/>
              </a:rPr>
              <a:t>his </a:t>
            </a:r>
            <a:r>
              <a:rPr lang="en-US" sz="3200" spc="-10" dirty="0">
                <a:latin typeface="Arial"/>
                <a:cs typeface="Arial"/>
              </a:rPr>
              <a:t>name </a:t>
            </a:r>
            <a:r>
              <a:rPr lang="en-US" sz="3200" dirty="0">
                <a:latin typeface="Arial"/>
                <a:cs typeface="Arial"/>
              </a:rPr>
              <a:t>deleted from the</a:t>
            </a:r>
            <a:r>
              <a:rPr lang="en-US" sz="3200" spc="-100" dirty="0">
                <a:latin typeface="Arial"/>
                <a:cs typeface="Arial"/>
              </a:rPr>
              <a:t> </a:t>
            </a:r>
            <a:r>
              <a:rPr lang="en-US" sz="3200" dirty="0">
                <a:latin typeface="Arial"/>
                <a:cs typeface="Arial"/>
              </a:rPr>
              <a:t>Register.</a:t>
            </a:r>
          </a:p>
          <a:p>
            <a:pPr marL="0" indent="0">
              <a:buNone/>
            </a:pPr>
            <a:endParaRPr lang="en-US" sz="1200" dirty="0">
              <a:latin typeface="Arial"/>
              <a:cs typeface="Arial"/>
            </a:endParaRPr>
          </a:p>
          <a:p>
            <a:pPr marL="0" indent="0">
              <a:buNone/>
            </a:pPr>
            <a:endParaRPr lang="en-US" sz="1200" dirty="0">
              <a:latin typeface="Arial"/>
              <a:cs typeface="Arial"/>
            </a:endParaRPr>
          </a:p>
          <a:p>
            <a:pPr marL="0" indent="0">
              <a:buNone/>
            </a:pPr>
            <a:r>
              <a:rPr lang="en-US" sz="1200" dirty="0">
                <a:latin typeface="Arial"/>
                <a:cs typeface="Arial"/>
              </a:rPr>
              <a:t>       </a:t>
            </a:r>
          </a:p>
          <a:p>
            <a:pPr marL="0" indent="0">
              <a:buNone/>
            </a:pPr>
            <a:endParaRPr lang="en-US" sz="1200" spc="-5" dirty="0">
              <a:latin typeface="Arial"/>
              <a:cs typeface="Arial"/>
            </a:endParaRPr>
          </a:p>
          <a:p>
            <a:pPr marL="0" indent="0">
              <a:buNone/>
            </a:pPr>
            <a:endParaRPr lang="en-US" sz="1200" spc="-5" dirty="0">
              <a:latin typeface="Arial"/>
              <a:cs typeface="Arial"/>
            </a:endParaRPr>
          </a:p>
          <a:p>
            <a:pPr marL="0" indent="0">
              <a:buNone/>
            </a:pPr>
            <a:endParaRPr lang="en-US" sz="1200" dirty="0">
              <a:latin typeface="Arial"/>
              <a:cs typeface="Arial"/>
            </a:endParaRPr>
          </a:p>
          <a:p>
            <a:pPr marL="0" indent="0">
              <a:buNone/>
            </a:pPr>
            <a:endParaRPr lang="en-US" sz="1200" dirty="0">
              <a:latin typeface="Arial"/>
              <a:cs typeface="Arial"/>
            </a:endParaRPr>
          </a:p>
          <a:p>
            <a:pPr marL="0" indent="0">
              <a:buNone/>
            </a:pPr>
            <a:endParaRPr lang="en-US" sz="1200" dirty="0">
              <a:latin typeface="Arial"/>
              <a:cs typeface="Arial"/>
            </a:endParaRPr>
          </a:p>
          <a:p>
            <a:endParaRPr lang="en-IN" sz="1200" dirty="0"/>
          </a:p>
        </p:txBody>
      </p:sp>
      <p:sp>
        <p:nvSpPr>
          <p:cNvPr id="4" name="Date Placeholder 3"/>
          <p:cNvSpPr>
            <a:spLocks noGrp="1"/>
          </p:cNvSpPr>
          <p:nvPr>
            <p:ph type="dt" sz="half" idx="10"/>
          </p:nvPr>
        </p:nvSpPr>
        <p:spPr/>
        <p:txBody>
          <a:bodyPr/>
          <a:lstStyle/>
          <a:p>
            <a:fld id="{5D05FAD3-8139-4275-A112-21CFF7718C2D}"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89</a:t>
            </a:fld>
            <a:endParaRPr lang="en-IN" dirty="0"/>
          </a:p>
        </p:txBody>
      </p:sp>
    </p:spTree>
    <p:extLst>
      <p:ext uri="{BB962C8B-B14F-4D97-AF65-F5344CB8AC3E}">
        <p14:creationId xmlns:p14="http://schemas.microsoft.com/office/powerpoint/2010/main" val="284848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57263"/>
            <a:ext cx="10515600" cy="5219700"/>
          </a:xfrm>
        </p:spPr>
        <p:txBody>
          <a:bodyPr/>
          <a:lstStyle/>
          <a:p>
            <a:pPr algn="just"/>
            <a:r>
              <a:rPr lang="en-US" b="1" dirty="0">
                <a:latin typeface="Arial"/>
                <a:cs typeface="Arial"/>
              </a:rPr>
              <a:t>1.2.3</a:t>
            </a:r>
            <a:r>
              <a:rPr lang="en-US" dirty="0">
                <a:latin typeface="Arial"/>
                <a:cs typeface="Arial"/>
              </a:rPr>
              <a:t> </a:t>
            </a:r>
            <a:r>
              <a:rPr lang="en-US" sz="3600" dirty="0">
                <a:latin typeface="Arial"/>
                <a:cs typeface="Arial"/>
              </a:rPr>
              <a:t>A </a:t>
            </a:r>
            <a:r>
              <a:rPr lang="en-US" sz="3600" spc="-5" dirty="0">
                <a:latin typeface="Arial"/>
                <a:cs typeface="Arial"/>
              </a:rPr>
              <a:t>Physician </a:t>
            </a:r>
            <a:r>
              <a:rPr lang="en-US" sz="3600" dirty="0">
                <a:latin typeface="Arial"/>
                <a:cs typeface="Arial"/>
              </a:rPr>
              <a:t>should </a:t>
            </a:r>
            <a:r>
              <a:rPr lang="en-US" sz="3600" spc="-5" dirty="0">
                <a:latin typeface="Arial"/>
                <a:cs typeface="Arial"/>
              </a:rPr>
              <a:t>participate </a:t>
            </a:r>
            <a:r>
              <a:rPr lang="en-US" sz="3600" spc="10" dirty="0">
                <a:latin typeface="Arial"/>
                <a:cs typeface="Arial"/>
              </a:rPr>
              <a:t>in </a:t>
            </a:r>
            <a:r>
              <a:rPr lang="en-US" sz="3600" spc="-5" dirty="0">
                <a:latin typeface="Arial"/>
                <a:cs typeface="Arial"/>
              </a:rPr>
              <a:t>professional meetings </a:t>
            </a:r>
            <a:r>
              <a:rPr lang="en-US" sz="3600" dirty="0">
                <a:latin typeface="Arial"/>
                <a:cs typeface="Arial"/>
              </a:rPr>
              <a:t>as </a:t>
            </a:r>
            <a:r>
              <a:rPr lang="en-US" sz="3600" spc="-5" dirty="0">
                <a:latin typeface="Arial"/>
                <a:cs typeface="Arial"/>
              </a:rPr>
              <a:t>part </a:t>
            </a:r>
            <a:r>
              <a:rPr lang="en-US" sz="3600" dirty="0">
                <a:latin typeface="Arial"/>
                <a:cs typeface="Arial"/>
              </a:rPr>
              <a:t>of </a:t>
            </a:r>
            <a:r>
              <a:rPr lang="en-US" sz="3600" spc="-5" dirty="0">
                <a:solidFill>
                  <a:srgbClr val="FF0000"/>
                </a:solidFill>
                <a:latin typeface="Arial"/>
                <a:cs typeface="Arial"/>
              </a:rPr>
              <a:t>Continuing Medical  </a:t>
            </a:r>
            <a:r>
              <a:rPr lang="en-US" sz="3600" dirty="0">
                <a:solidFill>
                  <a:srgbClr val="FF0000"/>
                </a:solidFill>
                <a:latin typeface="Arial"/>
                <a:cs typeface="Arial"/>
              </a:rPr>
              <a:t>Education </a:t>
            </a:r>
            <a:r>
              <a:rPr lang="en-US" sz="3600" spc="-10" dirty="0">
                <a:solidFill>
                  <a:srgbClr val="FF0000"/>
                </a:solidFill>
                <a:latin typeface="Arial"/>
                <a:cs typeface="Arial"/>
              </a:rPr>
              <a:t>programmes</a:t>
            </a:r>
            <a:r>
              <a:rPr lang="en-US" sz="3600" spc="-10" dirty="0">
                <a:latin typeface="Arial"/>
                <a:cs typeface="Arial"/>
              </a:rPr>
              <a:t>, </a:t>
            </a:r>
            <a:r>
              <a:rPr lang="en-US" sz="3600" dirty="0">
                <a:latin typeface="Arial"/>
                <a:cs typeface="Arial"/>
              </a:rPr>
              <a:t>for at </a:t>
            </a:r>
            <a:r>
              <a:rPr lang="en-US" sz="3600" spc="5" dirty="0">
                <a:latin typeface="Arial"/>
                <a:cs typeface="Arial"/>
              </a:rPr>
              <a:t>least </a:t>
            </a:r>
            <a:r>
              <a:rPr lang="en-US" sz="3600" dirty="0">
                <a:latin typeface="Arial"/>
                <a:cs typeface="Arial"/>
              </a:rPr>
              <a:t>30 hours every five years, </a:t>
            </a:r>
            <a:r>
              <a:rPr lang="en-US" sz="3600" spc="-5" dirty="0">
                <a:latin typeface="Arial"/>
                <a:cs typeface="Arial"/>
              </a:rPr>
              <a:t>organized </a:t>
            </a:r>
            <a:r>
              <a:rPr lang="en-US" sz="3600" dirty="0">
                <a:latin typeface="Arial"/>
                <a:cs typeface="Arial"/>
              </a:rPr>
              <a:t>by reputed </a:t>
            </a:r>
            <a:r>
              <a:rPr lang="en-US" sz="3600" spc="-5" dirty="0">
                <a:latin typeface="Arial"/>
                <a:cs typeface="Arial"/>
              </a:rPr>
              <a:t>professional  academic </a:t>
            </a:r>
            <a:r>
              <a:rPr lang="en-US" sz="3600" dirty="0">
                <a:latin typeface="Arial"/>
                <a:cs typeface="Arial"/>
              </a:rPr>
              <a:t>bodies or any </a:t>
            </a:r>
            <a:r>
              <a:rPr lang="en-US" sz="3600" spc="-5" dirty="0">
                <a:latin typeface="Arial"/>
                <a:cs typeface="Arial"/>
              </a:rPr>
              <a:t>other authorized organizations. </a:t>
            </a: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8A483C-C618-41CF-A353-AA3FC19A9AFA}"/>
              </a:ext>
            </a:extLst>
          </p:cNvPr>
          <p:cNvSpPr>
            <a:spLocks noGrp="1"/>
          </p:cNvSpPr>
          <p:nvPr>
            <p:ph idx="1"/>
          </p:nvPr>
        </p:nvSpPr>
        <p:spPr>
          <a:xfrm>
            <a:off x="450574" y="251792"/>
            <a:ext cx="11449878" cy="6374786"/>
          </a:xfrm>
        </p:spPr>
        <p:txBody>
          <a:bodyPr>
            <a:normAutofit fontScale="92500" lnSpcReduction="20000"/>
          </a:bodyPr>
          <a:lstStyle/>
          <a:p>
            <a:pPr marL="0" indent="0">
              <a:buNone/>
            </a:pPr>
            <a:endParaRPr lang="en-US" sz="2800" dirty="0">
              <a:latin typeface="Arial"/>
              <a:cs typeface="Arial"/>
            </a:endParaRPr>
          </a:p>
          <a:p>
            <a:pPr marL="0" indent="0" algn="just">
              <a:buNone/>
            </a:pPr>
            <a:r>
              <a:rPr lang="en-US" sz="3800" b="1" dirty="0">
                <a:latin typeface="Arial"/>
                <a:cs typeface="Arial"/>
              </a:rPr>
              <a:t>7.8</a:t>
            </a:r>
            <a:r>
              <a:rPr lang="en-US" sz="3800" dirty="0">
                <a:latin typeface="Arial"/>
                <a:cs typeface="Arial"/>
              </a:rPr>
              <a:t> A </a:t>
            </a:r>
            <a:r>
              <a:rPr lang="en-US" sz="3800" spc="-5" dirty="0">
                <a:latin typeface="Arial"/>
                <a:cs typeface="Arial"/>
              </a:rPr>
              <a:t>registered medical practitioner shall </a:t>
            </a:r>
            <a:r>
              <a:rPr lang="en-US" sz="3800" dirty="0">
                <a:latin typeface="Arial"/>
                <a:cs typeface="Arial"/>
              </a:rPr>
              <a:t>not </a:t>
            </a:r>
            <a:r>
              <a:rPr lang="en-US" sz="3800" spc="-5" dirty="0">
                <a:latin typeface="Arial"/>
                <a:cs typeface="Arial"/>
              </a:rPr>
              <a:t>contravene </a:t>
            </a:r>
            <a:r>
              <a:rPr lang="en-US" sz="3800" dirty="0">
                <a:latin typeface="Arial"/>
                <a:cs typeface="Arial"/>
              </a:rPr>
              <a:t>the </a:t>
            </a:r>
            <a:r>
              <a:rPr lang="en-US" sz="3800" spc="-5" dirty="0">
                <a:latin typeface="Arial"/>
                <a:cs typeface="Arial"/>
              </a:rPr>
              <a:t>provisions </a:t>
            </a:r>
            <a:r>
              <a:rPr lang="en-US" sz="3800" spc="-10" dirty="0">
                <a:latin typeface="Arial"/>
                <a:cs typeface="Arial"/>
              </a:rPr>
              <a:t>of </a:t>
            </a:r>
            <a:r>
              <a:rPr lang="en-US" sz="3800" dirty="0">
                <a:latin typeface="Arial"/>
                <a:cs typeface="Arial"/>
              </a:rPr>
              <a:t>the </a:t>
            </a:r>
            <a:r>
              <a:rPr lang="en-US" sz="3800" spc="-5" dirty="0">
                <a:latin typeface="Arial"/>
                <a:cs typeface="Arial"/>
              </a:rPr>
              <a:t>Drugs </a:t>
            </a:r>
            <a:r>
              <a:rPr lang="en-US" sz="3800" dirty="0">
                <a:latin typeface="Arial"/>
                <a:cs typeface="Arial"/>
              </a:rPr>
              <a:t>and  Cosmetics </a:t>
            </a:r>
            <a:r>
              <a:rPr lang="en-US" sz="3800" spc="-5" dirty="0">
                <a:latin typeface="Arial"/>
                <a:cs typeface="Arial"/>
              </a:rPr>
              <a:t>Act </a:t>
            </a:r>
            <a:r>
              <a:rPr lang="en-US" sz="3800" dirty="0">
                <a:latin typeface="Arial"/>
                <a:cs typeface="Arial"/>
              </a:rPr>
              <a:t>and </a:t>
            </a:r>
            <a:r>
              <a:rPr lang="en-US" sz="3800" spc="-5" dirty="0">
                <a:latin typeface="Arial"/>
                <a:cs typeface="Arial"/>
              </a:rPr>
              <a:t>regulations </a:t>
            </a:r>
            <a:r>
              <a:rPr lang="en-US" sz="3800" spc="-10" dirty="0">
                <a:latin typeface="Arial"/>
                <a:cs typeface="Arial"/>
              </a:rPr>
              <a:t>made </a:t>
            </a:r>
            <a:r>
              <a:rPr lang="en-US" sz="3800" spc="5" dirty="0">
                <a:latin typeface="Arial"/>
                <a:cs typeface="Arial"/>
              </a:rPr>
              <a:t>there </a:t>
            </a:r>
            <a:r>
              <a:rPr lang="en-US" sz="3800" spc="-5" dirty="0">
                <a:latin typeface="Arial"/>
                <a:cs typeface="Arial"/>
              </a:rPr>
              <a:t>under.</a:t>
            </a:r>
            <a:r>
              <a:rPr lang="en-US" sz="3800" spc="10" dirty="0">
                <a:latin typeface="Arial"/>
                <a:cs typeface="Arial"/>
              </a:rPr>
              <a:t> </a:t>
            </a:r>
            <a:r>
              <a:rPr lang="en-US" sz="3800" spc="-5" dirty="0">
                <a:latin typeface="Arial"/>
                <a:cs typeface="Arial"/>
              </a:rPr>
              <a:t>Accordingly,</a:t>
            </a:r>
          </a:p>
          <a:p>
            <a:pPr marL="0" indent="0" algn="just">
              <a:buNone/>
            </a:pPr>
            <a:endParaRPr lang="en-US" sz="3800" spc="-5" dirty="0">
              <a:latin typeface="Arial"/>
              <a:cs typeface="Arial"/>
            </a:endParaRPr>
          </a:p>
          <a:p>
            <a:pPr marL="0" indent="0" algn="just">
              <a:buNone/>
            </a:pPr>
            <a:r>
              <a:rPr lang="en-US" sz="3800" dirty="0">
                <a:latin typeface="Arial"/>
                <a:cs typeface="Arial"/>
              </a:rPr>
              <a:t>a) </a:t>
            </a:r>
            <a:r>
              <a:rPr lang="en-US" sz="3800" u="sng" dirty="0">
                <a:latin typeface="Arial"/>
                <a:cs typeface="Arial"/>
              </a:rPr>
              <a:t>Prescribing </a:t>
            </a:r>
            <a:r>
              <a:rPr lang="en-US" sz="3800" u="sng" spc="-5" dirty="0">
                <a:latin typeface="Arial"/>
                <a:cs typeface="Arial"/>
              </a:rPr>
              <a:t>steroids/ psychotropic drugs </a:t>
            </a:r>
            <a:r>
              <a:rPr lang="en-US" sz="3800" spc="-10" dirty="0">
                <a:latin typeface="Arial"/>
                <a:cs typeface="Arial"/>
              </a:rPr>
              <a:t>when </a:t>
            </a:r>
            <a:r>
              <a:rPr lang="en-US" sz="3800" spc="-5" dirty="0">
                <a:latin typeface="Arial"/>
                <a:cs typeface="Arial"/>
              </a:rPr>
              <a:t>there </a:t>
            </a:r>
            <a:r>
              <a:rPr lang="en-US" sz="3800" spc="10" dirty="0">
                <a:latin typeface="Arial"/>
                <a:cs typeface="Arial"/>
              </a:rPr>
              <a:t>is     </a:t>
            </a:r>
          </a:p>
          <a:p>
            <a:pPr marL="0" indent="0" algn="just">
              <a:buNone/>
            </a:pPr>
            <a:r>
              <a:rPr lang="en-US" sz="3800" dirty="0">
                <a:latin typeface="Arial"/>
                <a:cs typeface="Arial"/>
              </a:rPr>
              <a:t>    </a:t>
            </a:r>
            <a:r>
              <a:rPr lang="en-US" sz="3800" u="sng" dirty="0">
                <a:latin typeface="Arial"/>
                <a:cs typeface="Arial"/>
              </a:rPr>
              <a:t>no </a:t>
            </a:r>
            <a:r>
              <a:rPr lang="en-US" sz="3800" u="sng" spc="-5" dirty="0">
                <a:latin typeface="Arial"/>
                <a:cs typeface="Arial"/>
              </a:rPr>
              <a:t>absolute   medical  </a:t>
            </a:r>
            <a:r>
              <a:rPr lang="en-US" sz="3800" u="sng" dirty="0">
                <a:latin typeface="Arial"/>
                <a:cs typeface="Arial"/>
              </a:rPr>
              <a:t>indication</a:t>
            </a:r>
            <a:r>
              <a:rPr lang="en-US" sz="3800" dirty="0">
                <a:latin typeface="Arial"/>
                <a:cs typeface="Arial"/>
              </a:rPr>
              <a:t>;</a:t>
            </a:r>
          </a:p>
          <a:p>
            <a:pPr marL="0" indent="0">
              <a:buNone/>
            </a:pPr>
            <a:endParaRPr lang="en-US" sz="2400" dirty="0">
              <a:latin typeface="Arial"/>
              <a:cs typeface="Arial"/>
            </a:endParaRPr>
          </a:p>
          <a:p>
            <a:pPr marL="0" indent="0">
              <a:lnSpc>
                <a:spcPts val="1310"/>
              </a:lnSpc>
              <a:buNone/>
            </a:pPr>
            <a:r>
              <a:rPr lang="en-US" sz="2400" dirty="0">
                <a:latin typeface="Arial"/>
                <a:cs typeface="Arial"/>
              </a:rPr>
              <a:t> </a:t>
            </a:r>
            <a:r>
              <a:rPr lang="en-US" sz="3800" dirty="0">
                <a:latin typeface="Arial"/>
                <a:cs typeface="Arial"/>
              </a:rPr>
              <a:t>b)</a:t>
            </a:r>
            <a:r>
              <a:rPr lang="en-US" sz="3800" u="sng" dirty="0">
                <a:latin typeface="Arial"/>
                <a:cs typeface="Arial"/>
              </a:rPr>
              <a:t>Selling </a:t>
            </a:r>
            <a:r>
              <a:rPr lang="en-US" sz="3800" u="sng" spc="-5" dirty="0">
                <a:latin typeface="Arial"/>
                <a:cs typeface="Arial"/>
              </a:rPr>
              <a:t>Schedule ‘H’ </a:t>
            </a:r>
            <a:r>
              <a:rPr lang="en-US" sz="3800" u="sng" dirty="0">
                <a:latin typeface="Arial"/>
                <a:cs typeface="Arial"/>
              </a:rPr>
              <a:t>&amp; </a:t>
            </a:r>
            <a:r>
              <a:rPr lang="en-US" sz="3800" u="sng" spc="-5" dirty="0">
                <a:latin typeface="Arial"/>
                <a:cs typeface="Arial"/>
              </a:rPr>
              <a:t>‘L’ </a:t>
            </a:r>
            <a:r>
              <a:rPr lang="en-US" sz="3800" u="sng" dirty="0">
                <a:latin typeface="Arial"/>
                <a:cs typeface="Arial"/>
              </a:rPr>
              <a:t>drugs and </a:t>
            </a:r>
            <a:r>
              <a:rPr lang="en-US" sz="3800" u="sng" spc="-5" dirty="0">
                <a:latin typeface="Arial"/>
                <a:cs typeface="Arial"/>
              </a:rPr>
              <a:t>poisons </a:t>
            </a:r>
            <a:r>
              <a:rPr lang="en-US" sz="3800" u="sng" spc="-10" dirty="0">
                <a:latin typeface="Arial"/>
                <a:cs typeface="Arial"/>
              </a:rPr>
              <a:t>to </a:t>
            </a:r>
            <a:r>
              <a:rPr lang="en-US" sz="3800" u="sng" dirty="0">
                <a:latin typeface="Arial"/>
                <a:cs typeface="Arial"/>
              </a:rPr>
              <a:t>the</a:t>
            </a:r>
          </a:p>
          <a:p>
            <a:pPr marL="0" indent="0">
              <a:lnSpc>
                <a:spcPts val="1310"/>
              </a:lnSpc>
              <a:buNone/>
            </a:pPr>
            <a:r>
              <a:rPr lang="en-US" sz="3800" u="sng" dirty="0">
                <a:latin typeface="Arial"/>
                <a:cs typeface="Arial"/>
              </a:rPr>
              <a:t>   </a:t>
            </a:r>
          </a:p>
          <a:p>
            <a:pPr marL="0" indent="0">
              <a:lnSpc>
                <a:spcPts val="1310"/>
              </a:lnSpc>
              <a:buNone/>
            </a:pPr>
            <a:r>
              <a:rPr lang="en-US" sz="3800" dirty="0">
                <a:latin typeface="Arial"/>
                <a:cs typeface="Arial"/>
              </a:rPr>
              <a:t>    </a:t>
            </a:r>
            <a:r>
              <a:rPr lang="en-US" sz="3800" u="sng" dirty="0">
                <a:latin typeface="Arial"/>
                <a:cs typeface="Arial"/>
              </a:rPr>
              <a:t>public </a:t>
            </a:r>
            <a:r>
              <a:rPr lang="en-US" sz="3800" u="sng" spc="-5" dirty="0">
                <a:latin typeface="Arial"/>
                <a:cs typeface="Arial"/>
              </a:rPr>
              <a:t>except </a:t>
            </a:r>
            <a:r>
              <a:rPr lang="en-US" sz="3800" u="sng" dirty="0">
                <a:latin typeface="Arial"/>
                <a:cs typeface="Arial"/>
              </a:rPr>
              <a:t>to </a:t>
            </a:r>
            <a:r>
              <a:rPr lang="en-US" sz="3800" u="sng" spc="5" dirty="0">
                <a:latin typeface="Arial"/>
                <a:cs typeface="Arial"/>
              </a:rPr>
              <a:t>his </a:t>
            </a:r>
            <a:r>
              <a:rPr lang="en-US" sz="3800" u="sng" spc="-5" dirty="0">
                <a:latin typeface="Arial"/>
                <a:cs typeface="Arial"/>
              </a:rPr>
              <a:t>patient</a:t>
            </a:r>
            <a:r>
              <a:rPr lang="en-US" sz="3800" spc="-5" dirty="0">
                <a:latin typeface="Arial"/>
                <a:cs typeface="Arial"/>
              </a:rPr>
              <a:t>;</a:t>
            </a:r>
            <a:r>
              <a:rPr lang="en-US" sz="3800" dirty="0">
                <a:latin typeface="Arial"/>
                <a:cs typeface="Arial"/>
              </a:rPr>
              <a:t>  </a:t>
            </a:r>
            <a:r>
              <a:rPr lang="en-US" sz="3800" spc="-5" dirty="0">
                <a:latin typeface="Arial"/>
                <a:cs typeface="Arial"/>
              </a:rPr>
              <a:t>contravention </a:t>
            </a:r>
            <a:r>
              <a:rPr lang="en-US" sz="3800" dirty="0">
                <a:latin typeface="Arial"/>
                <a:cs typeface="Arial"/>
              </a:rPr>
              <a:t>of </a:t>
            </a:r>
            <a:r>
              <a:rPr lang="en-US" sz="3800" spc="-10" dirty="0">
                <a:latin typeface="Arial"/>
                <a:cs typeface="Arial"/>
              </a:rPr>
              <a:t>the </a:t>
            </a:r>
          </a:p>
          <a:p>
            <a:pPr marL="0" indent="0">
              <a:lnSpc>
                <a:spcPts val="1310"/>
              </a:lnSpc>
              <a:buNone/>
            </a:pPr>
            <a:endParaRPr lang="en-US" sz="3800" spc="-10" dirty="0">
              <a:latin typeface="Arial"/>
              <a:cs typeface="Arial"/>
            </a:endParaRPr>
          </a:p>
          <a:p>
            <a:pPr marL="0" indent="0">
              <a:lnSpc>
                <a:spcPts val="1310"/>
              </a:lnSpc>
              <a:buNone/>
            </a:pPr>
            <a:r>
              <a:rPr lang="en-US" sz="3800" spc="-10" dirty="0">
                <a:latin typeface="Arial"/>
                <a:cs typeface="Arial"/>
              </a:rPr>
              <a:t>    </a:t>
            </a:r>
            <a:r>
              <a:rPr lang="en-US" sz="3800" dirty="0">
                <a:latin typeface="Arial"/>
                <a:cs typeface="Arial"/>
              </a:rPr>
              <a:t>above </a:t>
            </a:r>
            <a:r>
              <a:rPr lang="en-US" sz="3800" spc="-5" dirty="0">
                <a:latin typeface="Arial"/>
                <a:cs typeface="Arial"/>
              </a:rPr>
              <a:t>provisions </a:t>
            </a:r>
            <a:r>
              <a:rPr lang="en-US" sz="3800" dirty="0">
                <a:latin typeface="Arial"/>
                <a:cs typeface="Arial"/>
              </a:rPr>
              <a:t>shall </a:t>
            </a:r>
            <a:r>
              <a:rPr lang="en-US" sz="3800" spc="-5" dirty="0">
                <a:latin typeface="Arial"/>
                <a:cs typeface="Arial"/>
              </a:rPr>
              <a:t>constitute gross professional </a:t>
            </a:r>
          </a:p>
          <a:p>
            <a:pPr marL="0" indent="0">
              <a:lnSpc>
                <a:spcPts val="1310"/>
              </a:lnSpc>
              <a:buNone/>
            </a:pPr>
            <a:endParaRPr lang="en-US" sz="3800" spc="-5" dirty="0">
              <a:latin typeface="Arial"/>
              <a:cs typeface="Arial"/>
            </a:endParaRPr>
          </a:p>
          <a:p>
            <a:pPr marL="0" indent="0">
              <a:lnSpc>
                <a:spcPts val="1310"/>
              </a:lnSpc>
              <a:buNone/>
            </a:pPr>
            <a:r>
              <a:rPr lang="en-US" sz="3800" spc="-5" dirty="0">
                <a:latin typeface="Arial"/>
                <a:cs typeface="Arial"/>
              </a:rPr>
              <a:t>    misconduct </a:t>
            </a:r>
            <a:r>
              <a:rPr lang="en-US" sz="3800" dirty="0">
                <a:latin typeface="Arial"/>
                <a:cs typeface="Arial"/>
              </a:rPr>
              <a:t>on the part of the</a:t>
            </a:r>
            <a:r>
              <a:rPr lang="en-US" sz="3800" spc="-5" dirty="0">
                <a:latin typeface="Arial"/>
                <a:cs typeface="Arial"/>
              </a:rPr>
              <a:t> physician.</a:t>
            </a:r>
            <a:endParaRPr lang="en-US" sz="3800" dirty="0">
              <a:latin typeface="Arial"/>
              <a:cs typeface="Arial"/>
            </a:endParaRPr>
          </a:p>
          <a:p>
            <a:pPr marL="0" indent="0">
              <a:buNone/>
            </a:pPr>
            <a:endParaRPr lang="en-US" sz="2800" dirty="0">
              <a:latin typeface="Arial"/>
              <a:cs typeface="Arial"/>
            </a:endParaRPr>
          </a:p>
          <a:p>
            <a:pPr marL="0" indent="0">
              <a:buNone/>
            </a:pPr>
            <a:r>
              <a:rPr lang="en-US" dirty="0">
                <a:latin typeface="Arial"/>
                <a:cs typeface="Arial"/>
              </a:rPr>
              <a:t>       </a:t>
            </a:r>
            <a:endParaRPr lang="en-US" sz="2800"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D05FAD3-8139-4275-A112-21CFF7718C2D}"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90</a:t>
            </a:fld>
            <a:endParaRPr lang="en-IN" dirty="0"/>
          </a:p>
        </p:txBody>
      </p:sp>
    </p:spTree>
    <p:extLst>
      <p:ext uri="{BB962C8B-B14F-4D97-AF65-F5344CB8AC3E}">
        <p14:creationId xmlns:p14="http://schemas.microsoft.com/office/powerpoint/2010/main" val="284848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800100"/>
            <a:ext cx="10717696" cy="5918752"/>
          </a:xfrm>
        </p:spPr>
        <p:txBody>
          <a:bodyPr>
            <a:normAutofit/>
          </a:bodyPr>
          <a:lstStyle/>
          <a:p>
            <a:pPr marL="0" indent="0" algn="just">
              <a:buNone/>
            </a:pPr>
            <a:r>
              <a:rPr lang="en-US" sz="4000" b="1" spc="-5" dirty="0">
                <a:latin typeface="Arial"/>
                <a:cs typeface="Arial"/>
              </a:rPr>
              <a:t>7.9</a:t>
            </a:r>
            <a:r>
              <a:rPr lang="en-US" sz="4000" spc="-5" dirty="0">
                <a:latin typeface="Arial"/>
                <a:cs typeface="Arial"/>
              </a:rPr>
              <a:t> Performing </a:t>
            </a:r>
            <a:r>
              <a:rPr lang="en-US" sz="4000" spc="-10" dirty="0">
                <a:latin typeface="Arial"/>
                <a:cs typeface="Arial"/>
              </a:rPr>
              <a:t>or </a:t>
            </a:r>
            <a:r>
              <a:rPr lang="en-US" sz="4000" spc="-5" dirty="0">
                <a:latin typeface="Arial"/>
                <a:cs typeface="Arial"/>
              </a:rPr>
              <a:t>enabling </a:t>
            </a:r>
            <a:r>
              <a:rPr lang="en-US" sz="4000" u="sng" spc="-5" dirty="0">
                <a:latin typeface="Arial"/>
                <a:cs typeface="Arial"/>
              </a:rPr>
              <a:t>unqualified person </a:t>
            </a:r>
            <a:r>
              <a:rPr lang="en-US" sz="4000" u="sng" dirty="0">
                <a:latin typeface="Arial"/>
                <a:cs typeface="Arial"/>
              </a:rPr>
              <a:t>to perform an abortion or any illegal </a:t>
            </a:r>
            <a:r>
              <a:rPr lang="en-US" sz="4000" u="sng" spc="-5" dirty="0">
                <a:latin typeface="Arial"/>
                <a:cs typeface="Arial"/>
              </a:rPr>
              <a:t>operation </a:t>
            </a:r>
            <a:r>
              <a:rPr lang="en-US" sz="4000" dirty="0">
                <a:latin typeface="Arial"/>
                <a:cs typeface="Arial"/>
              </a:rPr>
              <a:t>for  </a:t>
            </a:r>
            <a:r>
              <a:rPr lang="en-US" sz="4000" spc="-5" dirty="0">
                <a:latin typeface="Arial"/>
                <a:cs typeface="Arial"/>
              </a:rPr>
              <a:t>which </a:t>
            </a:r>
            <a:r>
              <a:rPr lang="en-US" sz="4000" spc="5" dirty="0">
                <a:latin typeface="Arial"/>
                <a:cs typeface="Arial"/>
              </a:rPr>
              <a:t>there </a:t>
            </a:r>
            <a:r>
              <a:rPr lang="en-US" sz="4000" spc="10" dirty="0">
                <a:latin typeface="Arial"/>
                <a:cs typeface="Arial"/>
              </a:rPr>
              <a:t>is </a:t>
            </a:r>
            <a:r>
              <a:rPr lang="en-US" sz="4000" dirty="0">
                <a:latin typeface="Arial"/>
                <a:cs typeface="Arial"/>
              </a:rPr>
              <a:t>no medical, </a:t>
            </a:r>
            <a:r>
              <a:rPr lang="en-US" sz="4000" spc="-5" dirty="0">
                <a:latin typeface="Arial"/>
                <a:cs typeface="Arial"/>
              </a:rPr>
              <a:t>surgical </a:t>
            </a:r>
            <a:r>
              <a:rPr lang="en-US" sz="4000" dirty="0">
                <a:latin typeface="Arial"/>
                <a:cs typeface="Arial"/>
              </a:rPr>
              <a:t>or </a:t>
            </a:r>
            <a:r>
              <a:rPr lang="en-US" sz="4000" spc="-5" dirty="0">
                <a:latin typeface="Arial"/>
                <a:cs typeface="Arial"/>
              </a:rPr>
              <a:t>psychological</a:t>
            </a:r>
            <a:r>
              <a:rPr lang="en-US" sz="4000" spc="-45" dirty="0">
                <a:latin typeface="Arial"/>
                <a:cs typeface="Arial"/>
              </a:rPr>
              <a:t> </a:t>
            </a:r>
            <a:r>
              <a:rPr lang="en-US" sz="4000" dirty="0">
                <a:latin typeface="Arial"/>
                <a:cs typeface="Arial"/>
              </a:rPr>
              <a:t>indication</a:t>
            </a:r>
            <a:r>
              <a:rPr lang="en-US" sz="2800" dirty="0">
                <a:latin typeface="Arial"/>
                <a:cs typeface="Arial"/>
              </a:rPr>
              <a:t>.</a:t>
            </a: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91</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225287"/>
            <a:ext cx="10717696" cy="6493565"/>
          </a:xfrm>
        </p:spPr>
        <p:txBody>
          <a:bodyPr>
            <a:normAutofit/>
          </a:bodyPr>
          <a:lstStyle/>
          <a:p>
            <a:pPr marL="0" indent="0">
              <a:buNone/>
            </a:pPr>
            <a:endParaRPr lang="en-US" sz="2800" dirty="0">
              <a:latin typeface="Arial"/>
              <a:cs typeface="Arial"/>
            </a:endParaRPr>
          </a:p>
          <a:p>
            <a:pPr marL="0" indent="0" algn="just">
              <a:buNone/>
            </a:pPr>
            <a:r>
              <a:rPr lang="en-US" sz="4000" b="1" dirty="0">
                <a:latin typeface="Arial"/>
                <a:cs typeface="Arial"/>
              </a:rPr>
              <a:t>7.10</a:t>
            </a:r>
            <a:r>
              <a:rPr lang="en-US" sz="4000" dirty="0">
                <a:latin typeface="Arial"/>
                <a:cs typeface="Arial"/>
              </a:rPr>
              <a:t> A registered </a:t>
            </a:r>
            <a:r>
              <a:rPr lang="en-US" sz="4000" spc="-5" dirty="0">
                <a:latin typeface="Arial"/>
                <a:cs typeface="Arial"/>
              </a:rPr>
              <a:t>medical practitioner shall </a:t>
            </a:r>
            <a:r>
              <a:rPr lang="en-US" sz="4000" dirty="0">
                <a:latin typeface="Arial"/>
                <a:cs typeface="Arial"/>
              </a:rPr>
              <a:t>not issue </a:t>
            </a:r>
            <a:r>
              <a:rPr lang="en-US" sz="4000" spc="-5" dirty="0">
                <a:latin typeface="Arial"/>
                <a:cs typeface="Arial"/>
              </a:rPr>
              <a:t>certificates </a:t>
            </a:r>
            <a:r>
              <a:rPr lang="en-US" sz="4000" dirty="0">
                <a:latin typeface="Arial"/>
                <a:cs typeface="Arial"/>
              </a:rPr>
              <a:t>of efficiency </a:t>
            </a:r>
            <a:r>
              <a:rPr lang="en-US" sz="4000" spc="10" dirty="0">
                <a:latin typeface="Arial"/>
                <a:cs typeface="Arial"/>
              </a:rPr>
              <a:t>in </a:t>
            </a:r>
            <a:r>
              <a:rPr lang="en-US" sz="4000" spc="-5" dirty="0">
                <a:latin typeface="Arial"/>
                <a:cs typeface="Arial"/>
              </a:rPr>
              <a:t>modern  </a:t>
            </a:r>
            <a:r>
              <a:rPr lang="en-US" sz="4000" dirty="0">
                <a:latin typeface="Arial"/>
                <a:cs typeface="Arial"/>
              </a:rPr>
              <a:t>medicine to </a:t>
            </a:r>
            <a:r>
              <a:rPr lang="en-US" sz="4000" spc="-5" dirty="0">
                <a:latin typeface="Arial"/>
                <a:cs typeface="Arial"/>
              </a:rPr>
              <a:t>unqualified </a:t>
            </a:r>
            <a:r>
              <a:rPr lang="en-US" sz="4000" dirty="0">
                <a:latin typeface="Arial"/>
                <a:cs typeface="Arial"/>
              </a:rPr>
              <a:t>or </a:t>
            </a:r>
            <a:r>
              <a:rPr lang="en-US" sz="4000" spc="-5" dirty="0">
                <a:latin typeface="Arial"/>
                <a:cs typeface="Arial"/>
              </a:rPr>
              <a:t>non-medical</a:t>
            </a:r>
            <a:r>
              <a:rPr lang="en-US" sz="4000" spc="10" dirty="0">
                <a:latin typeface="Arial"/>
                <a:cs typeface="Arial"/>
              </a:rPr>
              <a:t> </a:t>
            </a:r>
            <a:r>
              <a:rPr lang="en-US" sz="4000" spc="-5" dirty="0">
                <a:latin typeface="Arial"/>
                <a:cs typeface="Arial"/>
              </a:rPr>
              <a:t>person.</a:t>
            </a: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92</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225287"/>
            <a:ext cx="10717696" cy="6493565"/>
          </a:xfrm>
        </p:spPr>
        <p:txBody>
          <a:bodyPr>
            <a:normAutofit/>
          </a:bodyPr>
          <a:lstStyle/>
          <a:p>
            <a:pPr marL="0" indent="0" algn="just">
              <a:buNone/>
            </a:pPr>
            <a:r>
              <a:rPr lang="en-US" sz="4000" b="1" dirty="0">
                <a:latin typeface="Arial"/>
                <a:cs typeface="Arial"/>
              </a:rPr>
              <a:t>7.11</a:t>
            </a:r>
            <a:r>
              <a:rPr lang="en-US" sz="4000" dirty="0">
                <a:latin typeface="Arial"/>
                <a:cs typeface="Arial"/>
              </a:rPr>
              <a:t> </a:t>
            </a:r>
            <a:r>
              <a:rPr lang="en-US" sz="3200" dirty="0">
                <a:latin typeface="Arial"/>
                <a:cs typeface="Arial"/>
              </a:rPr>
              <a:t>A physician should </a:t>
            </a:r>
            <a:r>
              <a:rPr lang="en-US" sz="3200" spc="-10" dirty="0">
                <a:latin typeface="Arial"/>
                <a:cs typeface="Arial"/>
              </a:rPr>
              <a:t>not </a:t>
            </a:r>
            <a:r>
              <a:rPr lang="en-US" sz="3200" spc="-5" dirty="0">
                <a:latin typeface="Arial"/>
                <a:cs typeface="Arial"/>
              </a:rPr>
              <a:t>contribute </a:t>
            </a:r>
            <a:r>
              <a:rPr lang="en-US" sz="3200" dirty="0">
                <a:latin typeface="Arial"/>
                <a:cs typeface="Arial"/>
              </a:rPr>
              <a:t>to </a:t>
            </a:r>
            <a:r>
              <a:rPr lang="en-US" sz="3200" spc="-10" dirty="0">
                <a:latin typeface="Arial"/>
                <a:cs typeface="Arial"/>
              </a:rPr>
              <a:t>the </a:t>
            </a:r>
            <a:r>
              <a:rPr lang="en-US" sz="3200" spc="5" dirty="0">
                <a:latin typeface="Arial"/>
                <a:cs typeface="Arial"/>
              </a:rPr>
              <a:t>lay </a:t>
            </a:r>
            <a:r>
              <a:rPr lang="en-US" sz="3200" spc="-5" dirty="0">
                <a:latin typeface="Arial"/>
                <a:cs typeface="Arial"/>
              </a:rPr>
              <a:t>press </a:t>
            </a:r>
            <a:r>
              <a:rPr lang="en-US" sz="3200" dirty="0">
                <a:latin typeface="Arial"/>
                <a:cs typeface="Arial"/>
              </a:rPr>
              <a:t>articles </a:t>
            </a:r>
            <a:r>
              <a:rPr lang="en-US" sz="3200" spc="-10" dirty="0">
                <a:latin typeface="Arial"/>
                <a:cs typeface="Arial"/>
              </a:rPr>
              <a:t>and </a:t>
            </a:r>
            <a:r>
              <a:rPr lang="en-US" sz="3200" dirty="0">
                <a:latin typeface="Arial"/>
                <a:cs typeface="Arial"/>
              </a:rPr>
              <a:t>give </a:t>
            </a:r>
            <a:r>
              <a:rPr lang="en-US" sz="3200" spc="-5" dirty="0">
                <a:latin typeface="Arial"/>
                <a:cs typeface="Arial"/>
              </a:rPr>
              <a:t>interviews </a:t>
            </a:r>
            <a:r>
              <a:rPr lang="en-US" sz="3200" dirty="0">
                <a:latin typeface="Arial"/>
                <a:cs typeface="Arial"/>
              </a:rPr>
              <a:t>regarding  diseases </a:t>
            </a:r>
            <a:r>
              <a:rPr lang="en-US" sz="3200" spc="-10" dirty="0">
                <a:latin typeface="Arial"/>
                <a:cs typeface="Arial"/>
              </a:rPr>
              <a:t>and </a:t>
            </a:r>
            <a:r>
              <a:rPr lang="en-US" sz="3200" spc="-5" dirty="0">
                <a:latin typeface="Arial"/>
                <a:cs typeface="Arial"/>
              </a:rPr>
              <a:t>treatments which </a:t>
            </a:r>
            <a:r>
              <a:rPr lang="en-US" sz="3200" spc="-15" dirty="0">
                <a:latin typeface="Arial"/>
                <a:cs typeface="Arial"/>
              </a:rPr>
              <a:t>may </a:t>
            </a:r>
            <a:r>
              <a:rPr lang="en-US" sz="3200" dirty="0">
                <a:latin typeface="Arial"/>
                <a:cs typeface="Arial"/>
              </a:rPr>
              <a:t>have the effect </a:t>
            </a:r>
            <a:r>
              <a:rPr lang="en-US" sz="3200" spc="-10" dirty="0">
                <a:latin typeface="Arial"/>
                <a:cs typeface="Arial"/>
              </a:rPr>
              <a:t>of </a:t>
            </a:r>
            <a:r>
              <a:rPr lang="en-US" sz="3200" spc="-5" dirty="0">
                <a:latin typeface="Arial"/>
                <a:cs typeface="Arial"/>
              </a:rPr>
              <a:t>advertising </a:t>
            </a:r>
            <a:r>
              <a:rPr lang="en-US" sz="3200" dirty="0">
                <a:latin typeface="Arial"/>
                <a:cs typeface="Arial"/>
              </a:rPr>
              <a:t>himself </a:t>
            </a:r>
            <a:r>
              <a:rPr lang="en-US" sz="3200" spc="-10" dirty="0">
                <a:latin typeface="Arial"/>
                <a:cs typeface="Arial"/>
              </a:rPr>
              <a:t>or </a:t>
            </a:r>
            <a:r>
              <a:rPr lang="en-US" sz="3200" spc="-5" dirty="0">
                <a:latin typeface="Arial"/>
                <a:cs typeface="Arial"/>
              </a:rPr>
              <a:t>soliciting practices;  </a:t>
            </a:r>
          </a:p>
          <a:p>
            <a:pPr marL="0" indent="0" algn="just">
              <a:buNone/>
            </a:pPr>
            <a:endParaRPr lang="en-US" sz="3200" spc="-5" dirty="0">
              <a:latin typeface="Arial"/>
              <a:cs typeface="Arial"/>
            </a:endParaRPr>
          </a:p>
          <a:p>
            <a:pPr marL="0" indent="0" algn="just">
              <a:buNone/>
            </a:pPr>
            <a:r>
              <a:rPr lang="en-US" sz="3200" dirty="0">
                <a:latin typeface="Arial"/>
                <a:cs typeface="Arial"/>
              </a:rPr>
              <a:t>but </a:t>
            </a:r>
            <a:r>
              <a:rPr lang="en-US" sz="3200" spc="10" dirty="0">
                <a:latin typeface="Arial"/>
                <a:cs typeface="Arial"/>
              </a:rPr>
              <a:t>is </a:t>
            </a:r>
            <a:r>
              <a:rPr lang="en-US" sz="3200" spc="-5" dirty="0">
                <a:latin typeface="Arial"/>
                <a:cs typeface="Arial"/>
              </a:rPr>
              <a:t>open </a:t>
            </a:r>
            <a:r>
              <a:rPr lang="en-US" sz="3200" dirty="0">
                <a:latin typeface="Arial"/>
                <a:cs typeface="Arial"/>
              </a:rPr>
              <a:t>to </a:t>
            </a:r>
            <a:r>
              <a:rPr lang="en-US" sz="3200" spc="-10" dirty="0">
                <a:latin typeface="Arial"/>
                <a:cs typeface="Arial"/>
              </a:rPr>
              <a:t>write </a:t>
            </a:r>
            <a:r>
              <a:rPr lang="en-US" sz="3200" dirty="0">
                <a:latin typeface="Arial"/>
                <a:cs typeface="Arial"/>
              </a:rPr>
              <a:t>to the lay </a:t>
            </a:r>
            <a:r>
              <a:rPr lang="en-US" sz="3200" spc="-5" dirty="0">
                <a:latin typeface="Arial"/>
                <a:cs typeface="Arial"/>
              </a:rPr>
              <a:t>press under </a:t>
            </a:r>
            <a:r>
              <a:rPr lang="en-US" sz="3200" spc="-10" dirty="0">
                <a:latin typeface="Arial"/>
                <a:cs typeface="Arial"/>
              </a:rPr>
              <a:t>his own name </a:t>
            </a:r>
            <a:r>
              <a:rPr lang="en-US" sz="3200" dirty="0">
                <a:latin typeface="Arial"/>
                <a:cs typeface="Arial"/>
              </a:rPr>
              <a:t>on </a:t>
            </a:r>
            <a:r>
              <a:rPr lang="en-US" sz="3200" spc="-5" dirty="0">
                <a:latin typeface="Arial"/>
                <a:cs typeface="Arial"/>
              </a:rPr>
              <a:t>matters </a:t>
            </a:r>
            <a:r>
              <a:rPr lang="en-US" sz="3200" dirty="0">
                <a:latin typeface="Arial"/>
                <a:cs typeface="Arial"/>
              </a:rPr>
              <a:t>of</a:t>
            </a:r>
            <a:r>
              <a:rPr lang="en-US" sz="3200" spc="240" dirty="0">
                <a:latin typeface="Arial"/>
                <a:cs typeface="Arial"/>
              </a:rPr>
              <a:t> </a:t>
            </a:r>
            <a:r>
              <a:rPr lang="en-US" sz="3200" dirty="0">
                <a:latin typeface="Arial"/>
                <a:cs typeface="Arial"/>
              </a:rPr>
              <a:t>public health, hygienic living </a:t>
            </a:r>
            <a:r>
              <a:rPr lang="en-US" sz="3200" spc="-10" dirty="0">
                <a:latin typeface="Arial"/>
                <a:cs typeface="Arial"/>
              </a:rPr>
              <a:t>or </a:t>
            </a:r>
            <a:r>
              <a:rPr lang="en-US" sz="3200" dirty="0">
                <a:latin typeface="Arial"/>
                <a:cs typeface="Arial"/>
              </a:rPr>
              <a:t>to </a:t>
            </a:r>
            <a:r>
              <a:rPr lang="en-US" sz="3200" spc="-5" dirty="0">
                <a:latin typeface="Arial"/>
                <a:cs typeface="Arial"/>
              </a:rPr>
              <a:t>deliver </a:t>
            </a:r>
            <a:r>
              <a:rPr lang="en-US" sz="3200" dirty="0">
                <a:latin typeface="Arial"/>
                <a:cs typeface="Arial"/>
              </a:rPr>
              <a:t>public lectures, give talks on the </a:t>
            </a:r>
            <a:r>
              <a:rPr lang="en-US" sz="3200" spc="-5" dirty="0">
                <a:latin typeface="Arial"/>
                <a:cs typeface="Arial"/>
              </a:rPr>
              <a:t>radio/TV/internet </a:t>
            </a:r>
            <a:r>
              <a:rPr lang="en-US" sz="3200" spc="-10" dirty="0">
                <a:latin typeface="Arial"/>
                <a:cs typeface="Arial"/>
              </a:rPr>
              <a:t>chat for </a:t>
            </a:r>
            <a:r>
              <a:rPr lang="en-US" sz="3200" dirty="0">
                <a:latin typeface="Arial"/>
                <a:cs typeface="Arial"/>
              </a:rPr>
              <a:t>the </a:t>
            </a:r>
            <a:r>
              <a:rPr lang="en-US" sz="3200" spc="-10" dirty="0">
                <a:latin typeface="Arial"/>
                <a:cs typeface="Arial"/>
              </a:rPr>
              <a:t>same </a:t>
            </a:r>
            <a:r>
              <a:rPr lang="en-US" sz="3200" dirty="0">
                <a:latin typeface="Arial"/>
                <a:cs typeface="Arial"/>
              </a:rPr>
              <a:t>purpose  and send </a:t>
            </a:r>
            <a:r>
              <a:rPr lang="en-US" sz="3200" spc="-5" dirty="0">
                <a:latin typeface="Arial"/>
                <a:cs typeface="Arial"/>
              </a:rPr>
              <a:t>announcement </a:t>
            </a:r>
            <a:r>
              <a:rPr lang="en-US" sz="3200" dirty="0">
                <a:latin typeface="Arial"/>
                <a:cs typeface="Arial"/>
              </a:rPr>
              <a:t>of the </a:t>
            </a:r>
            <a:r>
              <a:rPr lang="en-US" sz="3200" spc="-5" dirty="0">
                <a:latin typeface="Arial"/>
                <a:cs typeface="Arial"/>
              </a:rPr>
              <a:t>same </a:t>
            </a:r>
            <a:r>
              <a:rPr lang="en-US" sz="3200" dirty="0">
                <a:latin typeface="Arial"/>
                <a:cs typeface="Arial"/>
              </a:rPr>
              <a:t>to </a:t>
            </a:r>
            <a:r>
              <a:rPr lang="en-US" sz="3200" spc="10" dirty="0">
                <a:latin typeface="Arial"/>
                <a:cs typeface="Arial"/>
              </a:rPr>
              <a:t>lay </a:t>
            </a:r>
            <a:r>
              <a:rPr lang="en-US" sz="3200" spc="-10" dirty="0">
                <a:latin typeface="Arial"/>
                <a:cs typeface="Arial"/>
              </a:rPr>
              <a:t>press.</a:t>
            </a:r>
            <a:endParaRPr lang="en-US" sz="3200" dirty="0">
              <a:latin typeface="Arial"/>
              <a:cs typeface="Arial"/>
            </a:endParaRP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93</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F6A3B2-A4FE-49A5-89BC-39139ECFAF44}"/>
              </a:ext>
            </a:extLst>
          </p:cNvPr>
          <p:cNvSpPr>
            <a:spLocks noGrp="1"/>
          </p:cNvSpPr>
          <p:nvPr>
            <p:ph idx="1"/>
          </p:nvPr>
        </p:nvSpPr>
        <p:spPr>
          <a:xfrm>
            <a:off x="838200" y="702365"/>
            <a:ext cx="10515600" cy="5474598"/>
          </a:xfrm>
        </p:spPr>
        <p:txBody>
          <a:bodyPr>
            <a:normAutofit/>
          </a:bodyPr>
          <a:lstStyle/>
          <a:p>
            <a:pPr marL="0" marR="5080" lvl="1" indent="0" algn="just">
              <a:lnSpc>
                <a:spcPct val="96300"/>
              </a:lnSpc>
              <a:buNone/>
              <a:tabLst>
                <a:tab pos="357505" algn="l"/>
              </a:tabLst>
            </a:pPr>
            <a:r>
              <a:rPr lang="en-US" sz="4000" b="1" spc="-5" dirty="0">
                <a:latin typeface="Arial"/>
                <a:cs typeface="Arial"/>
              </a:rPr>
              <a:t>7.12</a:t>
            </a:r>
            <a:r>
              <a:rPr lang="en-US" sz="4000" spc="-5" dirty="0">
                <a:latin typeface="Arial"/>
                <a:cs typeface="Arial"/>
              </a:rPr>
              <a:t> </a:t>
            </a:r>
            <a:r>
              <a:rPr lang="en-US" sz="3200" spc="-5" dirty="0">
                <a:latin typeface="Arial"/>
                <a:cs typeface="Arial"/>
              </a:rPr>
              <a:t>An </a:t>
            </a:r>
            <a:r>
              <a:rPr lang="en-US" sz="3200" dirty="0">
                <a:latin typeface="Arial"/>
                <a:cs typeface="Arial"/>
              </a:rPr>
              <a:t>institution </a:t>
            </a:r>
            <a:r>
              <a:rPr lang="en-US" sz="3200" spc="-5" dirty="0">
                <a:latin typeface="Arial"/>
                <a:cs typeface="Arial"/>
              </a:rPr>
              <a:t>run </a:t>
            </a:r>
            <a:r>
              <a:rPr lang="en-US" sz="3200" dirty="0">
                <a:latin typeface="Arial"/>
                <a:cs typeface="Arial"/>
              </a:rPr>
              <a:t>by a physician </a:t>
            </a:r>
            <a:r>
              <a:rPr lang="en-US" sz="3200" spc="-10" dirty="0">
                <a:latin typeface="Arial"/>
                <a:cs typeface="Arial"/>
              </a:rPr>
              <a:t>for </a:t>
            </a:r>
            <a:r>
              <a:rPr lang="en-US" sz="3200" dirty="0">
                <a:latin typeface="Arial"/>
                <a:cs typeface="Arial"/>
              </a:rPr>
              <a:t>a </a:t>
            </a:r>
            <a:r>
              <a:rPr lang="en-US" sz="3200" spc="-5" dirty="0">
                <a:latin typeface="Arial"/>
                <a:cs typeface="Arial"/>
              </a:rPr>
              <a:t>particular purpose </a:t>
            </a:r>
            <a:r>
              <a:rPr lang="en-US" sz="3200" spc="-10" dirty="0">
                <a:latin typeface="Arial"/>
                <a:cs typeface="Arial"/>
              </a:rPr>
              <a:t>such </a:t>
            </a:r>
            <a:r>
              <a:rPr lang="en-US" sz="3200" dirty="0">
                <a:latin typeface="Arial"/>
                <a:cs typeface="Arial"/>
              </a:rPr>
              <a:t>as a </a:t>
            </a:r>
            <a:r>
              <a:rPr lang="en-US" sz="3200" spc="-5" dirty="0">
                <a:latin typeface="Arial"/>
                <a:cs typeface="Arial"/>
              </a:rPr>
              <a:t>maternity </a:t>
            </a:r>
            <a:r>
              <a:rPr lang="en-US" sz="3200" spc="-10" dirty="0">
                <a:latin typeface="Arial"/>
                <a:cs typeface="Arial"/>
              </a:rPr>
              <a:t>home, </a:t>
            </a:r>
            <a:r>
              <a:rPr lang="en-US" sz="3200" dirty="0">
                <a:latin typeface="Arial"/>
                <a:cs typeface="Arial"/>
              </a:rPr>
              <a:t>nursing  </a:t>
            </a:r>
            <a:r>
              <a:rPr lang="en-US" sz="3200" spc="-10" dirty="0">
                <a:latin typeface="Arial"/>
                <a:cs typeface="Arial"/>
              </a:rPr>
              <a:t>home, </a:t>
            </a:r>
            <a:r>
              <a:rPr lang="en-US" sz="3200" dirty="0">
                <a:latin typeface="Arial"/>
                <a:cs typeface="Arial"/>
              </a:rPr>
              <a:t>private </a:t>
            </a:r>
            <a:r>
              <a:rPr lang="en-US" sz="3200" spc="-5" dirty="0">
                <a:latin typeface="Arial"/>
                <a:cs typeface="Arial"/>
              </a:rPr>
              <a:t>hospital, rehabilitation center </a:t>
            </a:r>
            <a:r>
              <a:rPr lang="en-US" sz="3200" dirty="0">
                <a:latin typeface="Arial"/>
                <a:cs typeface="Arial"/>
              </a:rPr>
              <a:t>or any </a:t>
            </a:r>
            <a:r>
              <a:rPr lang="en-US" sz="3200" spc="-10" dirty="0">
                <a:latin typeface="Arial"/>
                <a:cs typeface="Arial"/>
              </a:rPr>
              <a:t>type of </a:t>
            </a:r>
            <a:r>
              <a:rPr lang="en-US" sz="3200" spc="-5" dirty="0">
                <a:latin typeface="Arial"/>
                <a:cs typeface="Arial"/>
              </a:rPr>
              <a:t>training institution </a:t>
            </a:r>
            <a:r>
              <a:rPr lang="en-US" sz="3200" dirty="0">
                <a:latin typeface="Arial"/>
                <a:cs typeface="Arial"/>
              </a:rPr>
              <a:t>etc. </a:t>
            </a:r>
            <a:r>
              <a:rPr lang="en-US" sz="3200" spc="-10" dirty="0">
                <a:latin typeface="Arial"/>
                <a:cs typeface="Arial"/>
              </a:rPr>
              <a:t>may </a:t>
            </a:r>
            <a:r>
              <a:rPr lang="en-US" sz="3200" dirty="0">
                <a:latin typeface="Arial"/>
                <a:cs typeface="Arial"/>
              </a:rPr>
              <a:t>be  advertised in the </a:t>
            </a:r>
            <a:r>
              <a:rPr lang="en-US" sz="3200" spc="5" dirty="0">
                <a:latin typeface="Arial"/>
                <a:cs typeface="Arial"/>
              </a:rPr>
              <a:t>lay </a:t>
            </a:r>
            <a:r>
              <a:rPr lang="en-US" sz="3200" spc="-5" dirty="0">
                <a:latin typeface="Arial"/>
                <a:cs typeface="Arial"/>
              </a:rPr>
              <a:t>press, </a:t>
            </a:r>
          </a:p>
          <a:p>
            <a:pPr marL="0" marR="5080" lvl="1" indent="0" algn="just">
              <a:lnSpc>
                <a:spcPct val="96300"/>
              </a:lnSpc>
              <a:buNone/>
              <a:tabLst>
                <a:tab pos="357505" algn="l"/>
              </a:tabLst>
            </a:pPr>
            <a:endParaRPr lang="en-US" sz="3200" spc="-5" dirty="0">
              <a:latin typeface="Arial"/>
              <a:cs typeface="Arial"/>
            </a:endParaRPr>
          </a:p>
          <a:p>
            <a:pPr marL="0" marR="5080" lvl="1" indent="0" algn="just">
              <a:lnSpc>
                <a:spcPct val="96300"/>
              </a:lnSpc>
              <a:buNone/>
              <a:tabLst>
                <a:tab pos="357505" algn="l"/>
              </a:tabLst>
            </a:pPr>
            <a:r>
              <a:rPr lang="en-US" sz="3200" spc="-10" dirty="0">
                <a:latin typeface="Arial"/>
                <a:cs typeface="Arial"/>
              </a:rPr>
              <a:t>but </a:t>
            </a:r>
            <a:r>
              <a:rPr lang="en-US" sz="3200" dirty="0">
                <a:latin typeface="Arial"/>
                <a:cs typeface="Arial"/>
              </a:rPr>
              <a:t>such </a:t>
            </a:r>
            <a:r>
              <a:rPr lang="en-US" sz="3200" spc="-5" dirty="0">
                <a:latin typeface="Arial"/>
                <a:cs typeface="Arial"/>
              </a:rPr>
              <a:t>advertisements </a:t>
            </a:r>
            <a:r>
              <a:rPr lang="en-US" sz="3200" spc="5" dirty="0">
                <a:latin typeface="Arial"/>
                <a:cs typeface="Arial"/>
              </a:rPr>
              <a:t>should </a:t>
            </a:r>
            <a:r>
              <a:rPr lang="en-US" sz="3200" spc="-10" dirty="0">
                <a:latin typeface="Arial"/>
                <a:cs typeface="Arial"/>
              </a:rPr>
              <a:t>not </a:t>
            </a:r>
            <a:r>
              <a:rPr lang="en-US" sz="3200" spc="-5" dirty="0">
                <a:latin typeface="Arial"/>
                <a:cs typeface="Arial"/>
              </a:rPr>
              <a:t>contain anything </a:t>
            </a:r>
            <a:r>
              <a:rPr lang="en-US" sz="3200" spc="-10" dirty="0">
                <a:latin typeface="Arial"/>
                <a:cs typeface="Arial"/>
              </a:rPr>
              <a:t>more </a:t>
            </a:r>
            <a:r>
              <a:rPr lang="en-US" sz="3200" spc="-5" dirty="0">
                <a:latin typeface="Arial"/>
                <a:cs typeface="Arial"/>
              </a:rPr>
              <a:t>than </a:t>
            </a:r>
            <a:r>
              <a:rPr lang="en-US" sz="3200" dirty="0">
                <a:latin typeface="Arial"/>
                <a:cs typeface="Arial"/>
              </a:rPr>
              <a:t>the  </a:t>
            </a:r>
            <a:r>
              <a:rPr lang="en-US" sz="3200" spc="-10" dirty="0">
                <a:latin typeface="Arial"/>
                <a:cs typeface="Arial"/>
              </a:rPr>
              <a:t>name </a:t>
            </a:r>
            <a:r>
              <a:rPr lang="en-US" sz="3200" dirty="0">
                <a:latin typeface="Arial"/>
                <a:cs typeface="Arial"/>
              </a:rPr>
              <a:t>of the institution, type of </a:t>
            </a:r>
            <a:r>
              <a:rPr lang="en-US" sz="3200" spc="-5" dirty="0">
                <a:latin typeface="Arial"/>
                <a:cs typeface="Arial"/>
              </a:rPr>
              <a:t>patients admitted, </a:t>
            </a:r>
            <a:r>
              <a:rPr lang="en-US" sz="3200" dirty="0">
                <a:latin typeface="Arial"/>
                <a:cs typeface="Arial"/>
              </a:rPr>
              <a:t>type of </a:t>
            </a:r>
            <a:r>
              <a:rPr lang="en-US" sz="3200" spc="-5" dirty="0">
                <a:latin typeface="Arial"/>
                <a:cs typeface="Arial"/>
              </a:rPr>
              <a:t>training </a:t>
            </a:r>
            <a:r>
              <a:rPr lang="en-US" sz="3200" dirty="0">
                <a:latin typeface="Arial"/>
                <a:cs typeface="Arial"/>
              </a:rPr>
              <a:t>and </a:t>
            </a:r>
            <a:r>
              <a:rPr lang="en-US" sz="3200" spc="-5" dirty="0">
                <a:latin typeface="Arial"/>
                <a:cs typeface="Arial"/>
              </a:rPr>
              <a:t>other facilities offered </a:t>
            </a:r>
            <a:r>
              <a:rPr lang="en-US" sz="3200" dirty="0">
                <a:latin typeface="Arial"/>
                <a:cs typeface="Arial"/>
              </a:rPr>
              <a:t>and  the</a:t>
            </a:r>
            <a:r>
              <a:rPr lang="en-US" sz="3200" spc="-5" dirty="0">
                <a:latin typeface="Arial"/>
                <a:cs typeface="Arial"/>
              </a:rPr>
              <a:t> </a:t>
            </a:r>
            <a:r>
              <a:rPr lang="en-US" sz="3200" dirty="0">
                <a:latin typeface="Arial"/>
                <a:cs typeface="Arial"/>
              </a:rPr>
              <a:t>fees.</a:t>
            </a:r>
          </a:p>
          <a:p>
            <a:pPr lvl="1">
              <a:lnSpc>
                <a:spcPct val="100000"/>
              </a:lnSpc>
              <a:spcBef>
                <a:spcPts val="25"/>
              </a:spcBef>
              <a:buFont typeface="Arial"/>
              <a:buAutoNum type="arabicPeriod" startAt="12"/>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E1E4F96F-3E0E-4ADC-AAF7-D6269CAD6BF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94</a:t>
            </a:fld>
            <a:endParaRPr lang="en-IN" dirty="0"/>
          </a:p>
        </p:txBody>
      </p:sp>
    </p:spTree>
    <p:extLst>
      <p:ext uri="{BB962C8B-B14F-4D97-AF65-F5344CB8AC3E}">
        <p14:creationId xmlns:p14="http://schemas.microsoft.com/office/powerpoint/2010/main" val="375263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F6A3B2-A4FE-49A5-89BC-39139ECFAF44}"/>
              </a:ext>
            </a:extLst>
          </p:cNvPr>
          <p:cNvSpPr>
            <a:spLocks noGrp="1"/>
          </p:cNvSpPr>
          <p:nvPr>
            <p:ph idx="1"/>
          </p:nvPr>
        </p:nvSpPr>
        <p:spPr>
          <a:xfrm>
            <a:off x="838200" y="702365"/>
            <a:ext cx="10515600" cy="5474598"/>
          </a:xfrm>
        </p:spPr>
        <p:txBody>
          <a:bodyPr>
            <a:normAutofit fontScale="85000" lnSpcReduction="20000"/>
          </a:bodyPr>
          <a:lstStyle/>
          <a:p>
            <a:pPr lvl="1">
              <a:lnSpc>
                <a:spcPct val="100000"/>
              </a:lnSpc>
              <a:spcBef>
                <a:spcPts val="25"/>
              </a:spcBef>
              <a:buFont typeface="Arial"/>
              <a:buAutoNum type="arabicPeriod" startAt="12"/>
            </a:pPr>
            <a:endParaRPr lang="en-US" sz="2800" dirty="0">
              <a:latin typeface="Arial"/>
              <a:cs typeface="Arial"/>
            </a:endParaRPr>
          </a:p>
          <a:p>
            <a:pPr marL="0" marR="5080" lvl="1" indent="0" algn="just">
              <a:lnSpc>
                <a:spcPct val="96300"/>
              </a:lnSpc>
              <a:spcBef>
                <a:spcPts val="5"/>
              </a:spcBef>
              <a:buNone/>
              <a:tabLst>
                <a:tab pos="363220" algn="l"/>
              </a:tabLst>
            </a:pPr>
            <a:r>
              <a:rPr lang="en-US" sz="4000" b="1" dirty="0">
                <a:latin typeface="Arial"/>
                <a:cs typeface="Arial"/>
              </a:rPr>
              <a:t>7.13</a:t>
            </a:r>
            <a:r>
              <a:rPr lang="en-US" sz="4000" dirty="0">
                <a:latin typeface="Arial"/>
                <a:cs typeface="Arial"/>
              </a:rPr>
              <a:t> </a:t>
            </a:r>
            <a:r>
              <a:rPr lang="en-US" sz="3800" dirty="0">
                <a:latin typeface="Arial"/>
                <a:cs typeface="Arial"/>
              </a:rPr>
              <a:t>It </a:t>
            </a:r>
            <a:r>
              <a:rPr lang="en-US" sz="3800" spc="10" dirty="0">
                <a:latin typeface="Arial"/>
                <a:cs typeface="Arial"/>
              </a:rPr>
              <a:t>is </a:t>
            </a:r>
            <a:r>
              <a:rPr lang="en-US" sz="3800" spc="-5" dirty="0">
                <a:latin typeface="Arial"/>
                <a:cs typeface="Arial"/>
              </a:rPr>
              <a:t>improper </a:t>
            </a:r>
            <a:r>
              <a:rPr lang="en-US" sz="3800" spc="-10" dirty="0">
                <a:latin typeface="Arial"/>
                <a:cs typeface="Arial"/>
              </a:rPr>
              <a:t>for </a:t>
            </a:r>
            <a:r>
              <a:rPr lang="en-US" sz="3800" dirty="0">
                <a:latin typeface="Arial"/>
                <a:cs typeface="Arial"/>
              </a:rPr>
              <a:t>a </a:t>
            </a:r>
            <a:r>
              <a:rPr lang="en-US" sz="3800" spc="-5" dirty="0">
                <a:latin typeface="Arial"/>
                <a:cs typeface="Arial"/>
              </a:rPr>
              <a:t>physician </a:t>
            </a:r>
            <a:r>
              <a:rPr lang="en-US" sz="3800" dirty="0">
                <a:latin typeface="Arial"/>
                <a:cs typeface="Arial"/>
              </a:rPr>
              <a:t>to use an unusually large </a:t>
            </a:r>
            <a:r>
              <a:rPr lang="en-US" sz="3800" spc="-5" dirty="0">
                <a:latin typeface="Arial"/>
                <a:cs typeface="Arial"/>
              </a:rPr>
              <a:t>sign board </a:t>
            </a:r>
            <a:r>
              <a:rPr lang="en-US" sz="3800" dirty="0">
                <a:latin typeface="Arial"/>
                <a:cs typeface="Arial"/>
              </a:rPr>
              <a:t>and </a:t>
            </a:r>
            <a:r>
              <a:rPr lang="en-US" sz="3800" spc="-10" dirty="0">
                <a:latin typeface="Arial"/>
                <a:cs typeface="Arial"/>
              </a:rPr>
              <a:t>write </a:t>
            </a:r>
            <a:r>
              <a:rPr lang="en-US" sz="3800" dirty="0">
                <a:latin typeface="Arial"/>
                <a:cs typeface="Arial"/>
              </a:rPr>
              <a:t>on </a:t>
            </a:r>
            <a:r>
              <a:rPr lang="en-US" sz="3800" spc="10" dirty="0">
                <a:latin typeface="Arial"/>
                <a:cs typeface="Arial"/>
              </a:rPr>
              <a:t>it </a:t>
            </a:r>
            <a:r>
              <a:rPr lang="en-US" sz="3800" spc="-5" dirty="0">
                <a:latin typeface="Arial"/>
                <a:cs typeface="Arial"/>
              </a:rPr>
              <a:t>anything  </a:t>
            </a:r>
            <a:r>
              <a:rPr lang="en-US" sz="3800" dirty="0">
                <a:latin typeface="Arial"/>
                <a:cs typeface="Arial"/>
              </a:rPr>
              <a:t>other </a:t>
            </a:r>
            <a:r>
              <a:rPr lang="en-US" sz="3800" spc="-5" dirty="0">
                <a:latin typeface="Arial"/>
                <a:cs typeface="Arial"/>
              </a:rPr>
              <a:t>than </a:t>
            </a:r>
            <a:r>
              <a:rPr lang="en-US" sz="3800" dirty="0">
                <a:latin typeface="Arial"/>
                <a:cs typeface="Arial"/>
              </a:rPr>
              <a:t>his </a:t>
            </a:r>
            <a:r>
              <a:rPr lang="en-US" sz="3800" spc="-10" dirty="0">
                <a:latin typeface="Arial"/>
                <a:cs typeface="Arial"/>
              </a:rPr>
              <a:t>name, </a:t>
            </a:r>
            <a:r>
              <a:rPr lang="en-US" sz="3800" spc="-5" dirty="0">
                <a:latin typeface="Arial"/>
                <a:cs typeface="Arial"/>
              </a:rPr>
              <a:t>qualifications obtained </a:t>
            </a:r>
            <a:r>
              <a:rPr lang="en-US" sz="3800" dirty="0">
                <a:latin typeface="Arial"/>
                <a:cs typeface="Arial"/>
              </a:rPr>
              <a:t>from a University </a:t>
            </a:r>
            <a:r>
              <a:rPr lang="en-US" sz="3800" spc="-10" dirty="0">
                <a:latin typeface="Arial"/>
                <a:cs typeface="Arial"/>
              </a:rPr>
              <a:t>or </a:t>
            </a:r>
            <a:r>
              <a:rPr lang="en-US" sz="3800" dirty="0">
                <a:latin typeface="Arial"/>
                <a:cs typeface="Arial"/>
              </a:rPr>
              <a:t>a </a:t>
            </a:r>
            <a:r>
              <a:rPr lang="en-US" sz="3800" spc="-5" dirty="0">
                <a:latin typeface="Arial"/>
                <a:cs typeface="Arial"/>
              </a:rPr>
              <a:t>statutory body, titles </a:t>
            </a:r>
            <a:r>
              <a:rPr lang="en-US" sz="3800" dirty="0">
                <a:latin typeface="Arial"/>
                <a:cs typeface="Arial"/>
              </a:rPr>
              <a:t>and  </a:t>
            </a:r>
            <a:r>
              <a:rPr lang="en-US" sz="3800" spc="-10" dirty="0">
                <a:latin typeface="Arial"/>
                <a:cs typeface="Arial"/>
              </a:rPr>
              <a:t>name </a:t>
            </a:r>
            <a:r>
              <a:rPr lang="en-US" sz="3800" dirty="0">
                <a:latin typeface="Arial"/>
                <a:cs typeface="Arial"/>
              </a:rPr>
              <a:t>of </a:t>
            </a:r>
            <a:r>
              <a:rPr lang="en-US" sz="3800" spc="5" dirty="0">
                <a:latin typeface="Arial"/>
                <a:cs typeface="Arial"/>
              </a:rPr>
              <a:t>his </a:t>
            </a:r>
            <a:r>
              <a:rPr lang="en-US" sz="3800" spc="-5" dirty="0">
                <a:latin typeface="Arial"/>
                <a:cs typeface="Arial"/>
              </a:rPr>
              <a:t>speciality, registration </a:t>
            </a:r>
            <a:r>
              <a:rPr lang="en-US" sz="3800" spc="-10" dirty="0">
                <a:latin typeface="Arial"/>
                <a:cs typeface="Arial"/>
              </a:rPr>
              <a:t>number </a:t>
            </a:r>
            <a:r>
              <a:rPr lang="en-US" sz="3800" dirty="0">
                <a:latin typeface="Arial"/>
                <a:cs typeface="Arial"/>
              </a:rPr>
              <a:t>including the </a:t>
            </a:r>
            <a:r>
              <a:rPr lang="en-US" sz="3800" spc="-10" dirty="0">
                <a:latin typeface="Arial"/>
                <a:cs typeface="Arial"/>
              </a:rPr>
              <a:t>name </a:t>
            </a:r>
            <a:r>
              <a:rPr lang="en-US" sz="3800" dirty="0">
                <a:latin typeface="Arial"/>
                <a:cs typeface="Arial"/>
              </a:rPr>
              <a:t>of the </a:t>
            </a:r>
            <a:r>
              <a:rPr lang="en-US" sz="3800" spc="-5" dirty="0">
                <a:latin typeface="Arial"/>
                <a:cs typeface="Arial"/>
              </a:rPr>
              <a:t>State </a:t>
            </a:r>
            <a:r>
              <a:rPr lang="en-US" sz="3800" spc="-10" dirty="0">
                <a:latin typeface="Arial"/>
                <a:cs typeface="Arial"/>
              </a:rPr>
              <a:t>Medical </a:t>
            </a:r>
            <a:r>
              <a:rPr lang="en-US" sz="3800" spc="-5" dirty="0">
                <a:latin typeface="Arial"/>
                <a:cs typeface="Arial"/>
              </a:rPr>
              <a:t>Council  </a:t>
            </a:r>
            <a:r>
              <a:rPr lang="en-US" sz="3800" dirty="0">
                <a:latin typeface="Arial"/>
                <a:cs typeface="Arial"/>
              </a:rPr>
              <a:t>under </a:t>
            </a:r>
            <a:r>
              <a:rPr lang="en-US" sz="3800" spc="-5" dirty="0">
                <a:latin typeface="Arial"/>
                <a:cs typeface="Arial"/>
              </a:rPr>
              <a:t>which registered.</a:t>
            </a:r>
          </a:p>
          <a:p>
            <a:pPr marL="0" marR="5080" lvl="1" indent="0" algn="just">
              <a:lnSpc>
                <a:spcPct val="96300"/>
              </a:lnSpc>
              <a:spcBef>
                <a:spcPts val="5"/>
              </a:spcBef>
              <a:buNone/>
              <a:tabLst>
                <a:tab pos="363220" algn="l"/>
              </a:tabLst>
            </a:pPr>
            <a:r>
              <a:rPr lang="en-US" sz="4000" spc="-5" dirty="0">
                <a:latin typeface="Arial"/>
                <a:cs typeface="Arial"/>
              </a:rPr>
              <a:t> </a:t>
            </a:r>
          </a:p>
          <a:p>
            <a:pPr marL="0" marR="5080" lvl="1" indent="0" algn="just">
              <a:lnSpc>
                <a:spcPct val="96300"/>
              </a:lnSpc>
              <a:spcBef>
                <a:spcPts val="5"/>
              </a:spcBef>
              <a:buNone/>
              <a:tabLst>
                <a:tab pos="363220" algn="l"/>
              </a:tabLst>
            </a:pPr>
            <a:r>
              <a:rPr lang="en-US" sz="4000" spc="-5" dirty="0">
                <a:latin typeface="Arial"/>
                <a:cs typeface="Arial"/>
              </a:rPr>
              <a:t>The </a:t>
            </a:r>
            <a:r>
              <a:rPr lang="en-US" sz="4000" spc="-10" dirty="0">
                <a:latin typeface="Arial"/>
                <a:cs typeface="Arial"/>
              </a:rPr>
              <a:t>same </a:t>
            </a:r>
            <a:r>
              <a:rPr lang="en-US" sz="4000" spc="5" dirty="0">
                <a:latin typeface="Arial"/>
                <a:cs typeface="Arial"/>
              </a:rPr>
              <a:t>should </a:t>
            </a:r>
            <a:r>
              <a:rPr lang="en-US" sz="4000" dirty="0">
                <a:latin typeface="Arial"/>
                <a:cs typeface="Arial"/>
              </a:rPr>
              <a:t>be the </a:t>
            </a:r>
            <a:r>
              <a:rPr lang="en-US" sz="4000" spc="-5" dirty="0">
                <a:latin typeface="Arial"/>
                <a:cs typeface="Arial"/>
              </a:rPr>
              <a:t>contents </a:t>
            </a:r>
            <a:r>
              <a:rPr lang="en-US" sz="4000" dirty="0">
                <a:latin typeface="Arial"/>
                <a:cs typeface="Arial"/>
              </a:rPr>
              <a:t>of his </a:t>
            </a:r>
            <a:r>
              <a:rPr lang="en-US" sz="4000" spc="-5" dirty="0">
                <a:latin typeface="Arial"/>
                <a:cs typeface="Arial"/>
              </a:rPr>
              <a:t>prescription papers. </a:t>
            </a:r>
          </a:p>
          <a:p>
            <a:pPr marL="0" marR="5080" lvl="1" indent="0" algn="just">
              <a:lnSpc>
                <a:spcPct val="96300"/>
              </a:lnSpc>
              <a:spcBef>
                <a:spcPts val="5"/>
              </a:spcBef>
              <a:buNone/>
              <a:tabLst>
                <a:tab pos="363220" algn="l"/>
              </a:tabLst>
            </a:pPr>
            <a:endParaRPr lang="en-US" sz="4000" spc="-5" dirty="0">
              <a:latin typeface="Arial"/>
              <a:cs typeface="Arial"/>
            </a:endParaRPr>
          </a:p>
          <a:p>
            <a:pPr marL="0" marR="5080" lvl="1" indent="0" algn="just">
              <a:lnSpc>
                <a:spcPct val="96300"/>
              </a:lnSpc>
              <a:spcBef>
                <a:spcPts val="5"/>
              </a:spcBef>
              <a:buNone/>
              <a:tabLst>
                <a:tab pos="363220" algn="l"/>
              </a:tabLst>
            </a:pPr>
            <a:r>
              <a:rPr lang="en-US" sz="4000" dirty="0">
                <a:latin typeface="Arial"/>
                <a:cs typeface="Arial"/>
              </a:rPr>
              <a:t>It </a:t>
            </a:r>
            <a:r>
              <a:rPr lang="en-US" sz="4000" spc="10" dirty="0">
                <a:latin typeface="Arial"/>
                <a:cs typeface="Arial"/>
              </a:rPr>
              <a:t>is  </a:t>
            </a:r>
            <a:r>
              <a:rPr lang="en-US" sz="4000" spc="-5" dirty="0">
                <a:latin typeface="Arial"/>
                <a:cs typeface="Arial"/>
              </a:rPr>
              <a:t>improper </a:t>
            </a:r>
            <a:r>
              <a:rPr lang="en-US" sz="4000" dirty="0">
                <a:latin typeface="Arial"/>
                <a:cs typeface="Arial"/>
              </a:rPr>
              <a:t>to affix a sign-board on a </a:t>
            </a:r>
            <a:r>
              <a:rPr lang="en-US" sz="4000" spc="-5" dirty="0">
                <a:latin typeface="Arial"/>
                <a:cs typeface="Arial"/>
              </a:rPr>
              <a:t>chemist’s </a:t>
            </a:r>
            <a:r>
              <a:rPr lang="en-US" sz="4000" dirty="0">
                <a:latin typeface="Arial"/>
                <a:cs typeface="Arial"/>
              </a:rPr>
              <a:t>shop or </a:t>
            </a:r>
            <a:r>
              <a:rPr lang="en-US" sz="4000" spc="10" dirty="0">
                <a:latin typeface="Arial"/>
                <a:cs typeface="Arial"/>
              </a:rPr>
              <a:t>in </a:t>
            </a:r>
            <a:r>
              <a:rPr lang="en-US" sz="4000" dirty="0">
                <a:latin typeface="Arial"/>
                <a:cs typeface="Arial"/>
              </a:rPr>
              <a:t>places </a:t>
            </a:r>
            <a:r>
              <a:rPr lang="en-US" sz="4000" spc="-5" dirty="0">
                <a:latin typeface="Arial"/>
                <a:cs typeface="Arial"/>
              </a:rPr>
              <a:t>where </a:t>
            </a:r>
            <a:r>
              <a:rPr lang="en-US" sz="4000" dirty="0">
                <a:latin typeface="Arial"/>
                <a:cs typeface="Arial"/>
              </a:rPr>
              <a:t>he does not </a:t>
            </a:r>
            <a:r>
              <a:rPr lang="en-US" sz="4000" spc="-5" dirty="0">
                <a:latin typeface="Arial"/>
                <a:cs typeface="Arial"/>
              </a:rPr>
              <a:t>reside </a:t>
            </a:r>
            <a:r>
              <a:rPr lang="en-US" sz="4000" dirty="0">
                <a:latin typeface="Arial"/>
                <a:cs typeface="Arial"/>
              </a:rPr>
              <a:t>or  </a:t>
            </a:r>
            <a:r>
              <a:rPr lang="en-US" sz="4000" spc="-5" dirty="0">
                <a:latin typeface="Arial"/>
                <a:cs typeface="Arial"/>
              </a:rPr>
              <a:t>work.</a:t>
            </a:r>
            <a:endParaRPr lang="en-US" sz="4000" dirty="0">
              <a:latin typeface="Arial"/>
              <a:cs typeface="Arial"/>
            </a:endParaRPr>
          </a:p>
          <a:p>
            <a:endParaRPr lang="en-IN" dirty="0"/>
          </a:p>
        </p:txBody>
      </p:sp>
      <p:sp>
        <p:nvSpPr>
          <p:cNvPr id="4" name="Date Placeholder 3"/>
          <p:cNvSpPr>
            <a:spLocks noGrp="1"/>
          </p:cNvSpPr>
          <p:nvPr>
            <p:ph type="dt" sz="half" idx="10"/>
          </p:nvPr>
        </p:nvSpPr>
        <p:spPr/>
        <p:txBody>
          <a:bodyPr/>
          <a:lstStyle/>
          <a:p>
            <a:fld id="{E1E4F96F-3E0E-4ADC-AAF7-D6269CAD6BF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95</a:t>
            </a:fld>
            <a:endParaRPr lang="en-IN" dirty="0"/>
          </a:p>
        </p:txBody>
      </p:sp>
    </p:spTree>
    <p:extLst>
      <p:ext uri="{BB962C8B-B14F-4D97-AF65-F5344CB8AC3E}">
        <p14:creationId xmlns:p14="http://schemas.microsoft.com/office/powerpoint/2010/main" val="375263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671513" y="0"/>
            <a:ext cx="11520487" cy="6858000"/>
          </a:xfrm>
        </p:spPr>
        <p:txBody>
          <a:bodyPr>
            <a:normAutofit/>
          </a:bodyPr>
          <a:lstStyle/>
          <a:p>
            <a:pPr marL="457200" lvl="1" indent="0">
              <a:lnSpc>
                <a:spcPct val="100000"/>
              </a:lnSpc>
              <a:buNone/>
            </a:pPr>
            <a:endParaRPr lang="en-US" sz="1200" dirty="0">
              <a:latin typeface="Arial"/>
              <a:cs typeface="Arial"/>
            </a:endParaRPr>
          </a:p>
          <a:p>
            <a:pPr marL="0" marR="5080" lvl="1" indent="0" algn="just">
              <a:lnSpc>
                <a:spcPts val="1390"/>
              </a:lnSpc>
              <a:buNone/>
              <a:tabLst>
                <a:tab pos="378460" algn="l"/>
              </a:tabLst>
            </a:pPr>
            <a:endParaRPr lang="en-US" sz="1200" b="1" dirty="0">
              <a:latin typeface="Arial"/>
              <a:cs typeface="Arial"/>
            </a:endParaRPr>
          </a:p>
          <a:p>
            <a:pPr marL="0" marR="5080" lvl="1" indent="0" algn="just">
              <a:lnSpc>
                <a:spcPts val="1390"/>
              </a:lnSpc>
              <a:buNone/>
              <a:tabLst>
                <a:tab pos="378460" algn="l"/>
              </a:tabLst>
            </a:pPr>
            <a:r>
              <a:rPr lang="en-US" sz="4400" b="1" dirty="0">
                <a:latin typeface="Arial"/>
                <a:cs typeface="Arial"/>
              </a:rPr>
              <a:t>7.14</a:t>
            </a:r>
            <a:r>
              <a:rPr lang="en-US" sz="4400" dirty="0">
                <a:latin typeface="Arial"/>
                <a:cs typeface="Arial"/>
              </a:rPr>
              <a:t> The </a:t>
            </a:r>
            <a:r>
              <a:rPr lang="en-US" sz="4400" spc="-5" dirty="0">
                <a:latin typeface="Arial"/>
                <a:cs typeface="Arial"/>
              </a:rPr>
              <a:t>registered medical practitioner </a:t>
            </a:r>
          </a:p>
          <a:p>
            <a:pPr marL="0" marR="5080" lvl="1" indent="0" algn="just">
              <a:lnSpc>
                <a:spcPts val="1390"/>
              </a:lnSpc>
              <a:buNone/>
              <a:tabLst>
                <a:tab pos="378460" algn="l"/>
              </a:tabLst>
            </a:pPr>
            <a:endParaRPr lang="en-US" sz="4400" spc="-5" dirty="0">
              <a:latin typeface="Arial"/>
              <a:cs typeface="Arial"/>
            </a:endParaRPr>
          </a:p>
          <a:p>
            <a:pPr marL="0" marR="5080" lvl="1" indent="0" algn="just">
              <a:lnSpc>
                <a:spcPts val="1390"/>
              </a:lnSpc>
              <a:buNone/>
              <a:tabLst>
                <a:tab pos="378460" algn="l"/>
              </a:tabLst>
            </a:pPr>
            <a:r>
              <a:rPr lang="en-US" sz="4400" spc="-5" dirty="0">
                <a:latin typeface="Arial"/>
                <a:cs typeface="Arial"/>
              </a:rPr>
              <a:t>shall </a:t>
            </a:r>
            <a:r>
              <a:rPr lang="en-US" sz="4400" spc="-10" dirty="0">
                <a:latin typeface="Arial"/>
                <a:cs typeface="Arial"/>
              </a:rPr>
              <a:t>not </a:t>
            </a:r>
            <a:r>
              <a:rPr lang="en-US" sz="4400" spc="-5" dirty="0">
                <a:latin typeface="Arial"/>
                <a:cs typeface="Arial"/>
              </a:rPr>
              <a:t>disclose </a:t>
            </a:r>
            <a:r>
              <a:rPr lang="en-US" sz="4400" spc="-10" dirty="0">
                <a:latin typeface="Arial"/>
                <a:cs typeface="Arial"/>
              </a:rPr>
              <a:t>the </a:t>
            </a:r>
            <a:r>
              <a:rPr lang="en-US" sz="4400" spc="-5" dirty="0">
                <a:latin typeface="Arial"/>
                <a:cs typeface="Arial"/>
              </a:rPr>
              <a:t>secrets </a:t>
            </a:r>
            <a:r>
              <a:rPr lang="en-US" sz="4400" dirty="0">
                <a:latin typeface="Arial"/>
                <a:cs typeface="Arial"/>
              </a:rPr>
              <a:t>of a </a:t>
            </a:r>
            <a:r>
              <a:rPr lang="en-US" sz="4400" spc="-5" dirty="0">
                <a:latin typeface="Arial"/>
                <a:cs typeface="Arial"/>
              </a:rPr>
              <a:t>patient </a:t>
            </a:r>
          </a:p>
          <a:p>
            <a:pPr marL="0" marR="5080" lvl="1" indent="0" algn="just">
              <a:lnSpc>
                <a:spcPts val="1390"/>
              </a:lnSpc>
              <a:buNone/>
              <a:tabLst>
                <a:tab pos="378460" algn="l"/>
              </a:tabLst>
            </a:pPr>
            <a:endParaRPr lang="en-US" sz="4400" spc="-5" dirty="0">
              <a:latin typeface="Arial"/>
              <a:cs typeface="Arial"/>
            </a:endParaRPr>
          </a:p>
          <a:p>
            <a:pPr marL="0" marR="5080" lvl="1" indent="0" algn="just">
              <a:lnSpc>
                <a:spcPts val="1390"/>
              </a:lnSpc>
              <a:buNone/>
              <a:tabLst>
                <a:tab pos="378460" algn="l"/>
              </a:tabLst>
            </a:pPr>
            <a:endParaRPr lang="en-US" sz="4400" spc="-5" dirty="0">
              <a:latin typeface="Arial"/>
              <a:cs typeface="Arial"/>
            </a:endParaRPr>
          </a:p>
          <a:p>
            <a:pPr marL="0" marR="5080" lvl="1" indent="0" algn="just">
              <a:lnSpc>
                <a:spcPts val="1390"/>
              </a:lnSpc>
              <a:buNone/>
              <a:tabLst>
                <a:tab pos="378460" algn="l"/>
              </a:tabLst>
            </a:pPr>
            <a:r>
              <a:rPr lang="en-US" sz="4400" spc="-10" dirty="0">
                <a:latin typeface="Arial"/>
                <a:cs typeface="Arial"/>
              </a:rPr>
              <a:t>that </a:t>
            </a:r>
            <a:r>
              <a:rPr lang="en-US" sz="4400" dirty="0">
                <a:latin typeface="Arial"/>
                <a:cs typeface="Arial"/>
              </a:rPr>
              <a:t>have  been learnt </a:t>
            </a:r>
            <a:r>
              <a:rPr lang="en-US" sz="4400" spc="10" dirty="0">
                <a:latin typeface="Arial"/>
                <a:cs typeface="Arial"/>
              </a:rPr>
              <a:t>in </a:t>
            </a:r>
            <a:r>
              <a:rPr lang="en-US" sz="4400" spc="-5" dirty="0">
                <a:latin typeface="Arial"/>
                <a:cs typeface="Arial"/>
              </a:rPr>
              <a:t>the exercise </a:t>
            </a:r>
            <a:r>
              <a:rPr lang="en-US" sz="4400" dirty="0">
                <a:latin typeface="Arial"/>
                <a:cs typeface="Arial"/>
              </a:rPr>
              <a:t>of </a:t>
            </a:r>
          </a:p>
          <a:p>
            <a:pPr marL="0" marR="5080" lvl="1" indent="0" algn="just">
              <a:lnSpc>
                <a:spcPts val="1390"/>
              </a:lnSpc>
              <a:buNone/>
              <a:tabLst>
                <a:tab pos="378460" algn="l"/>
              </a:tabLst>
            </a:pPr>
            <a:endParaRPr lang="en-US" sz="4400" spc="5" dirty="0">
              <a:latin typeface="Arial"/>
              <a:cs typeface="Arial"/>
            </a:endParaRPr>
          </a:p>
          <a:p>
            <a:pPr marL="0" marR="5080" lvl="1" indent="0" algn="just">
              <a:lnSpc>
                <a:spcPts val="1390"/>
              </a:lnSpc>
              <a:buNone/>
              <a:tabLst>
                <a:tab pos="378460" algn="l"/>
              </a:tabLst>
            </a:pPr>
            <a:endParaRPr lang="en-US" sz="4400" spc="5" dirty="0">
              <a:latin typeface="Arial"/>
              <a:cs typeface="Arial"/>
            </a:endParaRPr>
          </a:p>
          <a:p>
            <a:pPr marL="0" marR="5080" lvl="1" indent="0" algn="just">
              <a:lnSpc>
                <a:spcPts val="1390"/>
              </a:lnSpc>
              <a:buNone/>
              <a:tabLst>
                <a:tab pos="378460" algn="l"/>
              </a:tabLst>
            </a:pPr>
            <a:r>
              <a:rPr lang="en-US" sz="4400" spc="5" dirty="0">
                <a:latin typeface="Arial"/>
                <a:cs typeface="Arial"/>
              </a:rPr>
              <a:t>his </a:t>
            </a:r>
            <a:r>
              <a:rPr lang="en-US" sz="4400" dirty="0">
                <a:latin typeface="Arial"/>
                <a:cs typeface="Arial"/>
              </a:rPr>
              <a:t>/ her   </a:t>
            </a:r>
            <a:r>
              <a:rPr lang="en-US" sz="4400" spc="-5" dirty="0">
                <a:latin typeface="Arial"/>
                <a:cs typeface="Arial"/>
              </a:rPr>
              <a:t>profession except</a:t>
            </a:r>
            <a:r>
              <a:rPr lang="en-US" sz="4400" spc="-40" dirty="0">
                <a:latin typeface="Arial"/>
                <a:cs typeface="Arial"/>
              </a:rPr>
              <a:t> </a:t>
            </a:r>
            <a:r>
              <a:rPr lang="en-US" sz="4400" dirty="0">
                <a:latin typeface="Arial"/>
                <a:cs typeface="Arial"/>
              </a:rPr>
              <a:t>–</a:t>
            </a:r>
          </a:p>
          <a:p>
            <a:pPr marL="571500" marR="5080" lvl="1" indent="-571500" algn="just">
              <a:lnSpc>
                <a:spcPts val="1390"/>
              </a:lnSpc>
              <a:buNone/>
              <a:tabLst>
                <a:tab pos="378460" algn="l"/>
              </a:tabLst>
            </a:pPr>
            <a:endParaRPr lang="en-US" sz="4400" dirty="0">
              <a:latin typeface="Arial"/>
              <a:cs typeface="Arial"/>
            </a:endParaRPr>
          </a:p>
          <a:p>
            <a:pPr marL="571500" marR="5080" lvl="1" indent="-571500" algn="just">
              <a:lnSpc>
                <a:spcPts val="1390"/>
              </a:lnSpc>
              <a:buNone/>
              <a:tabLst>
                <a:tab pos="378460" algn="l"/>
              </a:tabLst>
            </a:pPr>
            <a:endParaRPr lang="en-US" sz="4400" dirty="0">
              <a:latin typeface="Arial"/>
              <a:cs typeface="Arial"/>
            </a:endParaRPr>
          </a:p>
          <a:p>
            <a:pPr marL="571500" marR="5080" lvl="1" indent="-571500" algn="just">
              <a:lnSpc>
                <a:spcPts val="1390"/>
              </a:lnSpc>
              <a:buNone/>
              <a:tabLst>
                <a:tab pos="378460" algn="l"/>
              </a:tabLst>
            </a:pPr>
            <a:endParaRPr lang="en-US" sz="4400" dirty="0">
              <a:latin typeface="Arial"/>
              <a:cs typeface="Arial"/>
            </a:endParaRPr>
          </a:p>
          <a:p>
            <a:pPr marL="571500" marR="5080" lvl="1" indent="-571500" algn="just">
              <a:lnSpc>
                <a:spcPts val="1390"/>
              </a:lnSpc>
              <a:buNone/>
              <a:tabLst>
                <a:tab pos="378460" algn="l"/>
              </a:tabLst>
            </a:pPr>
            <a:endParaRPr lang="en-US" sz="4400" dirty="0">
              <a:latin typeface="Arial"/>
              <a:cs typeface="Arial"/>
            </a:endParaRPr>
          </a:p>
          <a:p>
            <a:pPr marL="571500" marR="5080" lvl="1" indent="-571500" algn="just">
              <a:lnSpc>
                <a:spcPts val="1390"/>
              </a:lnSpc>
              <a:buNone/>
              <a:tabLst>
                <a:tab pos="378460" algn="l"/>
              </a:tabLst>
            </a:pPr>
            <a:endParaRPr lang="en-US" sz="4400" dirty="0">
              <a:latin typeface="Arial"/>
              <a:cs typeface="Arial"/>
            </a:endParaRPr>
          </a:p>
          <a:p>
            <a:pPr marL="355600" indent="-571500">
              <a:lnSpc>
                <a:spcPts val="1405"/>
              </a:lnSpc>
              <a:spcBef>
                <a:spcPts val="100"/>
              </a:spcBef>
              <a:buFont typeface="+mj-lt"/>
              <a:buAutoNum type="arabicParenR"/>
            </a:pPr>
            <a:r>
              <a:rPr lang="en-US" sz="4400" spc="10" dirty="0">
                <a:latin typeface="Arial"/>
                <a:cs typeface="Arial"/>
              </a:rPr>
              <a:t>in </a:t>
            </a:r>
            <a:r>
              <a:rPr lang="en-US" sz="4400" dirty="0">
                <a:latin typeface="Arial"/>
                <a:cs typeface="Arial"/>
              </a:rPr>
              <a:t>a court of </a:t>
            </a:r>
            <a:r>
              <a:rPr lang="en-US" sz="4400" spc="5" dirty="0">
                <a:latin typeface="Arial"/>
                <a:cs typeface="Arial"/>
              </a:rPr>
              <a:t>law </a:t>
            </a:r>
            <a:r>
              <a:rPr lang="en-US" sz="4400" dirty="0">
                <a:latin typeface="Arial"/>
                <a:cs typeface="Arial"/>
              </a:rPr>
              <a:t>under </a:t>
            </a:r>
            <a:r>
              <a:rPr lang="en-US" sz="4400" spc="-5" dirty="0">
                <a:latin typeface="Arial"/>
                <a:cs typeface="Arial"/>
              </a:rPr>
              <a:t>orders </a:t>
            </a:r>
            <a:r>
              <a:rPr lang="en-US" sz="4400" dirty="0">
                <a:latin typeface="Arial"/>
                <a:cs typeface="Arial"/>
              </a:rPr>
              <a:t>of </a:t>
            </a:r>
            <a:r>
              <a:rPr lang="en-US" sz="4400" spc="-5" dirty="0">
                <a:latin typeface="Arial"/>
                <a:cs typeface="Arial"/>
              </a:rPr>
              <a:t>the </a:t>
            </a:r>
          </a:p>
          <a:p>
            <a:pPr marL="355600" indent="-571500">
              <a:lnSpc>
                <a:spcPts val="1405"/>
              </a:lnSpc>
              <a:spcBef>
                <a:spcPts val="100"/>
              </a:spcBef>
              <a:buFont typeface="+mj-lt"/>
              <a:buAutoNum type="arabicParenR"/>
            </a:pPr>
            <a:endParaRPr lang="en-US" sz="4400" spc="-5" dirty="0">
              <a:latin typeface="Arial"/>
              <a:cs typeface="Arial"/>
            </a:endParaRPr>
          </a:p>
          <a:p>
            <a:pPr marL="355600" indent="-571500">
              <a:lnSpc>
                <a:spcPts val="1405"/>
              </a:lnSpc>
              <a:spcBef>
                <a:spcPts val="100"/>
              </a:spcBef>
              <a:buFont typeface="+mj-lt"/>
              <a:buAutoNum type="arabicParenR"/>
            </a:pPr>
            <a:endParaRPr lang="en-US" sz="4400" spc="-5" dirty="0">
              <a:latin typeface="Arial"/>
              <a:cs typeface="Arial"/>
            </a:endParaRPr>
          </a:p>
          <a:p>
            <a:pPr marL="355600" indent="-571500">
              <a:lnSpc>
                <a:spcPts val="1405"/>
              </a:lnSpc>
              <a:spcBef>
                <a:spcPts val="100"/>
              </a:spcBef>
              <a:buNone/>
            </a:pPr>
            <a:r>
              <a:rPr lang="en-US" sz="4400" dirty="0">
                <a:latin typeface="Arial"/>
                <a:cs typeface="Arial"/>
              </a:rPr>
              <a:t>Presiding judge.</a:t>
            </a:r>
          </a:p>
          <a:p>
            <a:pPr marL="355600" indent="-571500">
              <a:lnSpc>
                <a:spcPts val="1405"/>
              </a:lnSpc>
              <a:spcBef>
                <a:spcPts val="100"/>
              </a:spcBef>
              <a:buFont typeface="+mj-lt"/>
              <a:buAutoNum type="arabicParenR"/>
            </a:pPr>
            <a:endParaRPr lang="en-US" sz="4000" dirty="0">
              <a:latin typeface="Arial"/>
              <a:cs typeface="Arial"/>
            </a:endParaRPr>
          </a:p>
          <a:p>
            <a:pPr marL="355600" indent="-571500">
              <a:lnSpc>
                <a:spcPts val="1405"/>
              </a:lnSpc>
              <a:spcBef>
                <a:spcPts val="100"/>
              </a:spcBef>
              <a:buFont typeface="+mj-lt"/>
              <a:buAutoNum type="arabicParenR"/>
            </a:pPr>
            <a:endParaRPr lang="en-US" sz="4000" dirty="0">
              <a:latin typeface="Arial"/>
              <a:cs typeface="Arial"/>
            </a:endParaRPr>
          </a:p>
          <a:p>
            <a:pPr marL="355600" marR="5080" indent="-571500">
              <a:lnSpc>
                <a:spcPts val="1390"/>
              </a:lnSpc>
              <a:spcBef>
                <a:spcPts val="50"/>
              </a:spcBef>
              <a:buNone/>
            </a:pPr>
            <a:endParaRPr lang="en-US" sz="4000" spc="-5" dirty="0">
              <a:latin typeface="Arial"/>
              <a:cs typeface="Arial"/>
            </a:endParaRPr>
          </a:p>
          <a:p>
            <a:pPr marL="514350" indent="-514350">
              <a:lnSpc>
                <a:spcPts val="1330"/>
              </a:lnSpc>
              <a:buAutoNum type="arabicParenR" startAt="3"/>
            </a:pPr>
            <a:endParaRPr lang="en-US" sz="4000" spc="-5" dirty="0">
              <a:latin typeface="Arial"/>
              <a:cs typeface="Arial"/>
            </a:endParaRPr>
          </a:p>
          <a:p>
            <a:pPr marL="0" indent="0">
              <a:lnSpc>
                <a:spcPts val="1330"/>
              </a:lnSpc>
              <a:buNone/>
            </a:pPr>
            <a:r>
              <a:rPr lang="en-US" sz="4000" dirty="0">
                <a:latin typeface="Arial"/>
                <a:cs typeface="Arial"/>
              </a:rPr>
              <a:t>   </a:t>
            </a:r>
          </a:p>
          <a:p>
            <a:pPr marL="0" marR="5080" lvl="1" indent="0" algn="just">
              <a:lnSpc>
                <a:spcPts val="1390"/>
              </a:lnSpc>
              <a:buNone/>
              <a:tabLst>
                <a:tab pos="378460" algn="l"/>
              </a:tabLst>
            </a:pPr>
            <a:r>
              <a:rPr lang="en-US" sz="4000" spc="-5" dirty="0">
                <a:latin typeface="Arial"/>
                <a:cs typeface="Arial"/>
              </a:rPr>
              <a:t> </a:t>
            </a:r>
            <a:endParaRPr lang="en-US" sz="4000" dirty="0">
              <a:latin typeface="Arial"/>
              <a:cs typeface="Arial"/>
            </a:endParaRPr>
          </a:p>
          <a:p>
            <a:pPr marL="571500" marR="5080" lvl="1" indent="-571500" algn="just">
              <a:lnSpc>
                <a:spcPts val="1390"/>
              </a:lnSpc>
              <a:buFont typeface="+mj-lt"/>
              <a:buAutoNum type="arabicParenR"/>
              <a:tabLst>
                <a:tab pos="37846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96</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6" end="1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838199" y="0"/>
            <a:ext cx="11088757" cy="6858000"/>
          </a:xfrm>
        </p:spPr>
        <p:txBody>
          <a:bodyPr>
            <a:normAutofit/>
          </a:bodyPr>
          <a:lstStyle/>
          <a:p>
            <a:pPr marL="457200" lvl="1" indent="0">
              <a:lnSpc>
                <a:spcPct val="100000"/>
              </a:lnSpc>
              <a:buNone/>
            </a:pPr>
            <a:endParaRPr lang="en-US" sz="2800" dirty="0">
              <a:latin typeface="Arial"/>
              <a:cs typeface="Arial"/>
            </a:endParaRPr>
          </a:p>
          <a:p>
            <a:pPr marL="812800" lvl="1" indent="-571500">
              <a:lnSpc>
                <a:spcPts val="1405"/>
              </a:lnSpc>
              <a:spcBef>
                <a:spcPts val="100"/>
              </a:spcBef>
              <a:buFont typeface="+mj-lt"/>
              <a:buAutoNum type="arabicParenR"/>
            </a:pPr>
            <a:endParaRPr lang="en-US" sz="3600" dirty="0">
              <a:latin typeface="Arial"/>
              <a:cs typeface="Arial"/>
            </a:endParaRPr>
          </a:p>
          <a:p>
            <a:pPr marL="527050" marR="5080" indent="-742950">
              <a:lnSpc>
                <a:spcPts val="1390"/>
              </a:lnSpc>
              <a:spcBef>
                <a:spcPts val="50"/>
              </a:spcBef>
              <a:buAutoNum type="arabicParenR" startAt="2"/>
            </a:pPr>
            <a:r>
              <a:rPr lang="en-US" sz="4000" spc="10" dirty="0">
                <a:latin typeface="Arial"/>
                <a:cs typeface="Arial"/>
              </a:rPr>
              <a:t>in </a:t>
            </a:r>
            <a:r>
              <a:rPr lang="en-US" sz="4000" spc="-5" dirty="0">
                <a:latin typeface="Arial"/>
                <a:cs typeface="Arial"/>
              </a:rPr>
              <a:t>circumstances where </a:t>
            </a:r>
            <a:r>
              <a:rPr lang="en-US" sz="4000" dirty="0">
                <a:latin typeface="Arial"/>
                <a:cs typeface="Arial"/>
              </a:rPr>
              <a:t>there </a:t>
            </a:r>
            <a:r>
              <a:rPr lang="en-US" sz="4000" spc="10" dirty="0">
                <a:latin typeface="Arial"/>
                <a:cs typeface="Arial"/>
              </a:rPr>
              <a:t>is </a:t>
            </a:r>
            <a:r>
              <a:rPr lang="en-US" sz="4000" dirty="0">
                <a:latin typeface="Arial"/>
                <a:cs typeface="Arial"/>
              </a:rPr>
              <a:t>a serious </a:t>
            </a:r>
          </a:p>
          <a:p>
            <a:pPr marL="527050" marR="5080" indent="-742950">
              <a:lnSpc>
                <a:spcPts val="1390"/>
              </a:lnSpc>
              <a:spcBef>
                <a:spcPts val="50"/>
              </a:spcBef>
              <a:buAutoNum type="arabicParenR" startAt="2"/>
            </a:pPr>
            <a:endParaRPr lang="en-US" sz="4000" spc="-10" dirty="0">
              <a:latin typeface="Arial"/>
              <a:cs typeface="Arial"/>
            </a:endParaRPr>
          </a:p>
          <a:p>
            <a:pPr marL="527050" marR="5080" indent="-742950">
              <a:lnSpc>
                <a:spcPts val="1390"/>
              </a:lnSpc>
              <a:spcBef>
                <a:spcPts val="50"/>
              </a:spcBef>
              <a:buAutoNum type="arabicParenR" startAt="2"/>
            </a:pPr>
            <a:endParaRPr lang="en-US" sz="4000" spc="-10" dirty="0">
              <a:latin typeface="Arial"/>
              <a:cs typeface="Arial"/>
            </a:endParaRPr>
          </a:p>
          <a:p>
            <a:pPr marL="527050" marR="5080" indent="-742950">
              <a:lnSpc>
                <a:spcPts val="1390"/>
              </a:lnSpc>
              <a:spcBef>
                <a:spcPts val="50"/>
              </a:spcBef>
              <a:buNone/>
            </a:pPr>
            <a:r>
              <a:rPr lang="en-US" sz="4000" spc="-10" dirty="0">
                <a:latin typeface="Arial"/>
                <a:cs typeface="Arial"/>
              </a:rPr>
              <a:t>and </a:t>
            </a:r>
            <a:r>
              <a:rPr lang="en-US" sz="4000" spc="-5" dirty="0">
                <a:latin typeface="Arial"/>
                <a:cs typeface="Arial"/>
              </a:rPr>
              <a:t>  identified </a:t>
            </a:r>
            <a:r>
              <a:rPr lang="en-US" sz="4000" dirty="0">
                <a:latin typeface="Arial"/>
                <a:cs typeface="Arial"/>
              </a:rPr>
              <a:t>risk to a specific </a:t>
            </a:r>
            <a:r>
              <a:rPr lang="en-US" sz="4000" spc="-5" dirty="0">
                <a:latin typeface="Arial"/>
                <a:cs typeface="Arial"/>
              </a:rPr>
              <a:t>person  </a:t>
            </a:r>
            <a:r>
              <a:rPr lang="en-US" sz="4000" dirty="0">
                <a:latin typeface="Arial"/>
                <a:cs typeface="Arial"/>
              </a:rPr>
              <a:t>and / or </a:t>
            </a:r>
          </a:p>
          <a:p>
            <a:pPr marL="527050" marR="5080" indent="-742950">
              <a:lnSpc>
                <a:spcPts val="1390"/>
              </a:lnSpc>
              <a:spcBef>
                <a:spcPts val="50"/>
              </a:spcBef>
              <a:buNone/>
            </a:pPr>
            <a:endParaRPr lang="en-US" sz="4000" spc="-5" dirty="0">
              <a:latin typeface="Arial"/>
              <a:cs typeface="Arial"/>
            </a:endParaRPr>
          </a:p>
          <a:p>
            <a:pPr marL="527050" marR="5080" indent="-742950">
              <a:lnSpc>
                <a:spcPts val="1390"/>
              </a:lnSpc>
              <a:spcBef>
                <a:spcPts val="50"/>
              </a:spcBef>
              <a:buNone/>
            </a:pPr>
            <a:endParaRPr lang="en-US" sz="4000" spc="-5" dirty="0">
              <a:latin typeface="Arial"/>
              <a:cs typeface="Arial"/>
            </a:endParaRPr>
          </a:p>
          <a:p>
            <a:pPr marL="527050" marR="5080" indent="-742950">
              <a:lnSpc>
                <a:spcPts val="1390"/>
              </a:lnSpc>
              <a:spcBef>
                <a:spcPts val="50"/>
              </a:spcBef>
              <a:buNone/>
            </a:pPr>
            <a:r>
              <a:rPr lang="en-US" sz="4000" spc="-5" dirty="0">
                <a:latin typeface="Arial"/>
                <a:cs typeface="Arial"/>
              </a:rPr>
              <a:t>community</a:t>
            </a:r>
            <a:r>
              <a:rPr lang="en-US" sz="4000" spc="-5" dirty="0">
                <a:solidFill>
                  <a:srgbClr val="FF0000"/>
                </a:solidFill>
                <a:latin typeface="Arial"/>
                <a:cs typeface="Arial"/>
              </a:rPr>
              <a:t>;</a:t>
            </a:r>
            <a:r>
              <a:rPr lang="en-US" sz="4000" dirty="0">
                <a:solidFill>
                  <a:srgbClr val="FF0000"/>
                </a:solidFill>
                <a:latin typeface="Arial"/>
                <a:cs typeface="Arial"/>
              </a:rPr>
              <a:t> </a:t>
            </a:r>
          </a:p>
          <a:p>
            <a:pPr marL="355600" marR="5080" indent="-571500">
              <a:lnSpc>
                <a:spcPts val="1390"/>
              </a:lnSpc>
              <a:spcBef>
                <a:spcPts val="50"/>
              </a:spcBef>
              <a:buNone/>
            </a:pPr>
            <a:endParaRPr lang="en-US" sz="4000" dirty="0">
              <a:latin typeface="Arial"/>
              <a:cs typeface="Arial"/>
            </a:endParaRPr>
          </a:p>
          <a:p>
            <a:pPr marL="355600" marR="5080" indent="-571500">
              <a:lnSpc>
                <a:spcPts val="1390"/>
              </a:lnSpc>
              <a:spcBef>
                <a:spcPts val="50"/>
              </a:spcBef>
              <a:buNone/>
            </a:pPr>
            <a:r>
              <a:rPr lang="en-US" sz="4000" dirty="0">
                <a:latin typeface="Arial"/>
                <a:cs typeface="Arial"/>
              </a:rPr>
              <a:t>     </a:t>
            </a:r>
          </a:p>
          <a:p>
            <a:pPr marL="355600" marR="5080" indent="-571500">
              <a:lnSpc>
                <a:spcPts val="1390"/>
              </a:lnSpc>
              <a:spcBef>
                <a:spcPts val="50"/>
              </a:spcBef>
              <a:buNone/>
            </a:pPr>
            <a:endParaRPr lang="en-US" sz="4000" dirty="0">
              <a:latin typeface="Arial"/>
              <a:cs typeface="Arial"/>
            </a:endParaRPr>
          </a:p>
          <a:p>
            <a:pPr marL="355600" marR="5080" indent="-571500">
              <a:lnSpc>
                <a:spcPts val="1390"/>
              </a:lnSpc>
              <a:spcBef>
                <a:spcPts val="50"/>
              </a:spcBef>
              <a:buNone/>
            </a:pPr>
            <a:r>
              <a:rPr lang="en-US" sz="4000" dirty="0">
                <a:latin typeface="Arial"/>
                <a:cs typeface="Arial"/>
              </a:rPr>
              <a:t>And</a:t>
            </a:r>
          </a:p>
          <a:p>
            <a:pPr marL="355600" marR="5080" indent="-571500">
              <a:lnSpc>
                <a:spcPts val="1390"/>
              </a:lnSpc>
              <a:spcBef>
                <a:spcPts val="50"/>
              </a:spcBef>
              <a:buNone/>
            </a:pPr>
            <a:endParaRPr lang="en-US" sz="4000" dirty="0">
              <a:latin typeface="Arial"/>
              <a:cs typeface="Arial"/>
            </a:endParaRPr>
          </a:p>
          <a:p>
            <a:pPr marL="355600" marR="5080" indent="-571500">
              <a:lnSpc>
                <a:spcPts val="1390"/>
              </a:lnSpc>
              <a:spcBef>
                <a:spcPts val="50"/>
              </a:spcBef>
              <a:buNone/>
            </a:pPr>
            <a:endParaRPr lang="en-US" sz="4000" dirty="0">
              <a:latin typeface="Arial"/>
              <a:cs typeface="Arial"/>
            </a:endParaRPr>
          </a:p>
          <a:p>
            <a:pPr marL="355600" marR="5080" indent="-571500">
              <a:lnSpc>
                <a:spcPts val="1390"/>
              </a:lnSpc>
              <a:spcBef>
                <a:spcPts val="50"/>
              </a:spcBef>
              <a:buNone/>
            </a:pPr>
            <a:endParaRPr lang="en-US" sz="4000" dirty="0">
              <a:latin typeface="Arial"/>
              <a:cs typeface="Arial"/>
            </a:endParaRPr>
          </a:p>
          <a:p>
            <a:pPr marL="514350" indent="-514350">
              <a:lnSpc>
                <a:spcPts val="1330"/>
              </a:lnSpc>
              <a:buFont typeface="Arial" panose="020B0604020202020204" pitchFamily="34" charset="0"/>
              <a:buAutoNum type="arabicParenR" startAt="3"/>
            </a:pPr>
            <a:r>
              <a:rPr lang="en-US" sz="4000" dirty="0">
                <a:solidFill>
                  <a:srgbClr val="FF0000"/>
                </a:solidFill>
                <a:latin typeface="Arial"/>
                <a:cs typeface="Arial"/>
              </a:rPr>
              <a:t>notifiable</a:t>
            </a:r>
            <a:r>
              <a:rPr lang="en-US" sz="4000" spc="-5" dirty="0">
                <a:solidFill>
                  <a:srgbClr val="FF0000"/>
                </a:solidFill>
                <a:latin typeface="Arial"/>
                <a:cs typeface="Arial"/>
              </a:rPr>
              <a:t> diseases.</a:t>
            </a:r>
          </a:p>
          <a:p>
            <a:pPr marL="514350" indent="-514350">
              <a:lnSpc>
                <a:spcPts val="1330"/>
              </a:lnSpc>
              <a:buAutoNum type="arabicParenR" startAt="3"/>
            </a:pPr>
            <a:endParaRPr lang="en-US" sz="1800" spc="-5" dirty="0">
              <a:latin typeface="Arial"/>
              <a:cs typeface="Arial"/>
            </a:endParaRPr>
          </a:p>
          <a:p>
            <a:pPr marL="514350" indent="-514350">
              <a:lnSpc>
                <a:spcPts val="1330"/>
              </a:lnSpc>
              <a:buAutoNum type="arabicParenR" startAt="3"/>
            </a:pPr>
            <a:endParaRPr lang="en-US" sz="1800" spc="-5" dirty="0">
              <a:latin typeface="Arial"/>
              <a:cs typeface="Arial"/>
            </a:endParaRPr>
          </a:p>
          <a:p>
            <a:pPr marL="0" indent="0">
              <a:lnSpc>
                <a:spcPts val="1330"/>
              </a:lnSpc>
              <a:buNone/>
            </a:pPr>
            <a:r>
              <a:rPr lang="en-US" sz="4000" dirty="0">
                <a:solidFill>
                  <a:srgbClr val="FF0000"/>
                </a:solidFill>
                <a:latin typeface="Arial"/>
                <a:cs typeface="Arial"/>
              </a:rPr>
              <a:t>In case of </a:t>
            </a:r>
            <a:r>
              <a:rPr lang="en-US" sz="4000" spc="-5" dirty="0">
                <a:solidFill>
                  <a:srgbClr val="FF0000"/>
                </a:solidFill>
                <a:latin typeface="Arial"/>
                <a:cs typeface="Arial"/>
              </a:rPr>
              <a:t>communicable </a:t>
            </a:r>
            <a:r>
              <a:rPr lang="en-US" sz="4000" dirty="0">
                <a:solidFill>
                  <a:srgbClr val="FF0000"/>
                </a:solidFill>
                <a:latin typeface="Arial"/>
                <a:cs typeface="Arial"/>
              </a:rPr>
              <a:t>/ </a:t>
            </a:r>
            <a:r>
              <a:rPr lang="en-US" sz="4000" spc="-5" dirty="0">
                <a:solidFill>
                  <a:srgbClr val="FF0000"/>
                </a:solidFill>
                <a:latin typeface="Arial"/>
                <a:cs typeface="Arial"/>
              </a:rPr>
              <a:t>notifiable </a:t>
            </a:r>
          </a:p>
          <a:p>
            <a:pPr marL="0" indent="0">
              <a:lnSpc>
                <a:spcPts val="1330"/>
              </a:lnSpc>
              <a:buNone/>
            </a:pPr>
            <a:endParaRPr lang="en-US" sz="4000" spc="-5" dirty="0">
              <a:solidFill>
                <a:srgbClr val="FF0000"/>
              </a:solidFill>
              <a:latin typeface="Arial"/>
              <a:cs typeface="Arial"/>
            </a:endParaRPr>
          </a:p>
          <a:p>
            <a:pPr marL="0" indent="0">
              <a:lnSpc>
                <a:spcPts val="1330"/>
              </a:lnSpc>
              <a:buNone/>
            </a:pPr>
            <a:r>
              <a:rPr lang="en-US" sz="4000" spc="-5" dirty="0">
                <a:solidFill>
                  <a:srgbClr val="FF0000"/>
                </a:solidFill>
                <a:latin typeface="Arial"/>
                <a:cs typeface="Arial"/>
              </a:rPr>
              <a:t>Diseases </a:t>
            </a:r>
            <a:r>
              <a:rPr lang="en-US" sz="4000" dirty="0">
                <a:solidFill>
                  <a:srgbClr val="FF0000"/>
                </a:solidFill>
                <a:latin typeface="Arial"/>
                <a:cs typeface="Arial"/>
              </a:rPr>
              <a:t>concerned public </a:t>
            </a:r>
            <a:r>
              <a:rPr lang="en-US" sz="4000" spc="-5" dirty="0">
                <a:solidFill>
                  <a:srgbClr val="FF0000"/>
                </a:solidFill>
                <a:latin typeface="Arial"/>
                <a:cs typeface="Arial"/>
              </a:rPr>
              <a:t>health authorities </a:t>
            </a:r>
          </a:p>
          <a:p>
            <a:pPr marL="0" indent="0">
              <a:lnSpc>
                <a:spcPts val="1330"/>
              </a:lnSpc>
              <a:buNone/>
            </a:pPr>
            <a:endParaRPr lang="en-US" sz="4000" spc="-5" dirty="0">
              <a:solidFill>
                <a:srgbClr val="FF0000"/>
              </a:solidFill>
              <a:latin typeface="Arial"/>
              <a:cs typeface="Arial"/>
            </a:endParaRPr>
          </a:p>
          <a:p>
            <a:pPr marL="0" indent="0">
              <a:lnSpc>
                <a:spcPts val="1330"/>
              </a:lnSpc>
              <a:buNone/>
            </a:pPr>
            <a:endParaRPr lang="en-US" sz="4000" spc="-5" dirty="0">
              <a:solidFill>
                <a:srgbClr val="FF0000"/>
              </a:solidFill>
              <a:latin typeface="Arial"/>
              <a:cs typeface="Arial"/>
            </a:endParaRPr>
          </a:p>
          <a:p>
            <a:pPr marL="0" indent="0">
              <a:lnSpc>
                <a:spcPts val="1330"/>
              </a:lnSpc>
              <a:buNone/>
            </a:pPr>
            <a:r>
              <a:rPr lang="en-US" sz="4000" dirty="0">
                <a:solidFill>
                  <a:srgbClr val="FF0000"/>
                </a:solidFill>
                <a:latin typeface="Arial"/>
                <a:cs typeface="Arial"/>
              </a:rPr>
              <a:t>should be  </a:t>
            </a:r>
            <a:r>
              <a:rPr lang="en-US" sz="4000" spc="-5" dirty="0">
                <a:solidFill>
                  <a:srgbClr val="FF0000"/>
                </a:solidFill>
                <a:latin typeface="Arial"/>
                <a:cs typeface="Arial"/>
              </a:rPr>
              <a:t>informed </a:t>
            </a:r>
            <a:r>
              <a:rPr lang="en-US" sz="4000" dirty="0">
                <a:solidFill>
                  <a:srgbClr val="FF0000"/>
                </a:solidFill>
                <a:latin typeface="Arial"/>
                <a:cs typeface="Arial"/>
              </a:rPr>
              <a:t>immediately</a:t>
            </a:r>
            <a:r>
              <a:rPr lang="en-US" sz="1800" dirty="0">
                <a:solidFill>
                  <a:srgbClr val="FF0000"/>
                </a:solidFill>
                <a:latin typeface="Arial"/>
                <a:cs typeface="Arial"/>
              </a:rPr>
              <a:t>.</a:t>
            </a:r>
          </a:p>
          <a:p>
            <a:pPr marL="0" indent="0">
              <a:lnSpc>
                <a:spcPts val="1330"/>
              </a:lnSpc>
              <a:buNone/>
            </a:pPr>
            <a:endParaRPr lang="en-US" sz="4000" dirty="0">
              <a:solidFill>
                <a:srgbClr val="FF0000"/>
              </a:solidFill>
              <a:latin typeface="Arial"/>
              <a:cs typeface="Arial"/>
            </a:endParaRPr>
          </a:p>
          <a:p>
            <a:pPr marL="0" marR="5080" lvl="1" indent="0" algn="just">
              <a:lnSpc>
                <a:spcPts val="1390"/>
              </a:lnSpc>
              <a:buNone/>
              <a:tabLst>
                <a:tab pos="378460" algn="l"/>
              </a:tabLst>
            </a:pPr>
            <a:r>
              <a:rPr lang="en-US" sz="4000" spc="-5" dirty="0">
                <a:latin typeface="Arial"/>
                <a:cs typeface="Arial"/>
              </a:rPr>
              <a:t> </a:t>
            </a:r>
            <a:endParaRPr lang="en-US" sz="4000" dirty="0">
              <a:latin typeface="Arial"/>
              <a:cs typeface="Arial"/>
            </a:endParaRPr>
          </a:p>
          <a:p>
            <a:pPr marL="571500" marR="5080" lvl="1" indent="-571500" algn="just">
              <a:lnSpc>
                <a:spcPts val="1390"/>
              </a:lnSpc>
              <a:buFont typeface="+mj-lt"/>
              <a:buAutoNum type="arabicParenR"/>
              <a:tabLst>
                <a:tab pos="37846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97</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6" end="1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9" end="1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1" end="2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838199" y="0"/>
            <a:ext cx="11088757" cy="6858000"/>
          </a:xfrm>
        </p:spPr>
        <p:txBody>
          <a:bodyPr>
            <a:normAutofit/>
          </a:bodyPr>
          <a:lstStyle/>
          <a:p>
            <a:pPr marL="457200" lvl="1" indent="0">
              <a:lnSpc>
                <a:spcPct val="100000"/>
              </a:lnSpc>
              <a:buNone/>
            </a:pPr>
            <a:endParaRPr lang="en-US" sz="2800" dirty="0">
              <a:latin typeface="Arial"/>
              <a:cs typeface="Arial"/>
            </a:endParaRPr>
          </a:p>
          <a:p>
            <a:pPr marL="0" marR="5080" lvl="1" indent="0" algn="just">
              <a:lnSpc>
                <a:spcPts val="1390"/>
              </a:lnSpc>
              <a:buNone/>
              <a:tabLst>
                <a:tab pos="378460" algn="l"/>
              </a:tabLst>
            </a:pPr>
            <a:endParaRPr lang="en-US" sz="2800" dirty="0">
              <a:latin typeface="Arial"/>
              <a:cs typeface="Arial"/>
            </a:endParaRPr>
          </a:p>
          <a:p>
            <a:pPr marL="0" indent="0">
              <a:lnSpc>
                <a:spcPts val="1330"/>
              </a:lnSpc>
              <a:buNone/>
            </a:pPr>
            <a:endParaRPr lang="en-US" dirty="0">
              <a:latin typeface="Arial"/>
              <a:cs typeface="Arial"/>
            </a:endParaRPr>
          </a:p>
          <a:p>
            <a:pPr marL="0" marR="5080" lvl="1" indent="0" algn="just">
              <a:lnSpc>
                <a:spcPts val="1390"/>
              </a:lnSpc>
              <a:buNone/>
              <a:tabLst>
                <a:tab pos="378460" algn="l"/>
              </a:tabLst>
            </a:pPr>
            <a:r>
              <a:rPr lang="en-US" sz="2800" spc="-5" dirty="0">
                <a:latin typeface="Arial"/>
                <a:cs typeface="Arial"/>
              </a:rPr>
              <a:t> </a:t>
            </a:r>
            <a:endParaRPr lang="en-US" sz="2800" dirty="0">
              <a:latin typeface="Arial"/>
              <a:cs typeface="Arial"/>
            </a:endParaRPr>
          </a:p>
          <a:p>
            <a:pPr marL="0" indent="0" algn="just">
              <a:lnSpc>
                <a:spcPts val="1330"/>
              </a:lnSpc>
              <a:buNone/>
            </a:pPr>
            <a:r>
              <a:rPr lang="en-US" sz="2800" b="1" spc="-5" dirty="0">
                <a:latin typeface="Arial"/>
                <a:cs typeface="Arial"/>
              </a:rPr>
              <a:t>  </a:t>
            </a:r>
            <a:r>
              <a:rPr lang="en-US" sz="3600" b="1" spc="-5" dirty="0">
                <a:latin typeface="Arial"/>
                <a:cs typeface="Arial"/>
              </a:rPr>
              <a:t>7.15</a:t>
            </a:r>
            <a:r>
              <a:rPr lang="en-US" sz="3600" spc="-5" dirty="0">
                <a:latin typeface="Arial"/>
                <a:cs typeface="Arial"/>
              </a:rPr>
              <a:t> The registered medical practitioner shall </a:t>
            </a:r>
            <a:r>
              <a:rPr lang="en-US" sz="3600" spc="-10" dirty="0">
                <a:latin typeface="Arial"/>
                <a:cs typeface="Arial"/>
              </a:rPr>
              <a:t>not </a:t>
            </a:r>
          </a:p>
          <a:p>
            <a:pPr marL="0" indent="0" algn="just">
              <a:lnSpc>
                <a:spcPts val="1330"/>
              </a:lnSpc>
              <a:buNone/>
            </a:pPr>
            <a:endParaRPr lang="en-US" sz="3600" spc="-10" dirty="0">
              <a:latin typeface="Arial"/>
              <a:cs typeface="Arial"/>
            </a:endParaRPr>
          </a:p>
          <a:p>
            <a:pPr marL="0" indent="0" algn="just">
              <a:lnSpc>
                <a:spcPts val="1330"/>
              </a:lnSpc>
              <a:buNone/>
            </a:pPr>
            <a:r>
              <a:rPr lang="en-US" sz="3600" spc="-5" dirty="0">
                <a:latin typeface="Arial"/>
                <a:cs typeface="Arial"/>
              </a:rPr>
              <a:t>refuse </a:t>
            </a:r>
            <a:r>
              <a:rPr lang="en-US" sz="3600" dirty="0">
                <a:latin typeface="Arial"/>
                <a:cs typeface="Arial"/>
              </a:rPr>
              <a:t>on religious </a:t>
            </a:r>
            <a:r>
              <a:rPr lang="en-US" sz="3600" spc="-5" dirty="0">
                <a:latin typeface="Arial"/>
                <a:cs typeface="Arial"/>
              </a:rPr>
              <a:t>grounds alone </a:t>
            </a:r>
            <a:r>
              <a:rPr lang="en-US" sz="3600" dirty="0">
                <a:latin typeface="Arial"/>
                <a:cs typeface="Arial"/>
              </a:rPr>
              <a:t>to give assistance </a:t>
            </a:r>
          </a:p>
          <a:p>
            <a:pPr marL="0" indent="0" algn="just">
              <a:lnSpc>
                <a:spcPts val="1330"/>
              </a:lnSpc>
              <a:buNone/>
            </a:pPr>
            <a:endParaRPr lang="en-US" sz="3600" spc="10" dirty="0">
              <a:latin typeface="Arial"/>
              <a:cs typeface="Arial"/>
            </a:endParaRPr>
          </a:p>
          <a:p>
            <a:pPr marL="0" indent="0" algn="just">
              <a:lnSpc>
                <a:spcPts val="1330"/>
              </a:lnSpc>
              <a:buNone/>
            </a:pPr>
            <a:r>
              <a:rPr lang="en-US" sz="3600" spc="10" dirty="0">
                <a:latin typeface="Arial"/>
                <a:cs typeface="Arial"/>
              </a:rPr>
              <a:t>in </a:t>
            </a:r>
            <a:r>
              <a:rPr lang="en-US" sz="3600" dirty="0">
                <a:latin typeface="Arial"/>
                <a:cs typeface="Arial"/>
              </a:rPr>
              <a:t>or </a:t>
            </a:r>
            <a:r>
              <a:rPr lang="en-US" sz="3600" spc="-5" dirty="0">
                <a:latin typeface="Arial"/>
                <a:cs typeface="Arial"/>
              </a:rPr>
              <a:t>conduct </a:t>
            </a:r>
            <a:r>
              <a:rPr lang="en-US" sz="3600" dirty="0">
                <a:latin typeface="Arial"/>
                <a:cs typeface="Arial"/>
              </a:rPr>
              <a:t>of </a:t>
            </a:r>
            <a:r>
              <a:rPr lang="en-US" sz="3600" spc="-5" dirty="0">
                <a:latin typeface="Arial"/>
                <a:cs typeface="Arial"/>
              </a:rPr>
              <a:t>sterility, </a:t>
            </a:r>
            <a:r>
              <a:rPr lang="en-US" sz="3600" dirty="0">
                <a:latin typeface="Arial"/>
                <a:cs typeface="Arial"/>
              </a:rPr>
              <a:t>birth control, </a:t>
            </a:r>
            <a:r>
              <a:rPr lang="en-US" sz="3600" spc="-5" dirty="0">
                <a:latin typeface="Arial"/>
                <a:cs typeface="Arial"/>
              </a:rPr>
              <a:t>circumcision </a:t>
            </a:r>
          </a:p>
          <a:p>
            <a:pPr marL="0" indent="0" algn="just">
              <a:lnSpc>
                <a:spcPts val="1330"/>
              </a:lnSpc>
              <a:buNone/>
            </a:pPr>
            <a:endParaRPr lang="en-US" sz="3600" spc="-5" dirty="0">
              <a:latin typeface="Arial"/>
              <a:cs typeface="Arial"/>
            </a:endParaRPr>
          </a:p>
          <a:p>
            <a:pPr marL="0" indent="0" algn="just">
              <a:lnSpc>
                <a:spcPts val="1330"/>
              </a:lnSpc>
              <a:buNone/>
            </a:pPr>
            <a:r>
              <a:rPr lang="en-US" sz="3600" dirty="0">
                <a:latin typeface="Arial"/>
                <a:cs typeface="Arial"/>
              </a:rPr>
              <a:t>and </a:t>
            </a:r>
            <a:r>
              <a:rPr lang="en-US" sz="3600" spc="-5" dirty="0">
                <a:latin typeface="Arial"/>
                <a:cs typeface="Arial"/>
              </a:rPr>
              <a:t>medical termination </a:t>
            </a:r>
            <a:r>
              <a:rPr lang="en-US" sz="3600" dirty="0">
                <a:latin typeface="Arial"/>
                <a:cs typeface="Arial"/>
              </a:rPr>
              <a:t>of </a:t>
            </a:r>
            <a:r>
              <a:rPr lang="en-US" sz="3600" spc="-5" dirty="0">
                <a:latin typeface="Arial"/>
                <a:cs typeface="Arial"/>
              </a:rPr>
              <a:t>Pregnancy </a:t>
            </a:r>
            <a:r>
              <a:rPr lang="en-US" sz="3600" spc="-10" dirty="0">
                <a:latin typeface="Arial"/>
                <a:cs typeface="Arial"/>
              </a:rPr>
              <a:t>when </a:t>
            </a:r>
            <a:r>
              <a:rPr lang="en-US" sz="3600" dirty="0">
                <a:latin typeface="Arial"/>
                <a:cs typeface="Arial"/>
              </a:rPr>
              <a:t>there </a:t>
            </a:r>
            <a:r>
              <a:rPr lang="en-US" sz="3600" spc="10" dirty="0">
                <a:latin typeface="Arial"/>
                <a:cs typeface="Arial"/>
              </a:rPr>
              <a:t>is </a:t>
            </a:r>
          </a:p>
          <a:p>
            <a:pPr marL="0" indent="0" algn="just">
              <a:lnSpc>
                <a:spcPts val="1330"/>
              </a:lnSpc>
              <a:buNone/>
            </a:pPr>
            <a:endParaRPr lang="en-US" sz="3600" spc="10" dirty="0">
              <a:latin typeface="Arial"/>
              <a:cs typeface="Arial"/>
            </a:endParaRPr>
          </a:p>
          <a:p>
            <a:pPr marL="0" indent="0" algn="just">
              <a:lnSpc>
                <a:spcPts val="1330"/>
              </a:lnSpc>
              <a:buNone/>
            </a:pPr>
            <a:r>
              <a:rPr lang="en-US" sz="3600" spc="-5" dirty="0">
                <a:latin typeface="Arial"/>
                <a:cs typeface="Arial"/>
              </a:rPr>
              <a:t>medical </a:t>
            </a:r>
            <a:r>
              <a:rPr lang="en-US" sz="3600" dirty="0">
                <a:latin typeface="Arial"/>
                <a:cs typeface="Arial"/>
              </a:rPr>
              <a:t>indication, </a:t>
            </a:r>
            <a:r>
              <a:rPr lang="en-US" sz="3600" spc="5" dirty="0">
                <a:latin typeface="Arial"/>
                <a:cs typeface="Arial"/>
              </a:rPr>
              <a:t>unless </a:t>
            </a:r>
            <a:r>
              <a:rPr lang="en-US" sz="3600" spc="-10" dirty="0">
                <a:latin typeface="Arial"/>
                <a:cs typeface="Arial"/>
              </a:rPr>
              <a:t>the </a:t>
            </a:r>
            <a:r>
              <a:rPr lang="en-US" sz="3600" spc="-5" dirty="0">
                <a:latin typeface="Arial"/>
                <a:cs typeface="Arial"/>
              </a:rPr>
              <a:t>medical practitioner </a:t>
            </a:r>
          </a:p>
          <a:p>
            <a:pPr marL="0" indent="0" algn="just">
              <a:lnSpc>
                <a:spcPts val="1330"/>
              </a:lnSpc>
              <a:buNone/>
            </a:pPr>
            <a:endParaRPr lang="en-US" sz="3600" spc="-5" dirty="0">
              <a:latin typeface="Arial"/>
              <a:cs typeface="Arial"/>
            </a:endParaRPr>
          </a:p>
          <a:p>
            <a:pPr marL="0" indent="0" algn="just">
              <a:lnSpc>
                <a:spcPts val="1330"/>
              </a:lnSpc>
              <a:buNone/>
            </a:pPr>
            <a:r>
              <a:rPr lang="en-US" sz="3600" dirty="0">
                <a:latin typeface="Arial"/>
                <a:cs typeface="Arial"/>
              </a:rPr>
              <a:t>Feels </a:t>
            </a:r>
            <a:r>
              <a:rPr lang="en-US" sz="3600" spc="-5" dirty="0">
                <a:latin typeface="Arial"/>
                <a:cs typeface="Arial"/>
              </a:rPr>
              <a:t>himself/herself  incompetent </a:t>
            </a:r>
            <a:r>
              <a:rPr lang="en-US" sz="3600" dirty="0">
                <a:latin typeface="Arial"/>
                <a:cs typeface="Arial"/>
              </a:rPr>
              <a:t>to </a:t>
            </a:r>
            <a:r>
              <a:rPr lang="en-US" sz="3600" spc="5" dirty="0">
                <a:latin typeface="Arial"/>
                <a:cs typeface="Arial"/>
              </a:rPr>
              <a:t>do</a:t>
            </a:r>
            <a:r>
              <a:rPr lang="en-US" sz="3600" dirty="0">
                <a:latin typeface="Arial"/>
                <a:cs typeface="Arial"/>
              </a:rPr>
              <a:t> so.</a:t>
            </a:r>
          </a:p>
          <a:p>
            <a:pPr marL="571500" marR="5080" lvl="1" indent="-571500" algn="just">
              <a:lnSpc>
                <a:spcPts val="1390"/>
              </a:lnSpc>
              <a:buFont typeface="+mj-lt"/>
              <a:buAutoNum type="arabicParenR"/>
              <a:tabLst>
                <a:tab pos="378460" algn="l"/>
              </a:tabLst>
            </a:pPr>
            <a:endParaRPr lang="en-US" sz="40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98</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4A05D-65A4-45C3-9523-85BF4AE91C38}"/>
              </a:ext>
            </a:extLst>
          </p:cNvPr>
          <p:cNvSpPr>
            <a:spLocks noGrp="1"/>
          </p:cNvSpPr>
          <p:nvPr>
            <p:ph idx="1"/>
          </p:nvPr>
        </p:nvSpPr>
        <p:spPr>
          <a:xfrm>
            <a:off x="838200" y="463826"/>
            <a:ext cx="10515600" cy="5713137"/>
          </a:xfrm>
        </p:spPr>
        <p:txBody>
          <a:bodyPr>
            <a:normAutofit/>
          </a:bodyPr>
          <a:lstStyle/>
          <a:p>
            <a:pPr marL="0" marR="10795" lvl="1" indent="0" algn="just">
              <a:lnSpc>
                <a:spcPct val="96700"/>
              </a:lnSpc>
              <a:buNone/>
              <a:tabLst>
                <a:tab pos="360680" algn="l"/>
              </a:tabLst>
            </a:pPr>
            <a:r>
              <a:rPr lang="en-US" sz="4000" b="1" dirty="0">
                <a:latin typeface="Arial"/>
                <a:cs typeface="Arial"/>
              </a:rPr>
              <a:t>7.16 </a:t>
            </a:r>
            <a:r>
              <a:rPr lang="en-US" sz="4000" u="sng" dirty="0">
                <a:solidFill>
                  <a:srgbClr val="FF0000"/>
                </a:solidFill>
                <a:latin typeface="Arial"/>
                <a:cs typeface="Arial"/>
              </a:rPr>
              <a:t>Before </a:t>
            </a:r>
            <a:r>
              <a:rPr lang="en-US" sz="4000" u="sng" spc="-5" dirty="0">
                <a:solidFill>
                  <a:srgbClr val="FF0000"/>
                </a:solidFill>
                <a:latin typeface="Arial"/>
                <a:cs typeface="Arial"/>
              </a:rPr>
              <a:t>performing </a:t>
            </a:r>
            <a:r>
              <a:rPr lang="en-US" sz="4000" u="sng" dirty="0">
                <a:solidFill>
                  <a:srgbClr val="FF0000"/>
                </a:solidFill>
                <a:latin typeface="Arial"/>
                <a:cs typeface="Arial"/>
              </a:rPr>
              <a:t>an </a:t>
            </a:r>
            <a:r>
              <a:rPr lang="en-US" sz="4000" u="sng" spc="-5" dirty="0">
                <a:solidFill>
                  <a:srgbClr val="FF0000"/>
                </a:solidFill>
                <a:latin typeface="Arial"/>
                <a:cs typeface="Arial"/>
              </a:rPr>
              <a:t>operation</a:t>
            </a:r>
            <a:r>
              <a:rPr lang="en-US" sz="4000" spc="-5" dirty="0">
                <a:solidFill>
                  <a:srgbClr val="FF0000"/>
                </a:solidFill>
                <a:latin typeface="Arial"/>
                <a:cs typeface="Arial"/>
              </a:rPr>
              <a:t> </a:t>
            </a:r>
            <a:r>
              <a:rPr lang="en-US" sz="4000" dirty="0">
                <a:solidFill>
                  <a:srgbClr val="FF0000"/>
                </a:solidFill>
                <a:latin typeface="Arial"/>
                <a:cs typeface="Arial"/>
              </a:rPr>
              <a:t>the </a:t>
            </a:r>
            <a:r>
              <a:rPr lang="en-US" sz="4000" spc="-5" dirty="0">
                <a:solidFill>
                  <a:srgbClr val="FF0000"/>
                </a:solidFill>
                <a:latin typeface="Arial"/>
                <a:cs typeface="Arial"/>
              </a:rPr>
              <a:t>physician </a:t>
            </a:r>
            <a:r>
              <a:rPr lang="en-US" sz="4000" dirty="0">
                <a:solidFill>
                  <a:srgbClr val="FF0000"/>
                </a:solidFill>
                <a:latin typeface="Arial"/>
                <a:cs typeface="Arial"/>
              </a:rPr>
              <a:t>should </a:t>
            </a:r>
            <a:r>
              <a:rPr lang="en-US" sz="4000" spc="-5" dirty="0">
                <a:solidFill>
                  <a:srgbClr val="FF0000"/>
                </a:solidFill>
                <a:latin typeface="Arial"/>
                <a:cs typeface="Arial"/>
              </a:rPr>
              <a:t>obtain </a:t>
            </a:r>
            <a:r>
              <a:rPr lang="en-US" sz="4000" u="sng" dirty="0">
                <a:solidFill>
                  <a:srgbClr val="FF0000"/>
                </a:solidFill>
                <a:latin typeface="Arial"/>
                <a:cs typeface="Arial"/>
              </a:rPr>
              <a:t>in </a:t>
            </a:r>
            <a:r>
              <a:rPr lang="en-US" sz="4000" u="sng" spc="-5" dirty="0">
                <a:solidFill>
                  <a:srgbClr val="FF0000"/>
                </a:solidFill>
                <a:latin typeface="Arial"/>
                <a:cs typeface="Arial"/>
              </a:rPr>
              <a:t>writing </a:t>
            </a:r>
            <a:r>
              <a:rPr lang="en-US" sz="4000" u="sng" dirty="0">
                <a:solidFill>
                  <a:srgbClr val="FF0000"/>
                </a:solidFill>
                <a:latin typeface="Arial"/>
                <a:cs typeface="Arial"/>
              </a:rPr>
              <a:t>the consent </a:t>
            </a:r>
            <a:r>
              <a:rPr lang="en-US" sz="4000" spc="-10" dirty="0">
                <a:latin typeface="Arial"/>
                <a:cs typeface="Arial"/>
              </a:rPr>
              <a:t>from </a:t>
            </a:r>
            <a:r>
              <a:rPr lang="en-US" sz="4000" dirty="0">
                <a:latin typeface="Arial"/>
                <a:cs typeface="Arial"/>
              </a:rPr>
              <a:t>the  husband or </a:t>
            </a:r>
            <a:r>
              <a:rPr lang="en-US" sz="4000" spc="-5" dirty="0">
                <a:latin typeface="Arial"/>
                <a:cs typeface="Arial"/>
              </a:rPr>
              <a:t>wife, parent </a:t>
            </a:r>
            <a:r>
              <a:rPr lang="en-US" sz="4000" dirty="0">
                <a:latin typeface="Arial"/>
                <a:cs typeface="Arial"/>
              </a:rPr>
              <a:t>or </a:t>
            </a:r>
            <a:r>
              <a:rPr lang="en-US" sz="4000" spc="-5" dirty="0">
                <a:latin typeface="Arial"/>
                <a:cs typeface="Arial"/>
              </a:rPr>
              <a:t>guardian </a:t>
            </a:r>
            <a:r>
              <a:rPr lang="en-US" sz="4000" spc="15" dirty="0">
                <a:latin typeface="Arial"/>
                <a:cs typeface="Arial"/>
              </a:rPr>
              <a:t>in </a:t>
            </a:r>
            <a:r>
              <a:rPr lang="en-US" sz="4000" dirty="0">
                <a:latin typeface="Arial"/>
                <a:cs typeface="Arial"/>
              </a:rPr>
              <a:t>the </a:t>
            </a:r>
            <a:r>
              <a:rPr lang="en-US" sz="4000" spc="-5" dirty="0">
                <a:latin typeface="Arial"/>
                <a:cs typeface="Arial"/>
              </a:rPr>
              <a:t>case </a:t>
            </a:r>
            <a:r>
              <a:rPr lang="en-US" sz="4000" dirty="0">
                <a:latin typeface="Arial"/>
                <a:cs typeface="Arial"/>
              </a:rPr>
              <a:t>of </a:t>
            </a:r>
            <a:r>
              <a:rPr lang="en-US" sz="4000" spc="-5" dirty="0">
                <a:latin typeface="Arial"/>
                <a:cs typeface="Arial"/>
              </a:rPr>
              <a:t>minor, </a:t>
            </a:r>
            <a:r>
              <a:rPr lang="en-US" sz="4000" dirty="0">
                <a:latin typeface="Arial"/>
                <a:cs typeface="Arial"/>
              </a:rPr>
              <a:t>or the </a:t>
            </a:r>
            <a:r>
              <a:rPr lang="en-US" sz="4000" spc="-5" dirty="0">
                <a:latin typeface="Arial"/>
                <a:cs typeface="Arial"/>
              </a:rPr>
              <a:t>patient </a:t>
            </a:r>
            <a:r>
              <a:rPr lang="en-US" sz="4000" dirty="0">
                <a:latin typeface="Arial"/>
                <a:cs typeface="Arial"/>
              </a:rPr>
              <a:t>himself as the case </a:t>
            </a:r>
            <a:r>
              <a:rPr lang="en-US" sz="4000" spc="-15" dirty="0">
                <a:latin typeface="Arial"/>
                <a:cs typeface="Arial"/>
              </a:rPr>
              <a:t>may  </a:t>
            </a:r>
            <a:r>
              <a:rPr lang="en-US" sz="4000" dirty="0">
                <a:latin typeface="Arial"/>
                <a:cs typeface="Arial"/>
              </a:rPr>
              <a:t>be. </a:t>
            </a:r>
          </a:p>
          <a:p>
            <a:pPr marL="0" marR="10795" lvl="1" indent="0" algn="just">
              <a:lnSpc>
                <a:spcPct val="96700"/>
              </a:lnSpc>
              <a:buNone/>
              <a:tabLst>
                <a:tab pos="360680" algn="l"/>
              </a:tabLst>
            </a:pPr>
            <a:endParaRPr lang="en-US" sz="4000" dirty="0">
              <a:latin typeface="Arial"/>
              <a:cs typeface="Arial"/>
            </a:endParaRPr>
          </a:p>
          <a:p>
            <a:pPr marL="0" marR="10795" lvl="1" indent="0" algn="just">
              <a:lnSpc>
                <a:spcPct val="96700"/>
              </a:lnSpc>
              <a:buNone/>
              <a:tabLst>
                <a:tab pos="360680" algn="l"/>
              </a:tabLst>
            </a:pPr>
            <a:r>
              <a:rPr lang="en-US" sz="4000" u="sng" dirty="0">
                <a:solidFill>
                  <a:srgbClr val="FF0000"/>
                </a:solidFill>
                <a:latin typeface="Arial"/>
                <a:cs typeface="Arial"/>
              </a:rPr>
              <a:t>In an </a:t>
            </a:r>
            <a:r>
              <a:rPr lang="en-US" sz="4000" u="sng" spc="-5" dirty="0">
                <a:solidFill>
                  <a:srgbClr val="FF0000"/>
                </a:solidFill>
                <a:latin typeface="Arial"/>
                <a:cs typeface="Arial"/>
              </a:rPr>
              <a:t>operation </a:t>
            </a:r>
            <a:r>
              <a:rPr lang="en-US" sz="4000" u="sng" dirty="0">
                <a:solidFill>
                  <a:srgbClr val="FF0000"/>
                </a:solidFill>
                <a:latin typeface="Arial"/>
                <a:cs typeface="Arial"/>
              </a:rPr>
              <a:t>which </a:t>
            </a:r>
            <a:r>
              <a:rPr lang="en-US" sz="4000" u="sng" spc="-15" dirty="0">
                <a:solidFill>
                  <a:srgbClr val="FF0000"/>
                </a:solidFill>
                <a:latin typeface="Arial"/>
                <a:cs typeface="Arial"/>
              </a:rPr>
              <a:t>may </a:t>
            </a:r>
            <a:r>
              <a:rPr lang="en-US" sz="4000" u="sng" dirty="0">
                <a:solidFill>
                  <a:srgbClr val="FF0000"/>
                </a:solidFill>
                <a:latin typeface="Arial"/>
                <a:cs typeface="Arial"/>
              </a:rPr>
              <a:t>result </a:t>
            </a:r>
            <a:r>
              <a:rPr lang="en-US" sz="4000" u="sng" spc="10" dirty="0">
                <a:solidFill>
                  <a:srgbClr val="FF0000"/>
                </a:solidFill>
                <a:latin typeface="Arial"/>
                <a:cs typeface="Arial"/>
              </a:rPr>
              <a:t>in </a:t>
            </a:r>
            <a:r>
              <a:rPr lang="en-US" sz="4000" u="sng" spc="-5" dirty="0">
                <a:solidFill>
                  <a:srgbClr val="FF0000"/>
                </a:solidFill>
                <a:latin typeface="Arial"/>
                <a:cs typeface="Arial"/>
              </a:rPr>
              <a:t>sterility </a:t>
            </a:r>
            <a:r>
              <a:rPr lang="en-US" sz="4000" u="sng" dirty="0">
                <a:solidFill>
                  <a:srgbClr val="FF0000"/>
                </a:solidFill>
                <a:latin typeface="Arial"/>
                <a:cs typeface="Arial"/>
              </a:rPr>
              <a:t>the consent of </a:t>
            </a:r>
            <a:r>
              <a:rPr lang="en-US" sz="4000" u="sng" spc="-5" dirty="0">
                <a:solidFill>
                  <a:srgbClr val="FF0000"/>
                </a:solidFill>
                <a:latin typeface="Arial"/>
                <a:cs typeface="Arial"/>
              </a:rPr>
              <a:t>both husband </a:t>
            </a:r>
            <a:r>
              <a:rPr lang="en-US" sz="4000" u="sng" dirty="0">
                <a:solidFill>
                  <a:srgbClr val="FF0000"/>
                </a:solidFill>
                <a:latin typeface="Arial"/>
                <a:cs typeface="Arial"/>
              </a:rPr>
              <a:t>and wife </a:t>
            </a:r>
            <a:r>
              <a:rPr lang="en-US" sz="4000" u="sng" spc="10" dirty="0">
                <a:solidFill>
                  <a:srgbClr val="FF0000"/>
                </a:solidFill>
                <a:latin typeface="Arial"/>
                <a:cs typeface="Arial"/>
              </a:rPr>
              <a:t>is</a:t>
            </a:r>
            <a:r>
              <a:rPr lang="en-US" sz="4000" u="sng" spc="50" dirty="0">
                <a:solidFill>
                  <a:srgbClr val="FF0000"/>
                </a:solidFill>
                <a:latin typeface="Arial"/>
                <a:cs typeface="Arial"/>
              </a:rPr>
              <a:t> </a:t>
            </a:r>
            <a:r>
              <a:rPr lang="en-US" sz="4000" u="sng" spc="-10" dirty="0">
                <a:solidFill>
                  <a:srgbClr val="FF0000"/>
                </a:solidFill>
                <a:latin typeface="Arial"/>
                <a:cs typeface="Arial"/>
              </a:rPr>
              <a:t>needed.</a:t>
            </a:r>
            <a:endParaRPr lang="en-US" sz="4000" u="sng" dirty="0">
              <a:solidFill>
                <a:srgbClr val="FF0000"/>
              </a:solidFill>
              <a:latin typeface="Arial"/>
              <a:cs typeface="Arial"/>
            </a:endParaRPr>
          </a:p>
          <a:p>
            <a:pPr lvl="1">
              <a:lnSpc>
                <a:spcPct val="100000"/>
              </a:lnSpc>
              <a:spcBef>
                <a:spcPts val="20"/>
              </a:spcBef>
              <a:buFont typeface="Arial"/>
              <a:buAutoNum type="arabicPeriod" startAt="15"/>
            </a:pPr>
            <a:endParaRPr lang="en-US" sz="2800" dirty="0">
              <a:latin typeface="Arial"/>
              <a:cs typeface="Arial"/>
            </a:endParaRPr>
          </a:p>
        </p:txBody>
      </p:sp>
      <p:sp>
        <p:nvSpPr>
          <p:cNvPr id="4" name="Date Placeholder 3"/>
          <p:cNvSpPr>
            <a:spLocks noGrp="1"/>
          </p:cNvSpPr>
          <p:nvPr>
            <p:ph type="dt" sz="half" idx="10"/>
          </p:nvPr>
        </p:nvSpPr>
        <p:spPr/>
        <p:txBody>
          <a:bodyPr/>
          <a:lstStyle/>
          <a:p>
            <a:fld id="{78EE427D-AFA6-4071-B6F8-938AF8481794}" type="datetime1">
              <a:rPr lang="en-IN" smtClean="0"/>
              <a:pPr/>
              <a:t>21-10-2024</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99</a:t>
            </a:fld>
            <a:endParaRPr lang="en-IN" dirty="0"/>
          </a:p>
        </p:txBody>
      </p:sp>
    </p:spTree>
    <p:extLst>
      <p:ext uri="{BB962C8B-B14F-4D97-AF65-F5344CB8AC3E}">
        <p14:creationId xmlns:p14="http://schemas.microsoft.com/office/powerpoint/2010/main" val="1231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1874</TotalTime>
  <Words>9211</Words>
  <Application>Microsoft Office PowerPoint</Application>
  <PresentationFormat>Widescreen</PresentationFormat>
  <Paragraphs>1371</Paragraphs>
  <Slides>144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144</vt:i4>
      </vt:variant>
    </vt:vector>
  </HeadingPairs>
  <TitlesOfParts>
    <vt:vector size="153" baseType="lpstr">
      <vt:lpstr>Arial</vt:lpstr>
      <vt:lpstr>Calibri</vt:lpstr>
      <vt:lpstr>Calibri Light</vt:lpstr>
      <vt:lpstr>Copperplate Gothic Bold</vt:lpstr>
      <vt:lpstr>Palladio Uralic</vt:lpstr>
      <vt:lpstr>Times New Roman</vt:lpstr>
      <vt:lpstr>Verdana</vt:lpstr>
      <vt:lpstr>Wingdings</vt:lpstr>
      <vt:lpstr>Office Theme</vt:lpstr>
      <vt:lpstr>INDIAN MEDICAL COUNCIL (Professional Conduct, Etiquette and Ethics)  Regulations, 2002</vt:lpstr>
      <vt:lpstr>PowerPoint Presentation</vt:lpstr>
      <vt:lpstr>CHAPTER I </vt:lpstr>
      <vt:lpstr>PowerPoint Presentation</vt:lpstr>
      <vt:lpstr>PowerPoint Presentation</vt:lpstr>
      <vt:lpstr>PowerPoint Presentation</vt:lpstr>
      <vt:lpstr>1.2  Maintaining good medical practice</vt:lpstr>
      <vt:lpstr>PowerPoint Presentation</vt:lpstr>
      <vt:lpstr>PowerPoint Presentation</vt:lpstr>
      <vt:lpstr>PowerPoint Presentation</vt:lpstr>
      <vt:lpstr>PowerPoint Presentation</vt:lpstr>
      <vt:lpstr>PowerPoint Presentation</vt:lpstr>
      <vt:lpstr>1.4 Display of registration numbers</vt:lpstr>
      <vt:lpstr>PowerPoint Presentation</vt:lpstr>
      <vt:lpstr>1.5 Use of Generic names of drugs:</vt:lpstr>
      <vt:lpstr>PowerPoint Presentation</vt:lpstr>
      <vt:lpstr>1.6 Highest Quality Assurance in  Patient  care:</vt:lpstr>
      <vt:lpstr>1.7 Exposure of Unethical Conduct</vt:lpstr>
      <vt:lpstr>PowerPoint Presentation</vt:lpstr>
      <vt:lpstr>PowerPoint Presentation</vt:lpstr>
      <vt:lpstr>                  CHAPTER2 </vt:lpstr>
      <vt:lpstr>PowerPoint Presentation</vt:lpstr>
      <vt:lpstr>PowerPoint Presentation</vt:lpstr>
      <vt:lpstr>PowerPoint Presentation</vt:lpstr>
      <vt:lpstr>PowerPoint Presentation</vt:lpstr>
      <vt:lpstr>PowerPoint Presentation</vt:lpstr>
      <vt:lpstr>                    CHAPTER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 4 </vt:lpstr>
      <vt:lpstr>PowerPoint Presentation</vt:lpstr>
      <vt:lpstr>PowerPoint Presentation</vt:lpstr>
      <vt:lpstr>PowerPoint Presentation</vt:lpstr>
      <vt:lpstr>PowerPoint Presentation</vt:lpstr>
      <vt:lpstr>                 CHAPTER 5 </vt:lpstr>
      <vt:lpstr>PowerPoint Presentation</vt:lpstr>
      <vt:lpstr>PowerPoint Presentation</vt:lpstr>
      <vt:lpstr>                   CHAPTER 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CHAPTER7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 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APPENDIX -1</vt:lpstr>
      <vt:lpstr>                         </vt:lpstr>
      <vt:lpstr>PowerPoint Presentation</vt:lpstr>
      <vt:lpstr>                     APPENDIX-3 </vt:lpstr>
      <vt:lpstr>                     </vt:lpstr>
      <vt:lpstr>PowerPoint Presentation</vt:lpstr>
      <vt:lpstr>PowerPoint Presentation</vt:lpstr>
      <vt:lpstr>                    APPENDIX–4 </vt:lpstr>
      <vt:lpstr>                    </vt:lpstr>
      <vt:lpstr>PowerPoint Presentation</vt:lpstr>
      <vt:lpstr>PowerPoint Presentation</vt:lpstr>
      <vt:lpstr>PowerPoint Presentation</vt:lpstr>
      <vt:lpstr>PowerPoint Presentation</vt:lpstr>
      <vt:lpstr>What is Ragging?</vt:lpstr>
      <vt:lpstr>PowerPoint Presentation</vt:lpstr>
      <vt:lpstr>Myths And Facts Of Ragging</vt:lpstr>
      <vt:lpstr>Myths And Facts Of Ragging</vt:lpstr>
      <vt:lpstr>The Psychology Behind Ragging</vt:lpstr>
      <vt:lpstr>The Anti-Ragging Act</vt:lpstr>
      <vt:lpstr>The Punishments </vt:lpstr>
      <vt:lpstr>The Punishments</vt:lpstr>
      <vt:lpstr>UGC mandatory Regulations for all higher educational Institutions across the Country: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MEDICAL COUNCIL (Professional Conduct, Etiquette and Ethics)  Regulations, 2002</dc:title>
  <dc:creator>user</dc:creator>
  <cp:lastModifiedBy>GMECB_07</cp:lastModifiedBy>
  <cp:revision>261</cp:revision>
  <dcterms:created xsi:type="dcterms:W3CDTF">2021-02-08T17:28:00Z</dcterms:created>
  <dcterms:modified xsi:type="dcterms:W3CDTF">2024-10-20T21:02:01Z</dcterms:modified>
</cp:coreProperties>
</file>