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7" r:id="rId2"/>
    <p:sldId id="282" r:id="rId3"/>
    <p:sldId id="262" r:id="rId4"/>
    <p:sldId id="263" r:id="rId5"/>
    <p:sldId id="264" r:id="rId6"/>
    <p:sldId id="265" r:id="rId7"/>
    <p:sldId id="267" r:id="rId8"/>
    <p:sldId id="268" r:id="rId9"/>
    <p:sldId id="269" r:id="rId10"/>
    <p:sldId id="270" r:id="rId11"/>
    <p:sldId id="258" r:id="rId12"/>
    <p:sldId id="259" r:id="rId13"/>
    <p:sldId id="26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4" r:id="rId26"/>
    <p:sldId id="283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24" autoAdjust="0"/>
  </p:normalViewPr>
  <p:slideViewPr>
    <p:cSldViewPr>
      <p:cViewPr>
        <p:scale>
          <a:sx n="60" d="100"/>
          <a:sy n="60" d="100"/>
        </p:scale>
        <p:origin x="-7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70D9F-D0D1-489D-B285-63056F86F25E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636C9-5FBB-4A19-A1BD-534EB4CB8F7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3636C9-5FBB-4A19-A1BD-534EB4CB8F70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3636C9-5FBB-4A19-A1BD-534EB4CB8F70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3636C9-5FBB-4A19-A1BD-534EB4CB8F70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137AA19-075F-4162-BDF3-220742EDD7EC}" type="datetimeFigureOut">
              <a:rPr lang="en-US" smtClean="0"/>
              <a:pPr/>
              <a:t>10/4/2010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5BADAC4-A08E-4FE9-AD93-251CD86D4AA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786190"/>
            <a:ext cx="7772400" cy="1852610"/>
          </a:xfrm>
        </p:spPr>
        <p:txBody>
          <a:bodyPr/>
          <a:lstStyle/>
          <a:p>
            <a:r>
              <a:rPr lang="en-US" dirty="0" smtClean="0"/>
              <a:t>                                   </a:t>
            </a:r>
            <a:r>
              <a:rPr lang="en-US" dirty="0" smtClean="0">
                <a:latin typeface="Chiller" pitchFamily="82" charset="0"/>
                <a:cs typeface="Andalus" pitchFamily="18" charset="-78"/>
              </a:rPr>
              <a:t>JIGAR G. SHAHERAWALA</a:t>
            </a:r>
          </a:p>
          <a:p>
            <a:r>
              <a:rPr lang="en-US" dirty="0" smtClean="0">
                <a:latin typeface="Chiller" pitchFamily="82" charset="0"/>
                <a:cs typeface="Andalus" pitchFamily="18" charset="-78"/>
              </a:rPr>
              <a:t>                                  RESI. OF BIOCHEMISTRY</a:t>
            </a:r>
          </a:p>
          <a:p>
            <a:r>
              <a:rPr lang="en-US" dirty="0" smtClean="0">
                <a:latin typeface="Chiller" pitchFamily="82" charset="0"/>
                <a:cs typeface="Andalus" pitchFamily="18" charset="-78"/>
              </a:rPr>
              <a:t>                    GMC, SURAT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accent2"/>
                </a:solidFill>
                <a:latin typeface="Algerian" pitchFamily="82" charset="0"/>
              </a:rPr>
              <a:t>PRE ANALYTICAL VARIATION</a:t>
            </a:r>
            <a:endParaRPr lang="en-IN" sz="5400" dirty="0">
              <a:solidFill>
                <a:schemeClr val="accent2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4" y="785794"/>
            <a:ext cx="8686800" cy="534036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MANY CONSTITUENTS OF BODY FLUIDS EXHIBIT CYCLICAL VARIATIONS ,THE DAY. FACTOR CONTRIBUTING TO SUCH VARIATIONS ARE-S.IRON,S.POTASSIUM,CORTISOL.  </a:t>
            </a:r>
            <a:endParaRPr lang="en-IN" sz="2400" dirty="0" smtClean="0"/>
          </a:p>
          <a:p>
            <a:pPr>
              <a:buNone/>
            </a:pPr>
            <a:r>
              <a:rPr lang="en-US" sz="2400" dirty="0" smtClean="0"/>
              <a:t>            -SECRETION OF CORTICOTROPIN</a:t>
            </a:r>
          </a:p>
          <a:p>
            <a:pPr>
              <a:buNone/>
            </a:pPr>
            <a:r>
              <a:rPr lang="en-US" sz="2400" dirty="0" smtClean="0"/>
              <a:t>            -PLASMA ALDOSTERON</a:t>
            </a:r>
          </a:p>
          <a:p>
            <a:pPr>
              <a:buNone/>
            </a:pPr>
            <a:r>
              <a:rPr lang="en-US" sz="2400" dirty="0" smtClean="0"/>
              <a:t>            -RENIN ACTIVITY,GFR</a:t>
            </a:r>
          </a:p>
          <a:p>
            <a:pPr>
              <a:buNone/>
            </a:pPr>
            <a:r>
              <a:rPr lang="en-US" sz="2400" dirty="0" smtClean="0"/>
              <a:t>            -PROLACTIN</a:t>
            </a:r>
          </a:p>
          <a:p>
            <a:pPr>
              <a:buNone/>
            </a:pPr>
            <a:r>
              <a:rPr lang="en-US" sz="2400" dirty="0" smtClean="0"/>
              <a:t>            -GH,TSH,INSULIN</a:t>
            </a:r>
          </a:p>
          <a:p>
            <a:pPr>
              <a:buNone/>
            </a:pPr>
            <a:r>
              <a:rPr lang="en-US" sz="2400" dirty="0" smtClean="0"/>
              <a:t>            -URINARY EXCRETION OF Na+,K,+Ca+2,Mg+2 and </a:t>
            </a:r>
            <a:r>
              <a:rPr lang="en-US" sz="2400" dirty="0" err="1" smtClean="0"/>
              <a:t>creatinine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-NO CIRCADIAN VARIATION SEEN IN FSH &amp; LH BUT        ↑TESTOSTERONE DURING NIGHT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8259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7030A0"/>
                </a:solidFill>
              </a:rPr>
              <a:t>CIRCADIAN VARIATION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8686800" cy="5786478"/>
          </a:xfrm>
        </p:spPr>
        <p:txBody>
          <a:bodyPr>
            <a:normAutofit/>
          </a:bodyPr>
          <a:lstStyle/>
          <a:p>
            <a:r>
              <a:rPr lang="en-US" dirty="0" smtClean="0"/>
              <a:t>HIGH PROTEIN DIET</a:t>
            </a:r>
          </a:p>
          <a:p>
            <a:r>
              <a:rPr lang="en-US" sz="2400" dirty="0" smtClean="0"/>
              <a:t>↑PLASMA UREA CONCENTRTION LEADS TO ↑ITS URINARY EXCRETION</a:t>
            </a:r>
          </a:p>
          <a:p>
            <a:r>
              <a:rPr lang="en-US" sz="2400" dirty="0" smtClean="0"/>
              <a:t>↑S. CHOLESTEROL, PHOSPHATE, URATE, AMMONIA</a:t>
            </a:r>
          </a:p>
          <a:p>
            <a:r>
              <a:rPr lang="en-US" dirty="0" smtClean="0"/>
              <a:t>HIGH FAT DIET</a:t>
            </a:r>
          </a:p>
          <a:p>
            <a:r>
              <a:rPr lang="en-US" sz="2400" dirty="0" smtClean="0"/>
              <a:t>DEPLETES NITROGEN POOL </a:t>
            </a:r>
          </a:p>
          <a:p>
            <a:r>
              <a:rPr lang="en-US" sz="2400" dirty="0" smtClean="0"/>
              <a:t>↑S. CHOLESTEROL &amp; ↓S. URATE</a:t>
            </a:r>
          </a:p>
          <a:p>
            <a:r>
              <a:rPr lang="en-US" sz="2400" dirty="0" smtClean="0"/>
              <a:t>INTAKE OF MUFA →↓S.CHOLESTEROL &amp; LDL</a:t>
            </a:r>
          </a:p>
          <a:p>
            <a:r>
              <a:rPr lang="en-US" sz="2400" dirty="0" smtClean="0"/>
              <a:t>INTAKE OF PUFA→↓S.TG &amp; HDL</a:t>
            </a:r>
          </a:p>
          <a:p>
            <a:r>
              <a:rPr lang="en-US" sz="2400" dirty="0" smtClean="0"/>
              <a:t>LOW FAT DIET →↓LDH ACTIVITY</a:t>
            </a:r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5403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DIET</a:t>
            </a:r>
            <a:r>
              <a:rPr lang="en-US" dirty="0" smtClean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57166"/>
            <a:ext cx="8158162" cy="6500834"/>
          </a:xfrm>
        </p:spPr>
        <p:txBody>
          <a:bodyPr/>
          <a:lstStyle/>
          <a:p>
            <a:r>
              <a:rPr lang="en-US" dirty="0" smtClean="0"/>
              <a:t>HIGH CARBOHYDRATE DIET</a:t>
            </a:r>
          </a:p>
          <a:p>
            <a:r>
              <a:rPr lang="en-US" sz="2000" dirty="0" smtClean="0"/>
              <a:t>↓S.VLDL, CHOLESTEROL, TG &amp; PROTIEN</a:t>
            </a:r>
          </a:p>
          <a:p>
            <a:r>
              <a:rPr lang="en-US" sz="2000" dirty="0" smtClean="0"/>
              <a:t>MANY MEALS IN A DAY LEADS TO ↓TOTAL LDL &amp; HDL</a:t>
            </a:r>
          </a:p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FOOD INGESTION</a:t>
            </a:r>
          </a:p>
          <a:p>
            <a:r>
              <a:rPr lang="en-US" sz="2000" dirty="0" smtClean="0">
                <a:solidFill>
                  <a:prstClr val="black"/>
                </a:solidFill>
                <a:ea typeface="+mj-ea"/>
                <a:cs typeface="+mj-cs"/>
              </a:rPr>
              <a:t>BIGGEST ↑IN S.GLUCOSE, Fe+, TOTAL LIPIDS, ALP AFTER A MEAL</a:t>
            </a:r>
          </a:p>
          <a:p>
            <a:r>
              <a:rPr lang="en-US" sz="2000" dirty="0" smtClean="0">
                <a:solidFill>
                  <a:prstClr val="black"/>
                </a:solidFill>
              </a:rPr>
              <a:t>↑S.CHOLESTEROL &amp; GROWTH HORMONE(GH) 1HOUR AFTER A MEAL</a:t>
            </a:r>
          </a:p>
          <a:p>
            <a:r>
              <a:rPr lang="en-US" sz="2000" dirty="0" smtClean="0">
                <a:solidFill>
                  <a:prstClr val="black"/>
                </a:solidFill>
              </a:rPr>
              <a:t>GLUCAGON &amp; INSULIN SECRETION ARE STIMULATED BY A PROTEIN MEAL &amp; BY CARBOHYDRATE MEAL ONLY INSULIN</a:t>
            </a:r>
          </a:p>
          <a:p>
            <a:r>
              <a:rPr lang="en-US" sz="2000" dirty="0" smtClean="0">
                <a:solidFill>
                  <a:prstClr val="black"/>
                </a:solidFill>
              </a:rPr>
              <a:t> MEAL CAUSES ↑</a:t>
            </a:r>
            <a:r>
              <a:rPr lang="en-US" sz="2000" dirty="0" err="1" smtClean="0">
                <a:solidFill>
                  <a:prstClr val="black"/>
                </a:solidFill>
              </a:rPr>
              <a:t>HCl</a:t>
            </a:r>
            <a:r>
              <a:rPr lang="en-US" sz="2000" dirty="0" smtClean="0">
                <a:solidFill>
                  <a:prstClr val="black"/>
                </a:solidFill>
              </a:rPr>
              <a:t> SECRETION IN STOMACH </a:t>
            </a:r>
            <a:endParaRPr lang="en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71472" y="214290"/>
            <a:ext cx="8115328" cy="60348"/>
          </a:xfrm>
        </p:spPr>
        <p:txBody>
          <a:bodyPr>
            <a:normAutofit fontScale="90000"/>
          </a:bodyPr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929718" cy="585791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BRAN</a:t>
            </a:r>
          </a:p>
          <a:p>
            <a:r>
              <a:rPr lang="en-US" sz="2400" dirty="0" smtClean="0"/>
              <a:t>IMPEDES THE ABSORPTION OF Ca+2, TG</a:t>
            </a:r>
          </a:p>
          <a:p>
            <a:r>
              <a:rPr lang="en-US" sz="2400" dirty="0" smtClean="0"/>
              <a:t>PECTIN &amp; DIETARY FIBERS </a:t>
            </a:r>
            <a:r>
              <a:rPr lang="en-US" sz="2400" dirty="0" smtClean="0">
                <a:solidFill>
                  <a:prstClr val="black"/>
                </a:solidFill>
              </a:rPr>
              <a:t>↓ THE S.APOLIPOPROTEIN B, CHOLESTEROL</a:t>
            </a:r>
          </a:p>
          <a:p>
            <a:r>
              <a:rPr lang="en-US" sz="2800" dirty="0" smtClean="0">
                <a:solidFill>
                  <a:prstClr val="black"/>
                </a:solidFill>
              </a:rPr>
              <a:t>SEROTONIN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↑EXC. OF 5- HYDROXYINDOLEACITIC ACID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ONIONS ↓  BOTH S.GLUCOSE &amp; INSULIN RESPONSE TO GLUCOSE</a:t>
            </a:r>
          </a:p>
          <a:p>
            <a:r>
              <a:rPr lang="en-US" sz="2800" dirty="0" smtClean="0">
                <a:solidFill>
                  <a:prstClr val="black"/>
                </a:solidFill>
              </a:rPr>
              <a:t>CAFFEINE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STIMULATION OF ADRENAL MEDULA &amp; CORTEX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↑FFA, GLYCEROL, TOTAL LIPID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PROLONGED INGESTION → ↓S.CHOLESTEROL &amp; ↑TG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DIURETIC EFFECT &amp; ↑RBCs IN URINE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↑Na+, K+, Ca+2, Mg+2 EXC.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58259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7030A0"/>
                </a:solidFill>
              </a:rPr>
              <a:t>INGESTION OF SPECIFIC FOOD &amp; BEVERAGES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64360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↓LDL, VLDL, HDL, TOTAL LIPID, PHOSPHOLIPID, &amp;TG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↑URINARY </a:t>
            </a:r>
            <a:r>
              <a:rPr lang="en-US" sz="2400" dirty="0" smtClean="0"/>
              <a:t>pH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↓VITAMINE B12 &amp; ↑S. BILLIRUBIN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MALNUTRITION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↓ALBUMIN, TOTAL PROTEIN, </a:t>
            </a:r>
            <a:r>
              <a:rPr lang="el-GR" sz="2400" dirty="0" smtClean="0">
                <a:solidFill>
                  <a:prstClr val="black"/>
                </a:solidFill>
              </a:rPr>
              <a:t>β</a:t>
            </a:r>
            <a:r>
              <a:rPr lang="en-US" sz="2400" dirty="0" smtClean="0">
                <a:solidFill>
                  <a:prstClr val="black"/>
                </a:solidFill>
              </a:rPr>
              <a:t> GLOBULIN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MAINTAIN GLUCOSE CONC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↑CORTISOL LEVEL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↓T3, T4, TSH, FOLATE, VIT. A &amp; E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↓CONC. OF S.UREA, CREATININE &amp; NITROGEN</a:t>
            </a:r>
          </a:p>
          <a:p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686800" cy="785818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VEGETARIANISM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85794"/>
            <a:ext cx="8715436" cy="5857916"/>
          </a:xfrm>
        </p:spPr>
        <p:txBody>
          <a:bodyPr/>
          <a:lstStyle/>
          <a:p>
            <a:r>
              <a:rPr lang="en-US" sz="2400" dirty="0" smtClean="0">
                <a:solidFill>
                  <a:prstClr val="black"/>
                </a:solidFill>
              </a:rPr>
              <a:t>↓ INSULIN SECRETION &amp; ↑GLUCOSE SECRETION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↑LIPOLYSIS &amp; HEPATIC KETOGENESIS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↑CHOLESTEROL &amp; TG &amp; ↓HDL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RELEASE OF PROTEIN FROM MUSCLE → ↑AMINOACID IN BLOOD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↑BREAKDOWN OF LIPID → ↑FFA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↑S.CREATININE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↓HEPATIC BLOOD SUPPLY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↑ALDOSTERONE→ ↑EXC OF K+, PO4-, Mg+2 &amp; Ca+2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↑EXC OF AMMONIA &amp; CREATININE &amp; ↓EXC OF UREA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↑GH, CORTISOL ↓THYROID HORMONE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82594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FASTING &amp; STARVATION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643602"/>
          </a:xfrm>
        </p:spPr>
        <p:txBody>
          <a:bodyPr/>
          <a:lstStyle/>
          <a:p>
            <a:r>
              <a:rPr lang="en-US" dirty="0" smtClean="0"/>
              <a:t>SMOKING</a:t>
            </a:r>
          </a:p>
          <a:p>
            <a:r>
              <a:rPr lang="en-US" sz="2400" dirty="0" smtClean="0"/>
              <a:t>NICOTINE →STIMULATION OF ADRENAL MEDULA &amp;</a:t>
            </a:r>
          </a:p>
          <a:p>
            <a:pPr>
              <a:buNone/>
            </a:pPr>
            <a:r>
              <a:rPr lang="en-US" sz="2400" dirty="0" smtClean="0"/>
              <a:t>                             CORTEX</a:t>
            </a:r>
          </a:p>
          <a:p>
            <a:pPr>
              <a:buNone/>
            </a:pPr>
            <a:r>
              <a:rPr lang="en-IN" sz="2400" dirty="0" smtClean="0"/>
              <a:t>                           </a:t>
            </a:r>
            <a:r>
              <a:rPr lang="en-US" sz="2400" dirty="0" smtClean="0">
                <a:solidFill>
                  <a:prstClr val="black"/>
                </a:solidFill>
              </a:rPr>
              <a:t>↑GLUCOSE, ↑LACTATE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↑GH, CHOLESTEROL, TG↓HDL</a:t>
            </a:r>
          </a:p>
          <a:p>
            <a:pPr>
              <a:buNone/>
            </a:pPr>
            <a:r>
              <a:rPr lang="en-US" sz="2400" dirty="0" smtClean="0"/>
              <a:t>                           </a:t>
            </a:r>
            <a:r>
              <a:rPr lang="en-US" sz="2400" dirty="0" smtClean="0">
                <a:solidFill>
                  <a:prstClr val="black"/>
                </a:solidFill>
              </a:rPr>
              <a:t>↑RBCs, WBCs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 ↓S.URERA &amp; CREATININE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  ↑GASTRIC SECRETION &amp; ↓HCO3- 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↓IMMUNE RESPONSE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↓SPERM COUNT &amp; MOTILITY</a:t>
            </a:r>
          </a:p>
          <a:p>
            <a:pPr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               ↓VIT B12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72547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LIFE STYLE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85791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↓GLUCOSE &amp; </a:t>
            </a:r>
            <a:r>
              <a:rPr lang="en-US" sz="2400" dirty="0" smtClean="0">
                <a:solidFill>
                  <a:prstClr val="black"/>
                </a:solidFill>
              </a:rPr>
              <a:t> ↑LACTATE &amp; URATE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MARKED HYPERTRIGLYCERIDEMIA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 ↑HDL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STIMULATION OF ADRENAL MEDULA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↓TESTOSTERONE &amp;  ↑LH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 ↑HEPATIC MICROSOMAL ENZ.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↓S.FOLATE LEVEL </a:t>
            </a:r>
          </a:p>
          <a:p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65403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ALCOHOL  INGESTION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001156" cy="5929354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ON II.M INJECTION →MUSCLE IRRITATION→RELEASE OF ENZ</a:t>
            </a:r>
            <a:endParaRPr lang="en-IN" sz="2400" dirty="0" smtClean="0"/>
          </a:p>
          <a:p>
            <a:r>
              <a:rPr lang="en-US" sz="2400" dirty="0" smtClean="0"/>
              <a:t>OPIATES→SPASM OF SPHINCTER OF ODDI</a:t>
            </a:r>
          </a:p>
          <a:p>
            <a:r>
              <a:rPr lang="en-US" sz="2400" dirty="0" smtClean="0"/>
              <a:t>DIURETIC→↓K+, Na+, ↑GLUCOSE</a:t>
            </a:r>
          </a:p>
          <a:p>
            <a:r>
              <a:rPr lang="en-US" sz="2400" dirty="0" smtClean="0"/>
              <a:t>THIAZIDE→↓GFR→PRE RENAL AZOTEMIA &amp; HYPERURICEMIA</a:t>
            </a:r>
          </a:p>
          <a:p>
            <a:r>
              <a:rPr lang="en-US" sz="2400" dirty="0" smtClean="0"/>
              <a:t>ANTICONVULSENT DRUGS→↑Zn+ &amp; Cu+2 EXC. ↓ T-CELL FUNCTION </a:t>
            </a:r>
          </a:p>
          <a:p>
            <a:r>
              <a:rPr lang="en-US" sz="2400" dirty="0" smtClean="0"/>
              <a:t>PHENYTOIN→↓Ca+2 &amp; PO4- &amp;↑ALP, BILLIRUBIN, GGT.  </a:t>
            </a:r>
          </a:p>
          <a:p>
            <a:pPr>
              <a:buNone/>
            </a:pPr>
            <a:r>
              <a:rPr lang="en-US" sz="2400" dirty="0" smtClean="0"/>
              <a:t>                              ↓FSH, TSH &amp; SPERM COUNT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HERBAL DRUG PREPARATION</a:t>
            </a:r>
          </a:p>
          <a:p>
            <a:r>
              <a:rPr lang="en-US" sz="2400" dirty="0" smtClean="0"/>
              <a:t>LONG TERM USE →ALBUMINURIA, HEMATURIA, HYPOKALEMIA</a:t>
            </a:r>
          </a:p>
          <a:p>
            <a:r>
              <a:rPr lang="en-US" sz="2400" dirty="0" smtClean="0"/>
              <a:t>GREEN TEA → MICROCYTICANEMIA</a:t>
            </a:r>
          </a:p>
          <a:p>
            <a:r>
              <a:rPr lang="en-US" sz="2400" dirty="0" smtClean="0"/>
              <a:t>QUININE &amp; QUINIDINE → THROMBOCYTOPENIA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686800" cy="428628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DRUG ADMINISTRATION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AMPHETAMINES →↑FFA</a:t>
            </a:r>
          </a:p>
          <a:p>
            <a:r>
              <a:rPr lang="en-US" sz="2400" dirty="0" smtClean="0"/>
              <a:t>MORPHINE →↑AMYLASE, LIPASE, ALP, SGOT, SGPT, BILLIRUBIN, PROLACTIN, TSH</a:t>
            </a:r>
          </a:p>
          <a:p>
            <a:r>
              <a:rPr lang="en-US" sz="2400" dirty="0" smtClean="0"/>
              <a:t>                           ↓  INSULIN, NOREPHINEPHRIN,    </a:t>
            </a:r>
          </a:p>
          <a:p>
            <a:r>
              <a:rPr lang="en-US" sz="2400" dirty="0" smtClean="0"/>
              <a:t>                             PANCRIATIC POLYPEPTIDE, NEUROTENSIN</a:t>
            </a:r>
          </a:p>
          <a:p>
            <a:r>
              <a:rPr lang="en-US" sz="2400" dirty="0" smtClean="0"/>
              <a:t>HEROIN →↑CHOLESTEROL, THYROXIN, K+</a:t>
            </a:r>
          </a:p>
          <a:p>
            <a:r>
              <a:rPr lang="en-US" sz="2400" dirty="0" smtClean="0"/>
              <a:t>CANNABIS →↑K+, Na+, </a:t>
            </a:r>
            <a:r>
              <a:rPr lang="en-US" sz="2400" dirty="0" err="1" smtClean="0"/>
              <a:t>Cl</a:t>
            </a:r>
            <a:r>
              <a:rPr lang="en-US" sz="2400" dirty="0" smtClean="0"/>
              <a:t>-, UREA</a:t>
            </a:r>
          </a:p>
          <a:p>
            <a:r>
              <a:rPr lang="en-US" sz="2400" dirty="0" smtClean="0"/>
              <a:t>                      ↓ GLUCOSE, CREATININE, URATE</a:t>
            </a:r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785794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030A0"/>
                </a:solidFill>
              </a:rPr>
              <a:t>RECREATIONAL DRUG INGESTION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39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TYPES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1) </a:t>
            </a:r>
            <a:r>
              <a:rPr lang="en-US" dirty="0" smtClean="0"/>
              <a:t>CONTROLLABLE VARIABLES</a:t>
            </a:r>
            <a:endParaRPr lang="en-US" dirty="0" smtClean="0"/>
          </a:p>
          <a:p>
            <a:r>
              <a:rPr lang="en-US" dirty="0" smtClean="0"/>
              <a:t>2) </a:t>
            </a:r>
            <a:r>
              <a:rPr lang="en-US" smtClean="0"/>
              <a:t>NON </a:t>
            </a:r>
            <a:r>
              <a:rPr lang="en-US" smtClean="0"/>
              <a:t>CONTROLLABLE  </a:t>
            </a:r>
            <a:r>
              <a:rPr lang="en-US" dirty="0" smtClean="0"/>
              <a:t>VARIABLES</a:t>
            </a:r>
          </a:p>
          <a:p>
            <a:pPr>
              <a:buNone/>
            </a:pPr>
            <a:r>
              <a:rPr lang="en-US" sz="3600" dirty="0" smtClean="0"/>
              <a:t>* </a:t>
            </a:r>
            <a:r>
              <a:rPr lang="en-US" sz="3600" u="sng" dirty="0" smtClean="0">
                <a:solidFill>
                  <a:srgbClr val="0070C0"/>
                </a:solidFill>
              </a:rPr>
              <a:t>CONTROLLABLE VARIABLES</a:t>
            </a:r>
          </a:p>
          <a:p>
            <a:r>
              <a:rPr lang="en-US" dirty="0" smtClean="0"/>
              <a:t>POSTURE                           ● DIET</a:t>
            </a:r>
          </a:p>
          <a:p>
            <a:r>
              <a:rPr lang="en-US" dirty="0" smtClean="0"/>
              <a:t>PROLONGED BED REST ● LIFE STYLE</a:t>
            </a:r>
          </a:p>
          <a:p>
            <a:r>
              <a:rPr lang="en-US" dirty="0" smtClean="0"/>
              <a:t>EXERCISE                           ●  DRUGS</a:t>
            </a:r>
          </a:p>
          <a:p>
            <a:r>
              <a:rPr lang="en-US" dirty="0" smtClean="0"/>
              <a:t>PHYSICAL TRAINING      ● HERBAL PREPARATION</a:t>
            </a:r>
          </a:p>
          <a:p>
            <a:r>
              <a:rPr lang="en-US" dirty="0" smtClean="0"/>
              <a:t>CIRCADIAN VARIATION ● RECREATIONAL DRUG           </a:t>
            </a:r>
          </a:p>
          <a:p>
            <a:pPr>
              <a:buNone/>
            </a:pPr>
            <a:r>
              <a:rPr lang="en-US" dirty="0" smtClean="0"/>
              <a:t>                                                   PREPARATION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2192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PRE ANALYTICAL VARIABLES</a:t>
            </a:r>
            <a:endParaRPr lang="en-IN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BIOLOGICAL</a:t>
            </a:r>
          </a:p>
          <a:p>
            <a:pPr>
              <a:buNone/>
            </a:pPr>
            <a:r>
              <a:rPr lang="en-US" sz="2800" dirty="0" smtClean="0"/>
              <a:t>1)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AGE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NEWBORN</a:t>
            </a:r>
          </a:p>
          <a:p>
            <a:r>
              <a:rPr lang="en-US" sz="2400" dirty="0" smtClean="0"/>
              <a:t>↑RBCs &amp; </a:t>
            </a:r>
            <a:r>
              <a:rPr lang="en-US" sz="2400" dirty="0" err="1" smtClean="0"/>
              <a:t>Hb</a:t>
            </a:r>
            <a:r>
              <a:rPr lang="en-US" sz="2400" dirty="0" smtClean="0"/>
              <a:t> CONC. AT BIRTH</a:t>
            </a:r>
          </a:p>
          <a:p>
            <a:r>
              <a:rPr lang="en-US" sz="2400" dirty="0" smtClean="0"/>
              <a:t>BUT WITHIN A FEW DAYS OF BIRTH ↓RBCs</a:t>
            </a:r>
          </a:p>
          <a:p>
            <a:r>
              <a:rPr lang="en-US" sz="2400" dirty="0" smtClean="0"/>
              <a:t>ECF FORMS WHICH IS SIMILAR TO PLASMA EXCEPT PROTEIN</a:t>
            </a:r>
          </a:p>
          <a:p>
            <a:r>
              <a:rPr lang="en-US" sz="2400" dirty="0" smtClean="0"/>
              <a:t>SERUM ACTIVITIES OF ENZ LIKE CK, GGT, AST ARE HIGH AT BIRTH</a:t>
            </a:r>
          </a:p>
          <a:p>
            <a:r>
              <a:rPr lang="en-US" sz="2400" dirty="0" smtClean="0"/>
              <a:t>IN INFANTS, ↑BILLIRUBIN AFTER BIRTH</a:t>
            </a:r>
          </a:p>
          <a:p>
            <a:r>
              <a:rPr lang="en-US" sz="2400" dirty="0" smtClean="0"/>
              <a:t>BLOOD GLUCOSE IS LOW DUE  TO SMALL GLYCOGEN RESERVES</a:t>
            </a:r>
          </a:p>
          <a:p>
            <a:r>
              <a:rPr lang="en-US" sz="2400" dirty="0" smtClean="0"/>
              <a:t>PLASMA K+ IS HIGH AT BIRTH BUT IT FALLS RAPIDLY</a:t>
            </a:r>
          </a:p>
          <a:p>
            <a:r>
              <a:rPr lang="en-US" sz="2400" dirty="0" smtClean="0"/>
              <a:t>↑PROTEIN SYNTH→ PLASMA UREA NITROGEN ↓</a:t>
            </a:r>
          </a:p>
          <a:p>
            <a:pPr>
              <a:buNone/>
            </a:pPr>
            <a:r>
              <a:rPr lang="en-US" sz="2400" dirty="0" smtClean="0"/>
              <a:t>                                          ↓PLASMA AMINOACIDS</a:t>
            </a:r>
          </a:p>
          <a:p>
            <a:pPr>
              <a:buNone/>
            </a:pPr>
            <a:r>
              <a:rPr lang="en-US" sz="2400" dirty="0" smtClean="0"/>
              <a:t>                                          ↑EXC OF AMINOACIDS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868346"/>
          </a:xfrm>
        </p:spPr>
        <p:txBody>
          <a:bodyPr/>
          <a:lstStyle/>
          <a:p>
            <a:r>
              <a:rPr lang="en-US" i="1" dirty="0" smtClean="0">
                <a:solidFill>
                  <a:srgbClr val="0070C0"/>
                </a:solidFill>
              </a:rPr>
              <a:t>NONCONROLLABLE VARIABLES</a:t>
            </a:r>
            <a:endParaRPr lang="en-IN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1480"/>
            <a:ext cx="9001156" cy="607223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↑PLASMA PROTEIN AFTER INFANCY, REACHES TO ADULT LEVEL BY 10YRS.</a:t>
            </a:r>
          </a:p>
          <a:p>
            <a:r>
              <a:rPr lang="en-US" sz="2400" dirty="0" smtClean="0"/>
              <a:t>↓SERUM ACTIVITIES OF ENZ  BUT ALT↑ &amp; ALP↑ WITH GROWTH</a:t>
            </a:r>
          </a:p>
          <a:p>
            <a:r>
              <a:rPr lang="en-US" sz="2400" dirty="0" smtClean="0"/>
              <a:t>↑TOTAL &amp; LDL DURING THE RAPID GROWTH SPURT</a:t>
            </a:r>
          </a:p>
          <a:p>
            <a:r>
              <a:rPr lang="en-US" sz="2400" dirty="0" smtClean="0"/>
              <a:t>↑S.CREATININE CONC. &amp;↓S.URATE CONC. </a:t>
            </a:r>
          </a:p>
          <a:p>
            <a:r>
              <a:rPr lang="en-US" sz="3300" dirty="0" smtClean="0">
                <a:solidFill>
                  <a:schemeClr val="bg2">
                    <a:lumMod val="25000"/>
                  </a:schemeClr>
                </a:solidFill>
              </a:rPr>
              <a:t>ADULT </a:t>
            </a:r>
          </a:p>
          <a:p>
            <a:r>
              <a:rPr lang="en-US" sz="2400" dirty="0" smtClean="0"/>
              <a:t>↓S.TOTAL PROTEIN &amp; ALBUMIN</a:t>
            </a:r>
          </a:p>
          <a:p>
            <a:r>
              <a:rPr lang="en-US" sz="2400" dirty="0" smtClean="0"/>
              <a:t>↓S. Ca+2 &amp; S.PO4-</a:t>
            </a:r>
          </a:p>
          <a:p>
            <a:r>
              <a:rPr lang="en-US" sz="2400" dirty="0" smtClean="0"/>
              <a:t>↑S.CHOLESTEROL &amp; TG </a:t>
            </a:r>
          </a:p>
          <a:p>
            <a:r>
              <a:rPr lang="en-US" sz="2400" dirty="0" smtClean="0"/>
              <a:t>↑SERUM ACTIVITIES OF MOST ENZ DURING ADOLESCENCE</a:t>
            </a:r>
          </a:p>
          <a:p>
            <a:r>
              <a:rPr lang="en-US" sz="3300" dirty="0" smtClean="0">
                <a:solidFill>
                  <a:schemeClr val="bg2">
                    <a:lumMod val="25000"/>
                  </a:schemeClr>
                </a:solidFill>
                <a:ea typeface="+mj-ea"/>
                <a:cs typeface="+mj-cs"/>
              </a:rPr>
              <a:t>ELDERLY ADULT</a:t>
            </a:r>
            <a:endParaRPr lang="en-US" sz="33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dirty="0" smtClean="0"/>
              <a:t>↓ RENAL CONC. ABILITY → ↓CREATININE CLEARENCE</a:t>
            </a:r>
          </a:p>
          <a:p>
            <a:r>
              <a:rPr lang="en-US" sz="2400" dirty="0" smtClean="0"/>
              <a:t>↓T3 &amp; T4 SECRETION </a:t>
            </a:r>
          </a:p>
          <a:p>
            <a:r>
              <a:rPr lang="en-US" sz="2400" dirty="0" smtClean="0"/>
              <a:t>↓ALDOSTERONE SECRETION → ↓RESPONSE TO Na+ RESTRICTION </a:t>
            </a:r>
          </a:p>
          <a:p>
            <a:r>
              <a:rPr lang="en-US" sz="2400" dirty="0" smtClean="0"/>
              <a:t>↓INSULIN RESPONSE TO GLUCOSE</a:t>
            </a:r>
          </a:p>
          <a:p>
            <a:r>
              <a:rPr lang="en-US" sz="2400" dirty="0" smtClean="0"/>
              <a:t>↓TESTOSTERONE</a:t>
            </a:r>
          </a:p>
          <a:p>
            <a:r>
              <a:rPr lang="en-US" sz="2400" dirty="0" smtClean="0"/>
              <a:t>IN WOMEN, ↑FSH &amp; ↓ESTROGEN </a:t>
            </a:r>
            <a:endParaRPr lang="en-IN" sz="2400" dirty="0" smtClean="0"/>
          </a:p>
          <a:p>
            <a:endParaRPr lang="en-US" sz="2400" dirty="0" smtClean="0"/>
          </a:p>
          <a:p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686800" cy="571504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CHILDHOOD TO PUBERTY                                          </a:t>
            </a:r>
            <a:endParaRPr lang="en-IN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562612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SEXUALLY DIFFERENCE BASICALLY SEEN AFTER PUBERTY  DUE TO CHANGES IN CONC OF SEX HORMONES</a:t>
            </a:r>
          </a:p>
          <a:p>
            <a:r>
              <a:rPr lang="en-US" sz="2400" dirty="0" smtClean="0"/>
              <a:t>SERUM ACTIVITIES OF ALP, ALT, AST, CK &amp; ALDOLASE IS MORE IN MEN THAN IN WOMEN</a:t>
            </a:r>
          </a:p>
          <a:p>
            <a:r>
              <a:rPr lang="en-US" sz="2400" dirty="0" smtClean="0"/>
              <a:t>AFTER MENOPAUSE, </a:t>
            </a:r>
            <a:r>
              <a:rPr lang="en-US" sz="2400" dirty="0" smtClean="0">
                <a:latin typeface="Calibri"/>
                <a:cs typeface="Calibri"/>
              </a:rPr>
              <a:t>↑</a:t>
            </a:r>
            <a:r>
              <a:rPr lang="en-US" sz="2400" dirty="0" smtClean="0">
                <a:cs typeface="Calibri"/>
              </a:rPr>
              <a:t>ALP ACTIVITIES  UNTIL IT IS MORE THAN MEN </a:t>
            </a:r>
          </a:p>
          <a:p>
            <a:r>
              <a:rPr lang="en-US" sz="2400" dirty="0" smtClean="0">
                <a:cs typeface="Calibri"/>
              </a:rPr>
              <a:t>IN MEN </a:t>
            </a:r>
            <a:r>
              <a:rPr lang="en-US" sz="2400" dirty="0" smtClean="0">
                <a:latin typeface="Calibri"/>
                <a:cs typeface="Calibri"/>
              </a:rPr>
              <a:t>↑</a:t>
            </a:r>
            <a:r>
              <a:rPr lang="en-US" sz="2400" dirty="0" smtClean="0">
                <a:cs typeface="Calibri"/>
              </a:rPr>
              <a:t>ALBUMIN, Ca+2, Mg+2 BUT GLOBULIN IS LESS</a:t>
            </a:r>
          </a:p>
          <a:p>
            <a:r>
              <a:rPr lang="en-US" sz="2400" dirty="0" smtClean="0">
                <a:cs typeface="Calibri"/>
              </a:rPr>
              <a:t>IN WOMEN </a:t>
            </a:r>
            <a:r>
              <a:rPr lang="en-US" sz="2400" dirty="0" smtClean="0">
                <a:latin typeface="Calibri"/>
                <a:cs typeface="Calibri"/>
              </a:rPr>
              <a:t>↓</a:t>
            </a:r>
            <a:r>
              <a:rPr lang="en-US" sz="2400" dirty="0" err="1" smtClean="0">
                <a:cs typeface="Calibri"/>
              </a:rPr>
              <a:t>Hb</a:t>
            </a:r>
            <a:r>
              <a:rPr lang="en-US" sz="2400" dirty="0" smtClean="0">
                <a:cs typeface="Calibri"/>
              </a:rPr>
              <a:t> CONC &amp; BILLIRUBIN &amp; HIGH RBCs TURNOVER &amp; LOW S.Fe+2&amp; FOLATE DURING FERTILE YRS BUT Cu+2 HIGH</a:t>
            </a:r>
          </a:p>
          <a:p>
            <a:r>
              <a:rPr lang="en-US" sz="2400" dirty="0" smtClean="0">
                <a:cs typeface="Calibri"/>
              </a:rPr>
              <a:t>S.CHOLESTEROL &amp; LDL HIGH IN MEN BUT S.</a:t>
            </a:r>
            <a:r>
              <a:rPr lang="el-GR" sz="2400" dirty="0" smtClean="0">
                <a:cs typeface="Calibri"/>
              </a:rPr>
              <a:t>α</a:t>
            </a:r>
            <a:r>
              <a:rPr lang="en-US" sz="2400" dirty="0" smtClean="0">
                <a:cs typeface="Calibri"/>
              </a:rPr>
              <a:t>LIPOPROTEIN,  APOLIPOPROTEIN A-1, &amp; HDL ARE LESS </a:t>
            </a:r>
          </a:p>
          <a:p>
            <a:endParaRPr lang="en-US" sz="2400" dirty="0" smtClean="0"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50004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2)SEX</a:t>
            </a: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14356"/>
            <a:ext cx="8929718" cy="5929354"/>
          </a:xfrm>
        </p:spPr>
        <p:txBody>
          <a:bodyPr/>
          <a:lstStyle/>
          <a:p>
            <a:r>
              <a:rPr lang="en-US" dirty="0" smtClean="0"/>
              <a:t>IN BLACKS</a:t>
            </a:r>
          </a:p>
          <a:p>
            <a:pPr>
              <a:buNone/>
            </a:pPr>
            <a:r>
              <a:rPr lang="en-US" dirty="0" smtClean="0"/>
              <a:t>                  S. PROTEIN IS HIGH  BUT ALBUMIN IS LESS</a:t>
            </a:r>
          </a:p>
          <a:p>
            <a:pPr>
              <a:buNone/>
            </a:pPr>
            <a:r>
              <a:rPr lang="en-US" dirty="0" smtClean="0"/>
              <a:t>                  CK, LD &amp; ALP IS HIGH </a:t>
            </a:r>
          </a:p>
          <a:p>
            <a:pPr>
              <a:buNone/>
            </a:pPr>
            <a:r>
              <a:rPr lang="en-US" dirty="0" smtClean="0"/>
              <a:t>                  GLUCOSE TOLERENCE IS LESS</a:t>
            </a:r>
          </a:p>
          <a:p>
            <a:pPr>
              <a:buNone/>
            </a:pPr>
            <a:r>
              <a:rPr lang="en-US" dirty="0" smtClean="0"/>
              <a:t>                  LIPOPROTEIN IS HIGH</a:t>
            </a:r>
          </a:p>
          <a:p>
            <a:r>
              <a:rPr lang="en-US" dirty="0" smtClean="0"/>
              <a:t>IN WHITES</a:t>
            </a:r>
          </a:p>
          <a:p>
            <a:pPr>
              <a:buNone/>
            </a:pPr>
            <a:r>
              <a:rPr lang="en-US" dirty="0" smtClean="0"/>
              <a:t>                   S.CHOLESTEROL &amp; TG ARE HIGH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Hb</a:t>
            </a:r>
            <a:r>
              <a:rPr lang="en-US" dirty="0" smtClean="0"/>
              <a:t> CONC IS HIGH </a:t>
            </a:r>
          </a:p>
          <a:p>
            <a:pPr>
              <a:buNone/>
            </a:pPr>
            <a:r>
              <a:rPr lang="en-US" dirty="0" smtClean="0"/>
              <a:t>                  HIGH LEUCOCYTES COUNT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714356"/>
          </a:xfrm>
        </p:spPr>
        <p:txBody>
          <a:bodyPr>
            <a:normAutofit/>
          </a:bodyPr>
          <a:lstStyle/>
          <a:p>
            <a:r>
              <a:rPr sz="3200" smtClean="0">
                <a:solidFill>
                  <a:schemeClr val="accent4">
                    <a:lumMod val="75000"/>
                  </a:schemeClr>
                </a:solidFill>
              </a:rPr>
              <a:t>3) RACE</a:t>
            </a: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28670"/>
            <a:ext cx="8858280" cy="5715040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1)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ALTITUDE</a:t>
            </a:r>
          </a:p>
          <a:p>
            <a:r>
              <a:rPr lang="en-US" sz="2400" dirty="0" err="1" smtClean="0"/>
              <a:t>Hb</a:t>
            </a:r>
            <a:r>
              <a:rPr lang="en-US" sz="2400" dirty="0" smtClean="0"/>
              <a:t>, 2,3- DIPHOSPHOGLYCERATE &amp; HEMATOCRIT ARE VERY HIGH  &amp; O2 DISSOCIATION CURVE SHIFTED </a:t>
            </a:r>
            <a:r>
              <a:rPr lang="en-IN" sz="2400" dirty="0" smtClean="0"/>
              <a:t>TO RIGHT</a:t>
            </a:r>
          </a:p>
          <a:p>
            <a:r>
              <a:rPr lang="en-IN" sz="2400" dirty="0" smtClean="0">
                <a:cs typeface="Calibri"/>
              </a:rPr>
              <a:t>↑RBCs → ↑TURNOVER OF NUCLEOPROTEINS &amp; EXC OF URATE.</a:t>
            </a:r>
          </a:p>
          <a:p>
            <a:r>
              <a:rPr lang="en-IN" sz="2400" dirty="0" smtClean="0">
                <a:cs typeface="Calibri"/>
              </a:rPr>
              <a:t>↑GH &amp; ↓RENIN &amp; ALDOSTERONE</a:t>
            </a:r>
          </a:p>
          <a:p>
            <a:r>
              <a:rPr lang="en-IN" sz="2400" dirty="0" smtClean="0">
                <a:cs typeface="Calibri"/>
              </a:rPr>
              <a:t>↑CRP, TERANSFFERIN, </a:t>
            </a:r>
            <a:r>
              <a:rPr lang="el-GR" sz="2400" dirty="0" smtClean="0">
                <a:cs typeface="Calibri"/>
              </a:rPr>
              <a:t>β</a:t>
            </a:r>
            <a:r>
              <a:rPr lang="en-US" sz="2400" dirty="0" smtClean="0">
                <a:cs typeface="Calibri"/>
              </a:rPr>
              <a:t>2-GLOBULIN</a:t>
            </a:r>
          </a:p>
          <a:p>
            <a:r>
              <a:rPr lang="en-IN" sz="2400" dirty="0" smtClean="0">
                <a:cs typeface="Calibri"/>
              </a:rPr>
              <a:t>↓URINARY CONC &amp; CLEARENCE </a:t>
            </a:r>
          </a:p>
          <a:p>
            <a:r>
              <a:rPr lang="en-US" sz="2400" dirty="0" smtClean="0">
                <a:cs typeface="Calibri"/>
              </a:rPr>
              <a:t> 2)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cs typeface="Calibri"/>
              </a:rPr>
              <a:t>AMBIENT TEMPERATURE </a:t>
            </a:r>
          </a:p>
          <a:p>
            <a:r>
              <a:rPr lang="en-US" sz="2400" dirty="0" smtClean="0">
                <a:cs typeface="Calibri"/>
              </a:rPr>
              <a:t>ACUTE EXPOSURE TO HEAT </a:t>
            </a:r>
            <a:r>
              <a:rPr lang="en-IN" sz="2400" dirty="0" smtClean="0">
                <a:cs typeface="Calibri"/>
              </a:rPr>
              <a:t>→PLASMA VOLUME </a:t>
            </a:r>
            <a:r>
              <a:rPr lang="en-US" sz="2400" dirty="0" smtClean="0">
                <a:cs typeface="Calibri"/>
              </a:rPr>
              <a:t>EXPAND</a:t>
            </a:r>
          </a:p>
          <a:p>
            <a:r>
              <a:rPr lang="en-US" sz="2400" dirty="0" smtClean="0">
                <a:cs typeface="Calibri"/>
              </a:rPr>
              <a:t>                                                         </a:t>
            </a:r>
            <a:r>
              <a:rPr lang="en-IN" sz="2400" dirty="0" smtClean="0">
                <a:cs typeface="Calibri"/>
              </a:rPr>
              <a:t>↓ PLASMA PROTEIN	</a:t>
            </a:r>
          </a:p>
          <a:p>
            <a:r>
              <a:rPr lang="en-US" sz="2400" dirty="0" smtClean="0">
                <a:cs typeface="Calibri"/>
              </a:rPr>
              <a:t>                                                            WATER &amp; SALT LOSS	</a:t>
            </a:r>
          </a:p>
          <a:p>
            <a:r>
              <a:rPr lang="en-US" sz="2400" dirty="0" smtClean="0">
                <a:cs typeface="Calibri"/>
              </a:rPr>
              <a:t>IF SWEATING IS EXTENSIVE, HEMOCONCENTRATION RATHER THAN HEMODILUTION MAY OCCUR.</a:t>
            </a:r>
          </a:p>
          <a:p>
            <a:endParaRPr lang="en-IN" sz="2400" dirty="0" smtClean="0"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84770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sz="3200" smtClean="0">
                <a:solidFill>
                  <a:schemeClr val="accent4">
                    <a:lumMod val="75000"/>
                  </a:schemeClr>
                </a:solidFill>
              </a:rPr>
              <a:t>ENVIRONMENTAL FACTORS</a:t>
            </a: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23876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 AREAS WITH HARD WATER</a:t>
            </a:r>
            <a:r>
              <a:rPr lang="en-US" sz="2400" dirty="0" smtClean="0">
                <a:cs typeface="Calibri"/>
              </a:rPr>
              <a:t>→</a:t>
            </a:r>
            <a:r>
              <a:rPr lang="en-US" sz="2400" dirty="0" smtClean="0"/>
              <a:t> </a:t>
            </a:r>
            <a:r>
              <a:rPr lang="en-US" sz="2400" dirty="0" smtClean="0">
                <a:cs typeface="Calibri"/>
              </a:rPr>
              <a:t>↑</a:t>
            </a:r>
            <a:r>
              <a:rPr lang="en-US" sz="2400" dirty="0" smtClean="0">
                <a:latin typeface="Calibri"/>
                <a:cs typeface="Calibri"/>
              </a:rPr>
              <a:t>S.</a:t>
            </a:r>
            <a:r>
              <a:rPr lang="en-US" sz="2400" dirty="0" smtClean="0"/>
              <a:t> CHOLESTEROL, TRIGLYCERIDES, MAGNESIUM. </a:t>
            </a:r>
          </a:p>
          <a:p>
            <a:r>
              <a:rPr lang="en-US" sz="2400" dirty="0" smtClean="0"/>
              <a:t>IN AREAS WITH HEAVY TRAFFIC</a:t>
            </a:r>
            <a:r>
              <a:rPr lang="en-US" sz="2400" dirty="0" smtClean="0">
                <a:cs typeface="Calibri"/>
              </a:rPr>
              <a:t> →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↑ </a:t>
            </a:r>
            <a:r>
              <a:rPr lang="en-US" sz="2400" dirty="0" smtClean="0"/>
              <a:t>CARBOXYHEMOGLOBIN CONCENTRAIONS </a:t>
            </a:r>
          </a:p>
          <a:p>
            <a:r>
              <a:rPr lang="en-US" sz="2400" dirty="0" smtClean="0"/>
              <a:t> INDOOR  WORKER HAVE LESS 25-HYDROXY VITAMIN D  LEADING TO HIGHER S.Ca+2 &amp; GREATER EXCRETION OF Ca+2</a:t>
            </a:r>
          </a:p>
          <a:p>
            <a:pPr>
              <a:buNone/>
            </a:pP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4)SEASONAL VARIATION</a:t>
            </a:r>
          </a:p>
          <a:p>
            <a:r>
              <a:rPr lang="en-US" sz="2400" dirty="0" smtClean="0"/>
              <a:t>SUMMER</a:t>
            </a:r>
            <a:r>
              <a:rPr lang="en-US" sz="2400" dirty="0" smtClean="0">
                <a:cs typeface="Calibri"/>
              </a:rPr>
              <a:t> → ↑BLOOD VOLUME, ↑</a:t>
            </a:r>
            <a:r>
              <a:rPr lang="el-GR" sz="2400" dirty="0" smtClean="0">
                <a:cs typeface="Calibri"/>
              </a:rPr>
              <a:t>γ</a:t>
            </a:r>
            <a:r>
              <a:rPr lang="en-US" sz="2400" dirty="0" smtClean="0">
                <a:cs typeface="Calibri"/>
              </a:rPr>
              <a:t>-GLOBULIN, ↑S.URATE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↑S.TG,  ↑ ACTIVITIES OF MUSCULAR ENZ ,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 ↓S.GLUCOSE &amp;↑GLUCOSE TOLERENCE,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 ↓S.T3 &amp; ↑ITS EXC, 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 ↑EXC OF METABOLITES OF ADRENAL HORMONES</a:t>
            </a:r>
          </a:p>
          <a:p>
            <a:r>
              <a:rPr lang="en-US" sz="2400" dirty="0" smtClean="0">
                <a:cs typeface="Calibri"/>
              </a:rPr>
              <a:t>WINTER → ↑PLASMA PROTEIN, ↑S.CHOLESTEROL</a:t>
            </a:r>
            <a:endParaRPr lang="en-IN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704832"/>
          </a:xfrm>
        </p:spPr>
        <p:txBody>
          <a:bodyPr>
            <a:normAutofit/>
          </a:bodyPr>
          <a:lstStyle/>
          <a:p>
            <a:r>
              <a:rPr sz="3200" smtClean="0">
                <a:solidFill>
                  <a:schemeClr val="bg2">
                    <a:lumMod val="25000"/>
                  </a:schemeClr>
                </a:solidFill>
              </a:rPr>
              <a:t>3)PLACE OF RESIDENCE</a:t>
            </a:r>
            <a:endParaRPr lang="en-IN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09589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LUTEAL  PHASE</a:t>
            </a:r>
            <a:r>
              <a:rPr lang="en-US" sz="2400" dirty="0" smtClean="0">
                <a:cs typeface="Calibri"/>
              </a:rPr>
              <a:t>→</a:t>
            </a:r>
            <a:r>
              <a:rPr lang="en-US" sz="2400" dirty="0" smtClean="0"/>
              <a:t> </a:t>
            </a:r>
            <a:r>
              <a:rPr lang="en-US" sz="2400" dirty="0" smtClean="0">
                <a:cs typeface="Calibri"/>
              </a:rPr>
              <a:t>↑</a:t>
            </a:r>
            <a:r>
              <a:rPr lang="en-US" sz="2400" dirty="0" smtClean="0"/>
              <a:t>PLASMA CORTICOSTERONE </a:t>
            </a:r>
          </a:p>
          <a:p>
            <a:r>
              <a:rPr lang="en-US" sz="2400" dirty="0" smtClean="0">
                <a:cs typeface="Calibri"/>
              </a:rPr>
              <a:t>↑</a:t>
            </a:r>
            <a:r>
              <a:rPr lang="en-US" sz="2400" dirty="0" smtClean="0"/>
              <a:t>EXCRETION OF 17-HYDROXYCORTICOSTEROIDS  AT MIDCYCLE.</a:t>
            </a:r>
          </a:p>
          <a:p>
            <a:r>
              <a:rPr lang="en-US" sz="2400" dirty="0" smtClean="0"/>
              <a:t>   </a:t>
            </a:r>
            <a:r>
              <a:rPr lang="en-US" sz="2400" dirty="0" smtClean="0">
                <a:cs typeface="Calibri"/>
              </a:rPr>
              <a:t>↑</a:t>
            </a:r>
            <a:r>
              <a:rPr lang="en-US" sz="2400" dirty="0" smtClean="0"/>
              <a:t>PLASMA ANDROSTENEDION &amp; PLASMA ALDOSTERONE  FROM THE FOLLICULAR PHASE TO LUTEAL PHASE.</a:t>
            </a:r>
          </a:p>
          <a:p>
            <a:r>
              <a:rPr lang="en-US" sz="2400" dirty="0" smtClean="0"/>
              <a:t> </a:t>
            </a:r>
            <a:r>
              <a:rPr lang="en-US" sz="2400" dirty="0" smtClean="0">
                <a:cs typeface="Calibri"/>
              </a:rPr>
              <a:t>↑CATECHOLAMINES EXC. AT MIDCYCLE &amp; REMAINS HIGH THROUOUT THE LUTEAL PHASE. </a:t>
            </a:r>
          </a:p>
          <a:p>
            <a:r>
              <a:rPr lang="en-US" sz="2400" dirty="0" smtClean="0">
                <a:cs typeface="Calibri"/>
              </a:rPr>
              <a:t>AT MIDCYCLE, ↑ESTROGEN → ↑S.TG &amp; CHOLESTEROL</a:t>
            </a:r>
          </a:p>
          <a:p>
            <a:r>
              <a:rPr lang="en-US" sz="2400" dirty="0" smtClean="0">
                <a:cs typeface="Calibri"/>
              </a:rPr>
              <a:t>AT MENSTUATION →↓FIBRINOGEN, PO4-, Fe+2, Mg+2 </a:t>
            </a:r>
            <a:endParaRPr lang="en-IN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14290"/>
            <a:ext cx="8686800" cy="776270"/>
          </a:xfrm>
        </p:spPr>
        <p:txBody>
          <a:bodyPr>
            <a:normAutofit/>
          </a:bodyPr>
          <a:lstStyle/>
          <a:p>
            <a:r>
              <a:rPr sz="3200" smtClean="0">
                <a:solidFill>
                  <a:schemeClr val="bg2">
                    <a:lumMod val="25000"/>
                  </a:schemeClr>
                </a:solidFill>
              </a:rPr>
              <a:t>INFLUENCE OF MENSTRUAL CYCLE</a:t>
            </a:r>
            <a:r>
              <a:rPr sz="3200" smtClean="0">
                <a:solidFill>
                  <a:srgbClr val="FF0000"/>
                </a:solidFill>
              </a:rPr>
              <a:t>	</a:t>
            </a:r>
            <a:endParaRPr lang="en-IN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928670"/>
            <a:ext cx="8572560" cy="5572164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OBESITY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↓</a:t>
            </a:r>
            <a:r>
              <a:rPr lang="en-US" sz="2400" dirty="0" smtClean="0">
                <a:cs typeface="Calibri"/>
              </a:rPr>
              <a:t>  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↑BODY MASS INDEX, ↑S.CHOLESTEROL, ↑S.TG, ↑LDL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                    BUT ↓HDL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                     ↑S.LD &amp; GLUCOSE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↑S.CORTISOL→ ↑EXC OF ITS METABOLITES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↑INSULIN BUT ↓ GLUCOSE TOLERENCE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↓ GH &amp; TESTOSTERONE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                   ↑GASTRIC JUICE &amp; ACID OUTPUT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IN MEN, ↑S.AST, CREATININE, TOTAL PROTEIN &amp; </a:t>
            </a:r>
            <a:r>
              <a:rPr lang="en-US" sz="2400" dirty="0" err="1" smtClean="0">
                <a:cs typeface="Calibri"/>
              </a:rPr>
              <a:t>Hb</a:t>
            </a:r>
            <a:endParaRPr lang="en-US" sz="2400" dirty="0" smtClean="0">
              <a:cs typeface="Calibri"/>
            </a:endParaRPr>
          </a:p>
          <a:p>
            <a:pPr>
              <a:buNone/>
            </a:pPr>
            <a:r>
              <a:rPr lang="en-US" sz="2400" dirty="0" smtClean="0">
                <a:cs typeface="Calibri"/>
              </a:rPr>
              <a:t>IN WOMEN, ↑S.Ca+2</a:t>
            </a:r>
          </a:p>
          <a:p>
            <a:pPr>
              <a:buNone/>
            </a:pPr>
            <a:r>
              <a:rPr lang="en-US" sz="2400" dirty="0" smtClean="0">
                <a:cs typeface="Calibri"/>
              </a:rPr>
              <a:t>IN BOTH, ↓PO4-</a:t>
            </a:r>
            <a:endParaRPr lang="en-IN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77627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sz="3600" smtClean="0">
                <a:solidFill>
                  <a:schemeClr val="bg2">
                    <a:lumMod val="25000"/>
                  </a:schemeClr>
                </a:solidFill>
              </a:rPr>
              <a:t>UNDERLYING MEDICAL CONDITIOMNS</a:t>
            </a:r>
            <a:endParaRPr lang="en-IN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357686" y="1357298"/>
            <a:ext cx="34175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643602"/>
          </a:xfrm>
        </p:spPr>
        <p:txBody>
          <a:bodyPr>
            <a:normAutofit/>
          </a:bodyPr>
          <a:lstStyle/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US" sz="2000" dirty="0" smtClean="0">
                <a:cs typeface="Calibri"/>
              </a:rPr>
              <a:t>↓ </a:t>
            </a:r>
            <a:r>
              <a:rPr lang="en-IN" sz="2000" dirty="0" smtClean="0"/>
              <a:t>NORMAL STIMULATION OF HYPOTHALMIC-PITUIRY AXIS</a:t>
            </a:r>
          </a:p>
          <a:p>
            <a:r>
              <a:rPr lang="en-IN" sz="2000" dirty="0" smtClean="0"/>
              <a:t>FETURES OF HYPOPITUITARISM &amp; HYPOADRENALISM</a:t>
            </a:r>
          </a:p>
          <a:p>
            <a:r>
              <a:rPr lang="en-US" sz="2000" dirty="0" smtClean="0">
                <a:cs typeface="Calibri"/>
              </a:rPr>
              <a:t>↓ALDOSTERONE SECRETION →</a:t>
            </a:r>
            <a:r>
              <a:rPr lang="en-US" sz="2000" dirty="0" smtClean="0"/>
              <a:t> </a:t>
            </a:r>
            <a:r>
              <a:rPr lang="en-US" sz="2000" dirty="0" smtClean="0">
                <a:cs typeface="Calibri"/>
              </a:rPr>
              <a:t>↓Na+ &amp; </a:t>
            </a:r>
            <a:r>
              <a:rPr lang="en-US" sz="2000" dirty="0" err="1" smtClean="0">
                <a:cs typeface="Calibri"/>
              </a:rPr>
              <a:t>Cl</a:t>
            </a:r>
            <a:r>
              <a:rPr lang="en-US" sz="2000" dirty="0" smtClean="0">
                <a:cs typeface="Calibri"/>
              </a:rPr>
              <a:t>- </a:t>
            </a:r>
          </a:p>
          <a:p>
            <a:r>
              <a:rPr lang="en-US" sz="2000" dirty="0" smtClean="0">
                <a:cs typeface="Calibri"/>
              </a:rPr>
              <a:t>↓INSULIN TOLERENCE </a:t>
            </a:r>
          </a:p>
          <a:p>
            <a:r>
              <a:rPr lang="en-US" sz="2000" dirty="0" smtClean="0">
                <a:cs typeface="Calibri"/>
              </a:rPr>
              <a:t>RENAL FUNCTION IS IMPAIRED →</a:t>
            </a:r>
            <a:r>
              <a:rPr lang="en-US" sz="2000" dirty="0" smtClean="0"/>
              <a:t> </a:t>
            </a:r>
            <a:r>
              <a:rPr lang="en-US" sz="2000" dirty="0" smtClean="0">
                <a:cs typeface="Calibri"/>
              </a:rPr>
              <a:t>↓EXCRETION OF URATE</a:t>
            </a:r>
          </a:p>
          <a:p>
            <a:r>
              <a:rPr lang="en-US" sz="2000" dirty="0" smtClean="0"/>
              <a:t>                                                                 </a:t>
            </a:r>
            <a:r>
              <a:rPr lang="en-US" sz="2000" dirty="0" smtClean="0">
                <a:cs typeface="Calibri"/>
              </a:rPr>
              <a:t> ↑S.CREATININE &amp; UREA N2</a:t>
            </a:r>
          </a:p>
          <a:p>
            <a:r>
              <a:rPr lang="en-US" sz="2000" dirty="0" smtClean="0"/>
              <a:t> </a:t>
            </a:r>
            <a:r>
              <a:rPr lang="en-US" sz="2000" dirty="0" smtClean="0">
                <a:cs typeface="Calibri"/>
              </a:rPr>
              <a:t>↓S.PROTEIN &amp; DIURNAL VARIATION OF S.IRON IS LOST</a:t>
            </a:r>
          </a:p>
          <a:p>
            <a:endParaRPr lang="en-IN" sz="2000" dirty="0" smtClean="0"/>
          </a:p>
          <a:p>
            <a:endParaRPr lang="en-IN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704832"/>
          </a:xfrm>
        </p:spPr>
        <p:txBody>
          <a:bodyPr>
            <a:normAutofit/>
          </a:bodyPr>
          <a:lstStyle/>
          <a:p>
            <a:pPr algn="ctr">
              <a:buFont typeface="Arial" pitchFamily="34" charset="0"/>
              <a:buChar char="•"/>
            </a:pPr>
            <a:r>
              <a:rPr sz="3200" smtClean="0">
                <a:solidFill>
                  <a:schemeClr val="tx1"/>
                </a:solidFill>
              </a:rPr>
              <a:t>BLINDNESS</a:t>
            </a:r>
            <a:endParaRPr lang="en-IN" sz="3200" dirty="0">
              <a:solidFill>
                <a:schemeClr val="tx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286248" y="785794"/>
            <a:ext cx="55607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571612"/>
            <a:ext cx="8643998" cy="4857784"/>
          </a:xfrm>
          <a:noFill/>
        </p:spPr>
        <p:txBody>
          <a:bodyPr>
            <a:normAutofit/>
          </a:bodyPr>
          <a:lstStyle/>
          <a:p>
            <a:r>
              <a:rPr lang="en-US" sz="2400" dirty="0" smtClean="0">
                <a:cs typeface="Calibri"/>
              </a:rPr>
              <a:t> ↑BLOOD VOLUME→HEMODILUTION →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</a:t>
            </a:r>
            <a:r>
              <a:rPr lang="en-US" sz="2400" dirty="0" smtClean="0">
                <a:cs typeface="Calibri"/>
              </a:rPr>
              <a:t>↓CONC. OF PLASMA PROTEIN</a:t>
            </a:r>
          </a:p>
          <a:p>
            <a:r>
              <a:rPr lang="en-US" sz="2400" dirty="0" smtClean="0">
                <a:cs typeface="Calibri"/>
              </a:rPr>
              <a:t>↑S.CHOLESTEROL  &amp; S.TG</a:t>
            </a:r>
          </a:p>
          <a:p>
            <a:r>
              <a:rPr lang="en-US" sz="2400" dirty="0" smtClean="0"/>
              <a:t>RELATIVE DEFICIENCY OF Fe+2 &amp; FERRITIN</a:t>
            </a:r>
          </a:p>
          <a:p>
            <a:r>
              <a:rPr lang="en-US" sz="2400" dirty="0" smtClean="0">
                <a:cs typeface="Calibri"/>
              </a:rPr>
              <a:t>↑ GFR, → ↑URINE VOLUME</a:t>
            </a:r>
          </a:p>
          <a:p>
            <a:r>
              <a:rPr lang="en-US" sz="2400" dirty="0" smtClean="0"/>
              <a:t>IT PRODUSE STRESS RESPONSE &amp; SO MANY ACUTEPHASE REACTENTS ARE INCREASED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57166"/>
            <a:ext cx="8401080" cy="642942"/>
          </a:xfrm>
        </p:spPr>
        <p:txBody>
          <a:bodyPr>
            <a:normAutofit/>
          </a:bodyPr>
          <a:lstStyle/>
          <a:p>
            <a:pPr algn="ctr"/>
            <a:r>
              <a:rPr sz="3200" smtClean="0">
                <a:solidFill>
                  <a:schemeClr val="tx1"/>
                </a:solidFill>
              </a:rPr>
              <a:t>PREGNANCY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 flipH="1">
            <a:off x="4143372" y="1000108"/>
            <a:ext cx="285752" cy="571504"/>
          </a:xfrm>
          <a:prstGeom prst="downArrow">
            <a:avLst>
              <a:gd name="adj1" fmla="val 50000"/>
              <a:gd name="adj2" fmla="val 649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3" y="1071546"/>
            <a:ext cx="8215369" cy="5786454"/>
          </a:xfrm>
        </p:spPr>
        <p:txBody>
          <a:bodyPr anchor="ctr">
            <a:normAutofit fontScale="25000" lnSpcReduction="20000"/>
          </a:bodyPr>
          <a:lstStyle/>
          <a:p>
            <a:pPr>
              <a:buNone/>
            </a:pPr>
            <a:r>
              <a:rPr lang="en-US" sz="8600" dirty="0" smtClean="0"/>
              <a:t>BIOLOGICAL INFLUENCES</a:t>
            </a:r>
          </a:p>
          <a:p>
            <a:r>
              <a:rPr lang="en-US" sz="8000" dirty="0" smtClean="0"/>
              <a:t> AGE</a:t>
            </a:r>
          </a:p>
          <a:p>
            <a:r>
              <a:rPr lang="en-US" sz="8000" dirty="0" smtClean="0"/>
              <a:t>SEX</a:t>
            </a:r>
          </a:p>
          <a:p>
            <a:r>
              <a:rPr lang="en-US" sz="8000" dirty="0" smtClean="0"/>
              <a:t>RACE</a:t>
            </a:r>
          </a:p>
          <a:p>
            <a:endParaRPr lang="en-US" dirty="0" smtClean="0"/>
          </a:p>
          <a:p>
            <a:pPr>
              <a:buNone/>
            </a:pPr>
            <a:r>
              <a:rPr lang="en-US" sz="8600" dirty="0" smtClean="0"/>
              <a:t>ENVIRONMENTAL FACTORS</a:t>
            </a:r>
          </a:p>
          <a:p>
            <a:r>
              <a:rPr lang="en-US" sz="8000" dirty="0" smtClean="0"/>
              <a:t>ALTITUDE</a:t>
            </a:r>
          </a:p>
          <a:p>
            <a:r>
              <a:rPr lang="en-US" sz="8000" dirty="0" smtClean="0"/>
              <a:t>AMBIENT TEMPRETURE</a:t>
            </a:r>
          </a:p>
          <a:p>
            <a:r>
              <a:rPr lang="en-US" sz="8000" dirty="0" smtClean="0"/>
              <a:t>LONG TERM CYCLICAL CHANGES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8600" dirty="0" smtClean="0"/>
              <a:t>UNDERLYING MEDICAL CONDITIONS</a:t>
            </a:r>
          </a:p>
          <a:p>
            <a:r>
              <a:rPr lang="en-US" sz="8000" dirty="0" smtClean="0"/>
              <a:t>OBESITY</a:t>
            </a:r>
          </a:p>
          <a:p>
            <a:r>
              <a:rPr lang="en-US" sz="7400" dirty="0" smtClean="0"/>
              <a:t>BLINDNESS</a:t>
            </a:r>
          </a:p>
          <a:p>
            <a:r>
              <a:rPr lang="en-US" sz="7400" dirty="0" smtClean="0"/>
              <a:t>PREGNANCY</a:t>
            </a:r>
          </a:p>
          <a:p>
            <a:r>
              <a:rPr lang="en-US" sz="7400" dirty="0" smtClean="0"/>
              <a:t>STRESS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</a:p>
          <a:p>
            <a:endParaRPr lang="en-IN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72518" cy="571504"/>
          </a:xfrm>
        </p:spPr>
        <p:txBody>
          <a:bodyPr>
            <a:noAutofit/>
          </a:bodyPr>
          <a:lstStyle/>
          <a:p>
            <a:r>
              <a:rPr sz="3200" u="sng" smtClean="0">
                <a:solidFill>
                  <a:srgbClr val="0070C0"/>
                </a:solidFill>
              </a:rPr>
              <a:t/>
            </a:r>
            <a:br>
              <a:rPr sz="3200" u="sng" smtClean="0">
                <a:solidFill>
                  <a:srgbClr val="0070C0"/>
                </a:solidFill>
              </a:rPr>
            </a:br>
            <a:r>
              <a:rPr sz="3200" u="sng" smtClean="0">
                <a:solidFill>
                  <a:srgbClr val="0070C0"/>
                </a:solidFill>
              </a:rPr>
              <a:t>NONCONTROLLABLE VARIABLES</a:t>
            </a:r>
            <a:endParaRPr lang="en-IN" sz="3200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000108"/>
            <a:ext cx="8229600" cy="5857892"/>
          </a:xfrm>
        </p:spPr>
        <p:txBody>
          <a:bodyPr numCol="1"/>
          <a:lstStyle/>
          <a:p>
            <a:r>
              <a:rPr lang="en-US" dirty="0" smtClean="0"/>
              <a:t>STRESS RESPONSE IS SEEN IN</a:t>
            </a:r>
          </a:p>
          <a:p>
            <a:pPr lvl="1"/>
            <a:r>
              <a:rPr lang="en-US" dirty="0" smtClean="0"/>
              <a:t>ANXIETY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SHOCK &amp; TRAUMA</a:t>
            </a:r>
          </a:p>
          <a:p>
            <a:pPr lvl="1" algn="just"/>
            <a:r>
              <a:rPr lang="en-US" dirty="0" smtClean="0"/>
              <a:t>TRANSFUSION &amp; INFUSIONS</a:t>
            </a:r>
          </a:p>
          <a:p>
            <a:pPr algn="just"/>
            <a:r>
              <a:rPr lang="en-US" sz="2400" dirty="0" smtClean="0"/>
              <a:t>IN STRESS THERE IS INCREASE SECRETION OF </a:t>
            </a:r>
          </a:p>
          <a:p>
            <a:pPr lvl="1" algn="just"/>
            <a:r>
              <a:rPr lang="en-US" sz="2200" dirty="0" smtClean="0"/>
              <a:t>ALDOSTERONE      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•</a:t>
            </a:r>
            <a:r>
              <a:rPr lang="en-US" sz="2200" dirty="0" smtClean="0"/>
              <a:t>RENIN</a:t>
            </a:r>
            <a:endParaRPr lang="en-US" sz="2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200" dirty="0" smtClean="0"/>
              <a:t>ANGIOTENSIN       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 •</a:t>
            </a:r>
            <a:r>
              <a:rPr lang="en-US" sz="2200" dirty="0" smtClean="0"/>
              <a:t>SOMATOTROPIN</a:t>
            </a:r>
          </a:p>
          <a:p>
            <a:pPr lvl="1" algn="just"/>
            <a:r>
              <a:rPr lang="en-US" sz="2200" dirty="0" smtClean="0"/>
              <a:t>CATECHOLAMINES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 •</a:t>
            </a:r>
            <a:r>
              <a:rPr lang="en-US" sz="2200" dirty="0" smtClean="0"/>
              <a:t>TSH</a:t>
            </a:r>
          </a:p>
          <a:p>
            <a:pPr lvl="1" algn="just"/>
            <a:r>
              <a:rPr lang="en-US" sz="2200" dirty="0" smtClean="0"/>
              <a:t>CORTISOL                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•</a:t>
            </a:r>
            <a:r>
              <a:rPr lang="en-US" sz="2200" dirty="0" smtClean="0"/>
              <a:t>VASOPRESSIN</a:t>
            </a:r>
          </a:p>
          <a:p>
            <a:pPr lvl="1" algn="just"/>
            <a:r>
              <a:rPr lang="en-US" sz="2200" dirty="0" smtClean="0"/>
              <a:t>PROLACTIN                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 •</a:t>
            </a:r>
            <a:r>
              <a:rPr lang="en-US" sz="2200" dirty="0" smtClean="0"/>
              <a:t>INSULIN   </a:t>
            </a:r>
          </a:p>
          <a:p>
            <a:r>
              <a:rPr lang="en-US" sz="2400" dirty="0" smtClean="0"/>
              <a:t>ALSO </a:t>
            </a:r>
            <a:r>
              <a:rPr lang="en-US" sz="2400" dirty="0" smtClean="0">
                <a:cs typeface="Calibri"/>
              </a:rPr>
              <a:t>↑S.ALBUMIN, CHOLESTEROL, FIBRINOGEN, GLUCOSE, &amp; LACTATE. </a:t>
            </a:r>
            <a:endParaRPr lang="en-US" sz="2400" dirty="0" smtClean="0"/>
          </a:p>
          <a:p>
            <a:pPr lvl="1" algn="just"/>
            <a:endParaRPr lang="en-US" sz="2200" dirty="0" smtClean="0"/>
          </a:p>
          <a:p>
            <a:pPr lvl="1" algn="just"/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152400"/>
            <a:ext cx="8472518" cy="776270"/>
          </a:xfrm>
        </p:spPr>
        <p:txBody>
          <a:bodyPr>
            <a:normAutofit/>
          </a:bodyPr>
          <a:lstStyle/>
          <a:p>
            <a:pPr algn="ctr"/>
            <a:r>
              <a:rPr sz="3200" smtClean="0">
                <a:solidFill>
                  <a:schemeClr val="tx1"/>
                </a:solidFill>
              </a:rPr>
              <a:t>STRESS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5918" y="1857364"/>
            <a:ext cx="56701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7030A0"/>
                </a:solidFill>
                <a:latin typeface="Blackadder ITC" pitchFamily="82" charset="0"/>
              </a:rPr>
              <a:t>THANK YOU </a:t>
            </a:r>
            <a:endParaRPr lang="en-US" sz="60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500438"/>
            <a:ext cx="54104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lgerian" pitchFamily="82" charset="0"/>
              </a:rPr>
              <a:t>REFERENCE :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  <a:latin typeface="Algerian" pitchFamily="82" charset="0"/>
              </a:rPr>
              <a:t>TEITZ TEXTBOOK OF CLINICAL CHEMISTRY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  <a:latin typeface="Algerian" pitchFamily="82" charset="0"/>
              </a:rPr>
              <a:t>KAPLAN TEXTBOOK OF CLINICAL CHEMISTRY</a:t>
            </a:r>
            <a:endParaRPr lang="en-US" dirty="0">
              <a:solidFill>
                <a:srgbClr val="00B05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POSTURE</a:t>
            </a:r>
          </a:p>
          <a:p>
            <a:r>
              <a:rPr lang="en-US" sz="2400" dirty="0" smtClean="0"/>
              <a:t>STANDING POSITION</a:t>
            </a:r>
          </a:p>
          <a:p>
            <a:r>
              <a:rPr lang="en-US" sz="2000" dirty="0" smtClean="0"/>
              <a:t>↓BLOOD VOLUME 10%</a:t>
            </a:r>
          </a:p>
          <a:p>
            <a:r>
              <a:rPr lang="en-US" sz="2000" dirty="0" smtClean="0"/>
              <a:t>↑HR, SYSTOLIC &amp; DIASTOLIC BLOOD PRESSURE</a:t>
            </a:r>
          </a:p>
          <a:p>
            <a:r>
              <a:rPr lang="en-US" sz="2000" dirty="0" smtClean="0"/>
              <a:t>↑SECRETION OF CATHECOLAMINES, ALDOSTERONE, ANGIOTENSIN 2, RENIN, ANTIDIURETIC HORMONE(ADH)</a:t>
            </a:r>
          </a:p>
          <a:p>
            <a:r>
              <a:rPr lang="en-US" sz="2000" dirty="0" smtClean="0"/>
              <a:t>↓ECF → ↓RBF →GFR &amp; URINE PRODUCTION</a:t>
            </a:r>
          </a:p>
          <a:p>
            <a:r>
              <a:rPr lang="en-US" sz="2000" dirty="0" smtClean="0"/>
              <a:t>↓EXCRETION OF SODIUM(Na+), POTTASIUM(K+), LITHIUM(Li+), BICARBONATE(HCO3-)</a:t>
            </a:r>
          </a:p>
          <a:p>
            <a:r>
              <a:rPr lang="en-US" sz="2000" dirty="0" smtClean="0"/>
              <a:t>↓GFR→  ↓EXCRETION OF PROTEIN </a:t>
            </a:r>
          </a:p>
          <a:p>
            <a:r>
              <a:rPr lang="en-US" sz="2000" dirty="0" smtClean="0"/>
              <a:t>FROM STANDING TO LYING ALTERATION OF BLOOD VOLUME  IS COMPLETE IN 30MINUTES BUT FROM LYING TO STANDING  IS COMPLETE IN 10MINUTES.</a:t>
            </a:r>
            <a:endParaRPr lang="en-IN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229600" cy="1219200"/>
          </a:xfrm>
        </p:spPr>
        <p:txBody>
          <a:bodyPr/>
          <a:lstStyle/>
          <a:p>
            <a:r>
              <a:rPr lang="en-US" i="1" dirty="0" smtClean="0">
                <a:solidFill>
                  <a:srgbClr val="0070C0"/>
                </a:solidFill>
              </a:rPr>
              <a:t>CONTROLLABLE VARIABLES</a:t>
            </a:r>
            <a:endParaRPr lang="en-IN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14356"/>
            <a:ext cx="8715404" cy="6143644"/>
          </a:xfrm>
        </p:spPr>
        <p:txBody>
          <a:bodyPr/>
          <a:lstStyle/>
          <a:p>
            <a:r>
              <a:rPr lang="en-US" dirty="0" smtClean="0"/>
              <a:t>CHANGES IN CONCENTRATION OF PROTEINS &amp; PROTEIN BOUND CONSTITUENTS IN SERUM ARE GREATER IN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HYPERTENSIVE Pt THAN NORMOTENSIVE Pt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IN INDIVIDUALS WITH A LOW PLASMA PROTEIN CONCENTRATION  THAN IN THOSE WITH A NORMAL CONCENTRATION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IN THE ELDERLY COMPARED WITH THE YOUNG 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82528"/>
          </a:xfrm>
        </p:spPr>
        <p:txBody>
          <a:bodyPr>
            <a:normAutofit fontScale="90000"/>
          </a:bodyPr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FLUID RETENTION →↓ PLASMA PROTEIN &amp; ALBUMIN CONC. → ↓CONC. OF PROTEIN BOUND CONSTITUENTS</a:t>
            </a:r>
          </a:p>
          <a:p>
            <a:r>
              <a:rPr lang="en-US" dirty="0" smtClean="0"/>
              <a:t>↓S.ASPARTATE AMINOTRANSFERASE (AST) ACTIVITY </a:t>
            </a:r>
          </a:p>
          <a:p>
            <a:r>
              <a:rPr lang="en-US" dirty="0" smtClean="0"/>
              <a:t>↑URINARY NITROGEN(N2) EXCRETION</a:t>
            </a:r>
          </a:p>
          <a:p>
            <a:r>
              <a:rPr lang="en-US" dirty="0" smtClean="0"/>
              <a:t>↑Ca+, Na+, K+, PO4- 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PROLONGED BED REST</a:t>
            </a:r>
            <a:endParaRPr lang="en-IN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85794"/>
            <a:ext cx="8858280" cy="5786478"/>
          </a:xfrm>
        </p:spPr>
        <p:txBody>
          <a:bodyPr>
            <a:normAutofit fontScale="47500" lnSpcReduction="20000"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4400" dirty="0" smtClean="0"/>
              <a:t>STATIC OR ISOMETRIC EXRCISE → USE PREVIOUSLY STORED      ATP &amp; CREATINE PHOSPHATE</a:t>
            </a:r>
          </a:p>
          <a:p>
            <a:r>
              <a:rPr lang="en-US" sz="4400" dirty="0" smtClean="0"/>
              <a:t>PROLONGED EXRCISE → USE ATP GENERATED BY THE NORMAL METABOLIC PATHWAYS  </a:t>
            </a:r>
          </a:p>
          <a:p>
            <a:r>
              <a:rPr lang="en-US" sz="4400" dirty="0" smtClean="0"/>
              <a:t>MODERATE EXERCISE</a:t>
            </a:r>
          </a:p>
          <a:p>
            <a:r>
              <a:rPr lang="en-US" sz="4400" dirty="0" smtClean="0"/>
              <a:t>↑ BLOOD GLUCOSE → ↑ INSULIN SECRETION</a:t>
            </a:r>
          </a:p>
          <a:p>
            <a:r>
              <a:rPr lang="en-US" sz="4400" dirty="0" smtClean="0"/>
              <a:t>↑ PLASMA PYRUVATE &amp; LACTATE </a:t>
            </a:r>
          </a:p>
          <a:p>
            <a:r>
              <a:rPr lang="en-US" sz="4400" dirty="0" smtClean="0"/>
              <a:t>↓ARTERIAL pH &amp; PCO2</a:t>
            </a:r>
          </a:p>
          <a:p>
            <a:r>
              <a:rPr lang="en-US" sz="4400" dirty="0" smtClean="0"/>
              <a:t>↓ RBF → ↑ S. CREATININE</a:t>
            </a:r>
          </a:p>
          <a:p>
            <a:r>
              <a:rPr lang="en-US" sz="4400" dirty="0" smtClean="0"/>
              <a:t> ↑ TISSUE CATABOLISM → ↑ S.URATE </a:t>
            </a:r>
          </a:p>
          <a:p>
            <a:r>
              <a:rPr lang="en-US" sz="4400" dirty="0" smtClean="0"/>
              <a:t>EXERCISE → ↓ CELLULAR ATP → ↑ CELLULAR PERMEABILITY → ↑ SERUM ACTIVITES OF ENZYMES OF SKELETAL MUSCLES (AST, LD, CK &amp; ALDOLASE)</a:t>
            </a:r>
          </a:p>
          <a:p>
            <a:r>
              <a:rPr lang="en-US" sz="4400" dirty="0" smtClean="0"/>
              <a:t>MILD EXE. LIKE WALKING → ↓ S. CHOLESTEROL &amp; TG &amp; ↑ HDL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IN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186766" cy="928670"/>
          </a:xfrm>
        </p:spPr>
        <p:txBody>
          <a:bodyPr/>
          <a:lstStyle/>
          <a:p>
            <a:r>
              <a:rPr lang="en-US" i="1" dirty="0" smtClean="0">
                <a:solidFill>
                  <a:srgbClr val="7030A0"/>
                </a:solidFill>
              </a:rPr>
              <a:t>EXERCISE</a:t>
            </a:r>
            <a:endParaRPr lang="en-IN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472" y="1071546"/>
            <a:ext cx="8115328" cy="505461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EFFECTS ARE EXAGGRATION OF THOSE OCCURING IN MILD EXE.→HYPOGLYCEMIA &amp; ↑GLUCOSE TOLERENCE </a:t>
            </a:r>
          </a:p>
          <a:p>
            <a:r>
              <a:rPr lang="en-US" sz="2400" dirty="0" smtClean="0"/>
              <a:t>↑PLASMA LACTATE 10 FOLD </a:t>
            </a:r>
          </a:p>
          <a:p>
            <a:r>
              <a:rPr lang="en-US" sz="2400" dirty="0" smtClean="0"/>
              <a:t>↑PLASMA PROTEIN </a:t>
            </a:r>
          </a:p>
          <a:p>
            <a:r>
              <a:rPr lang="en-US" sz="2400" dirty="0" smtClean="0"/>
              <a:t>↑PLASMA GLYCOPROTEINS, TRANSFERRIN, &amp; </a:t>
            </a:r>
            <a:r>
              <a:rPr lang="el-GR" sz="2400" dirty="0" smtClean="0"/>
              <a:t>α</a:t>
            </a:r>
            <a:r>
              <a:rPr lang="en-US" sz="2400" dirty="0" smtClean="0"/>
              <a:t>2-MACROGLOBULIN</a:t>
            </a:r>
          </a:p>
          <a:p>
            <a:r>
              <a:rPr lang="en-US" sz="2400" dirty="0" smtClean="0"/>
              <a:t>CORTISOL SECRETION IS STIMULATED .→ ↑ URINARY FREE CORTISOL EXC. &amp; S.CORTISOL</a:t>
            </a:r>
          </a:p>
          <a:p>
            <a:r>
              <a:rPr lang="en-US" sz="2400" dirty="0" smtClean="0"/>
              <a:t>↑ ALDOSTERONE, GH, SOMATOTROPIN, PROLACTIN, CATECHOLAMINES  &amp; ↓INSULIN CONC.</a:t>
            </a:r>
          </a:p>
          <a:p>
            <a:r>
              <a:rPr lang="en-US" sz="2400" dirty="0" smtClean="0"/>
              <a:t> ↓pH, O2 SATURATION, VENOUS HCO3- </a:t>
            </a:r>
          </a:p>
          <a:p>
            <a:r>
              <a:rPr lang="en-US" sz="2400" dirty="0" smtClean="0"/>
              <a:t> ↓TG &amp; ↑FFA  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7030A0"/>
                </a:solidFill>
              </a:rPr>
              <a:t>STERNOUS EXERCISE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8686800" cy="585791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ATHLETS HAVE HIGHER LEVEL OF ENZYME AT REST THAN DO NON-ATHLETS BUT RESPONSE TO EXECISE IS LESS IN ATHLETS THAN NON-ATHLETS.</a:t>
            </a:r>
          </a:p>
          <a:p>
            <a:r>
              <a:rPr lang="en-US" sz="2400" dirty="0" smtClean="0"/>
              <a:t> ↑NUMBER &amp; SIZE OF MITOCHONDRIA →↓RELEASE OF ENZYMES FROM SKELETAL MUSCLES</a:t>
            </a:r>
          </a:p>
          <a:p>
            <a:r>
              <a:rPr lang="en-US" sz="2400" dirty="0" smtClean="0"/>
              <a:t> ↑S.UREA, CREATININE, THYROXINE IN ATHLATES</a:t>
            </a:r>
          </a:p>
          <a:p>
            <a:r>
              <a:rPr lang="en-US" sz="2400" dirty="0" smtClean="0"/>
              <a:t> ↑EXCRETION OF CREATININE</a:t>
            </a:r>
          </a:p>
          <a:p>
            <a:r>
              <a:rPr lang="en-US" sz="2400" dirty="0" smtClean="0"/>
              <a:t> ↑HDL &amp; FFA BUT OTHER LIPIDS &amp; TG ARE DECREASED</a:t>
            </a:r>
          </a:p>
          <a:p>
            <a:r>
              <a:rPr lang="en-US" sz="2400" dirty="0" smtClean="0"/>
              <a:t> ↑APOLIPOPROTEIN A-1 BUT ↓APOLIPOPROTEIN B</a:t>
            </a:r>
          </a:p>
          <a:p>
            <a:r>
              <a:rPr lang="en-US" sz="2400" smtClean="0"/>
              <a:t>LACTATE RESPONSE TO EXECISE IS REDUSED IN TRAINED PERSON</a:t>
            </a:r>
            <a:endParaRPr lang="en-US" sz="2400" dirty="0" smtClean="0"/>
          </a:p>
          <a:p>
            <a:endParaRPr lang="en-I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7030A0"/>
                </a:solidFill>
              </a:rPr>
              <a:t>PHYSICAL TRAINING</a:t>
            </a:r>
            <a:endParaRPr lang="en-IN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1252</TotalTime>
  <Words>1986</Words>
  <Application>Microsoft Office PowerPoint</Application>
  <PresentationFormat>On-screen Show (4:3)</PresentationFormat>
  <Paragraphs>320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Paper</vt:lpstr>
      <vt:lpstr>PRE ANALYTICAL VARIATION</vt:lpstr>
      <vt:lpstr>PRE ANALYTICAL VARIABLES</vt:lpstr>
      <vt:lpstr> NONCONTROLLABLE VARIABLES</vt:lpstr>
      <vt:lpstr>CONTROLLABLE VARIABLES</vt:lpstr>
      <vt:lpstr>Slide 5</vt:lpstr>
      <vt:lpstr>PROLONGED BED REST</vt:lpstr>
      <vt:lpstr>EXERCISE</vt:lpstr>
      <vt:lpstr>STERNOUS EXERCISE</vt:lpstr>
      <vt:lpstr>PHYSICAL TRAINING</vt:lpstr>
      <vt:lpstr>CIRCADIAN VARIATION</vt:lpstr>
      <vt:lpstr>DIET </vt:lpstr>
      <vt:lpstr>Slide 12</vt:lpstr>
      <vt:lpstr>INGESTION OF SPECIFIC FOOD &amp; BEVERAGES</vt:lpstr>
      <vt:lpstr>VEGETARIANISM</vt:lpstr>
      <vt:lpstr>FASTING &amp; STARVATION</vt:lpstr>
      <vt:lpstr>LIFE STYLE</vt:lpstr>
      <vt:lpstr>ALCOHOL  INGESTION</vt:lpstr>
      <vt:lpstr>DRUG ADMINISTRATION</vt:lpstr>
      <vt:lpstr>RECREATIONAL DRUG INGESTION</vt:lpstr>
      <vt:lpstr>NONCONROLLABLE VARIABLES</vt:lpstr>
      <vt:lpstr>CHILDHOOD TO PUBERTY                                          </vt:lpstr>
      <vt:lpstr>2)SEX</vt:lpstr>
      <vt:lpstr>3) RACE</vt:lpstr>
      <vt:lpstr>ENVIRONMENTAL FACTORS</vt:lpstr>
      <vt:lpstr>3)PLACE OF RESIDENCE</vt:lpstr>
      <vt:lpstr>INFLUENCE OF MENSTRUAL CYCLE </vt:lpstr>
      <vt:lpstr>UNDERLYING MEDICAL CONDITIOMNS</vt:lpstr>
      <vt:lpstr>BLINDNESS</vt:lpstr>
      <vt:lpstr>PREGNANCY</vt:lpstr>
      <vt:lpstr>STRESS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ANALYTICAL VARIATION</dc:title>
  <dc:creator>jigs</dc:creator>
  <cp:lastModifiedBy>Microsoft</cp:lastModifiedBy>
  <cp:revision>130</cp:revision>
  <dcterms:created xsi:type="dcterms:W3CDTF">2010-10-02T09:52:18Z</dcterms:created>
  <dcterms:modified xsi:type="dcterms:W3CDTF">2010-10-05T05:29:31Z</dcterms:modified>
</cp:coreProperties>
</file>