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57" r:id="rId2"/>
    <p:sldId id="282" r:id="rId3"/>
    <p:sldId id="262" r:id="rId4"/>
    <p:sldId id="263" r:id="rId5"/>
    <p:sldId id="264" r:id="rId6"/>
    <p:sldId id="265" r:id="rId7"/>
    <p:sldId id="267" r:id="rId8"/>
    <p:sldId id="268" r:id="rId9"/>
    <p:sldId id="269" r:id="rId10"/>
    <p:sldId id="270" r:id="rId11"/>
    <p:sldId id="258" r:id="rId12"/>
    <p:sldId id="259" r:id="rId13"/>
    <p:sldId id="26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4" r:id="rId26"/>
    <p:sldId id="283" r:id="rId27"/>
    <p:sldId id="285" r:id="rId28"/>
    <p:sldId id="286" r:id="rId29"/>
    <p:sldId id="287" r:id="rId30"/>
    <p:sldId id="288" r:id="rId31"/>
    <p:sldId id="289" r:id="rId32"/>
    <p:sldId id="290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41" autoAdjust="0"/>
    <p:restoredTop sz="94624" autoAdjust="0"/>
  </p:normalViewPr>
  <p:slideViewPr>
    <p:cSldViewPr>
      <p:cViewPr>
        <p:scale>
          <a:sx n="60" d="100"/>
          <a:sy n="60" d="100"/>
        </p:scale>
        <p:origin x="-792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270D9F-D0D1-489D-B285-63056F86F25E}" type="datetimeFigureOut">
              <a:rPr lang="en-US" smtClean="0"/>
              <a:pPr/>
              <a:t>10/4/2010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3636C9-5FBB-4A19-A1BD-534EB4CB8F70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pH</a:t>
            </a:r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3636C9-5FBB-4A19-A1BD-534EB4CB8F70}" type="slidenum">
              <a:rPr lang="en-IN" smtClean="0"/>
              <a:pPr/>
              <a:t>14</a:t>
            </a:fld>
            <a:endParaRPr lang="en-I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3636C9-5FBB-4A19-A1BD-534EB4CB8F70}" type="slidenum">
              <a:rPr lang="en-IN" smtClean="0"/>
              <a:pPr/>
              <a:t>16</a:t>
            </a:fld>
            <a:endParaRPr lang="en-I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3636C9-5FBB-4A19-A1BD-534EB4CB8F70}" type="slidenum">
              <a:rPr lang="en-IN" smtClean="0"/>
              <a:pPr/>
              <a:t>18</a:t>
            </a:fld>
            <a:endParaRPr lang="en-I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7AA19-075F-4162-BDF3-220742EDD7EC}" type="datetimeFigureOut">
              <a:rPr lang="en-US" smtClean="0"/>
              <a:pPr/>
              <a:t>10/4/2010</a:t>
            </a:fld>
            <a:endParaRPr lang="en-IN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5BADAC4-A08E-4FE9-AD93-251CD86D4AA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7AA19-075F-4162-BDF3-220742EDD7EC}" type="datetimeFigureOut">
              <a:rPr lang="en-US" smtClean="0"/>
              <a:pPr/>
              <a:t>10/4/2010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ADAC4-A08E-4FE9-AD93-251CD86D4AA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7AA19-075F-4162-BDF3-220742EDD7EC}" type="datetimeFigureOut">
              <a:rPr lang="en-US" smtClean="0"/>
              <a:pPr/>
              <a:t>10/4/2010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ADAC4-A08E-4FE9-AD93-251CD86D4AA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137AA19-075F-4162-BDF3-220742EDD7EC}" type="datetimeFigureOut">
              <a:rPr lang="en-US" smtClean="0"/>
              <a:pPr/>
              <a:t>10/4/2010</a:t>
            </a:fld>
            <a:endParaRPr lang="en-IN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85BADAC4-A08E-4FE9-AD93-251CD86D4AA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7AA19-075F-4162-BDF3-220742EDD7EC}" type="datetimeFigureOut">
              <a:rPr lang="en-US" smtClean="0"/>
              <a:pPr/>
              <a:t>10/4/2010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ADAC4-A08E-4FE9-AD93-251CD86D4AA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7AA19-075F-4162-BDF3-220742EDD7EC}" type="datetimeFigureOut">
              <a:rPr lang="en-US" smtClean="0"/>
              <a:pPr/>
              <a:t>10/4/2010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ADAC4-A08E-4FE9-AD93-251CD86D4AA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ADAC4-A08E-4FE9-AD93-251CD86D4AA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7AA19-075F-4162-BDF3-220742EDD7EC}" type="datetimeFigureOut">
              <a:rPr lang="en-US" smtClean="0"/>
              <a:pPr/>
              <a:t>10/4/2010</a:t>
            </a:fld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7AA19-075F-4162-BDF3-220742EDD7EC}" type="datetimeFigureOut">
              <a:rPr lang="en-US" smtClean="0"/>
              <a:pPr/>
              <a:t>10/4/2010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ADAC4-A08E-4FE9-AD93-251CD86D4AA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7AA19-075F-4162-BDF3-220742EDD7EC}" type="datetimeFigureOut">
              <a:rPr lang="en-US" smtClean="0"/>
              <a:pPr/>
              <a:t>10/4/2010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ADAC4-A08E-4FE9-AD93-251CD86D4AA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137AA19-075F-4162-BDF3-220742EDD7EC}" type="datetimeFigureOut">
              <a:rPr lang="en-US" smtClean="0"/>
              <a:pPr/>
              <a:t>10/4/2010</a:t>
            </a:fld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5BADAC4-A08E-4FE9-AD93-251CD86D4AA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7AA19-075F-4162-BDF3-220742EDD7EC}" type="datetimeFigureOut">
              <a:rPr lang="en-US" smtClean="0"/>
              <a:pPr/>
              <a:t>10/4/2010</a:t>
            </a:fld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5BADAC4-A08E-4FE9-AD93-251CD86D4AA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137AA19-075F-4162-BDF3-220742EDD7EC}" type="datetimeFigureOut">
              <a:rPr lang="en-US" smtClean="0"/>
              <a:pPr/>
              <a:t>10/4/2010</a:t>
            </a:fld>
            <a:endParaRPr lang="en-IN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5BADAC4-A08E-4FE9-AD93-251CD86D4AA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71600" y="3786190"/>
            <a:ext cx="7772400" cy="1852610"/>
          </a:xfrm>
        </p:spPr>
        <p:txBody>
          <a:bodyPr/>
          <a:lstStyle/>
          <a:p>
            <a:r>
              <a:rPr lang="en-US" dirty="0" smtClean="0"/>
              <a:t>                                   </a:t>
            </a:r>
            <a:r>
              <a:rPr lang="en-US" dirty="0" smtClean="0">
                <a:latin typeface="Chiller" pitchFamily="82" charset="0"/>
                <a:cs typeface="Andalus" pitchFamily="18" charset="-78"/>
              </a:rPr>
              <a:t>JIGAR G. SHAHERAWALA</a:t>
            </a:r>
          </a:p>
          <a:p>
            <a:r>
              <a:rPr lang="en-US" dirty="0" smtClean="0">
                <a:latin typeface="Chiller" pitchFamily="82" charset="0"/>
                <a:cs typeface="Andalus" pitchFamily="18" charset="-78"/>
              </a:rPr>
              <a:t>                                  RESI. OF BIOCHEMISTRY</a:t>
            </a:r>
          </a:p>
          <a:p>
            <a:r>
              <a:rPr lang="en-US" dirty="0" smtClean="0">
                <a:latin typeface="Chiller" pitchFamily="82" charset="0"/>
                <a:cs typeface="Andalus" pitchFamily="18" charset="-78"/>
              </a:rPr>
              <a:t>                    GMC, SURAT</a:t>
            </a: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5400" dirty="0" smtClean="0">
                <a:solidFill>
                  <a:schemeClr val="accent2"/>
                </a:solidFill>
                <a:latin typeface="Algerian" pitchFamily="82" charset="0"/>
              </a:rPr>
              <a:t>PRE ANALYTICAL VARIATION</a:t>
            </a:r>
            <a:endParaRPr lang="en-IN" sz="5400" dirty="0">
              <a:solidFill>
                <a:schemeClr val="accent2"/>
              </a:solidFill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604" y="785794"/>
            <a:ext cx="8686800" cy="5340369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MANY CONSTITUENTS OF BODY FLUIDS EXHIBIT CYCLICAL VARIATIONS ,THE DAY. FACTOR CONTRIBUTING TO SUCH VARIATIONS ARE-S.IRON,S.POTASSIUM,CORTISOL.  </a:t>
            </a:r>
            <a:endParaRPr lang="en-IN" sz="2400" dirty="0" smtClean="0"/>
          </a:p>
          <a:p>
            <a:pPr>
              <a:buNone/>
            </a:pPr>
            <a:r>
              <a:rPr lang="en-US" sz="2400" dirty="0" smtClean="0"/>
              <a:t>            -SECRETION OF CORTICOTROPIN</a:t>
            </a:r>
          </a:p>
          <a:p>
            <a:pPr>
              <a:buNone/>
            </a:pPr>
            <a:r>
              <a:rPr lang="en-US" sz="2400" dirty="0" smtClean="0"/>
              <a:t>            -PLASMA ALDOSTERON</a:t>
            </a:r>
          </a:p>
          <a:p>
            <a:pPr>
              <a:buNone/>
            </a:pPr>
            <a:r>
              <a:rPr lang="en-US" sz="2400" dirty="0" smtClean="0"/>
              <a:t>            -RENIN ACTIVITY,GFR</a:t>
            </a:r>
          </a:p>
          <a:p>
            <a:pPr>
              <a:buNone/>
            </a:pPr>
            <a:r>
              <a:rPr lang="en-US" sz="2400" dirty="0" smtClean="0"/>
              <a:t>            -PROLACTIN</a:t>
            </a:r>
          </a:p>
          <a:p>
            <a:pPr>
              <a:buNone/>
            </a:pPr>
            <a:r>
              <a:rPr lang="en-US" sz="2400" dirty="0" smtClean="0"/>
              <a:t>            -GH,TSH,INSULIN</a:t>
            </a:r>
          </a:p>
          <a:p>
            <a:pPr>
              <a:buNone/>
            </a:pPr>
            <a:r>
              <a:rPr lang="en-US" sz="2400" dirty="0" smtClean="0"/>
              <a:t>            -URINARY EXCRETION OF Na+,K,+Ca+2,Mg+2 and </a:t>
            </a:r>
            <a:r>
              <a:rPr lang="en-US" sz="2400" dirty="0" err="1" smtClean="0"/>
              <a:t>creatinine</a:t>
            </a: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            -NO CIRCADIAN VARIATION SEEN IN FSH &amp; LH BUT        ↑TESTOSTERONE DURING NIGHT</a:t>
            </a:r>
          </a:p>
          <a:p>
            <a:pPr>
              <a:buNone/>
            </a:pPr>
            <a:r>
              <a:rPr lang="en-US" sz="2400" dirty="0" smtClean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582594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>
                <a:solidFill>
                  <a:srgbClr val="7030A0"/>
                </a:solidFill>
              </a:rPr>
              <a:t>CIRCADIAN VARIATION</a:t>
            </a:r>
            <a:endParaRPr lang="en-IN" sz="32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57232"/>
            <a:ext cx="8686800" cy="5786478"/>
          </a:xfrm>
        </p:spPr>
        <p:txBody>
          <a:bodyPr>
            <a:normAutofit/>
          </a:bodyPr>
          <a:lstStyle/>
          <a:p>
            <a:r>
              <a:rPr lang="en-US" dirty="0" smtClean="0"/>
              <a:t>HIGH PROTEIN DIET</a:t>
            </a:r>
          </a:p>
          <a:p>
            <a:r>
              <a:rPr lang="en-US" sz="2400" dirty="0" smtClean="0"/>
              <a:t>↑PLASMA UREA CONCENTRTION LEADS TO ↑ITS URINARY EXCRETION</a:t>
            </a:r>
          </a:p>
          <a:p>
            <a:r>
              <a:rPr lang="en-US" sz="2400" dirty="0" smtClean="0"/>
              <a:t>↑S. CHOLESTEROL, PHOSPHATE, URATE, AMMONIA</a:t>
            </a:r>
          </a:p>
          <a:p>
            <a:r>
              <a:rPr lang="en-US" dirty="0" smtClean="0"/>
              <a:t>HIGH FAT DIET</a:t>
            </a:r>
          </a:p>
          <a:p>
            <a:r>
              <a:rPr lang="en-US" sz="2400" dirty="0" smtClean="0"/>
              <a:t>DEPLETES NITROGEN POOL </a:t>
            </a:r>
          </a:p>
          <a:p>
            <a:r>
              <a:rPr lang="en-US" sz="2400" dirty="0" smtClean="0"/>
              <a:t>↑S. CHOLESTEROL &amp; ↓S. URATE</a:t>
            </a:r>
          </a:p>
          <a:p>
            <a:r>
              <a:rPr lang="en-US" sz="2400" dirty="0" smtClean="0"/>
              <a:t>INTAKE OF MUFA →↓S.CHOLESTEROL &amp; LDL</a:t>
            </a:r>
          </a:p>
          <a:p>
            <a:r>
              <a:rPr lang="en-US" sz="2400" dirty="0" smtClean="0"/>
              <a:t>INTAKE OF PUFA→↓S.TG &amp; HDL</a:t>
            </a:r>
          </a:p>
          <a:p>
            <a:r>
              <a:rPr lang="en-US" sz="2400" dirty="0" smtClean="0"/>
              <a:t>LOW FAT DIET →↓LDH ACTIVITY</a:t>
            </a:r>
          </a:p>
          <a:p>
            <a:endParaRPr lang="en-US" dirty="0" smtClean="0"/>
          </a:p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65403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7030A0"/>
                </a:solidFill>
              </a:rPr>
              <a:t>DIET</a:t>
            </a:r>
            <a:r>
              <a:rPr lang="en-US" dirty="0" smtClean="0"/>
              <a:t> 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357166"/>
            <a:ext cx="8158162" cy="6500834"/>
          </a:xfrm>
        </p:spPr>
        <p:txBody>
          <a:bodyPr/>
          <a:lstStyle/>
          <a:p>
            <a:r>
              <a:rPr lang="en-US" dirty="0" smtClean="0"/>
              <a:t>HIGH CARBOHYDRATE DIET</a:t>
            </a:r>
          </a:p>
          <a:p>
            <a:r>
              <a:rPr lang="en-US" sz="2000" dirty="0" smtClean="0"/>
              <a:t>↓S.VLDL, CHOLESTEROL, TG &amp; PROTIEN</a:t>
            </a:r>
          </a:p>
          <a:p>
            <a:r>
              <a:rPr lang="en-US" sz="2000" dirty="0" smtClean="0"/>
              <a:t>MANY MEALS IN A DAY LEADS TO ↓TOTAL LDL &amp; HDL</a:t>
            </a:r>
          </a:p>
          <a:p>
            <a:r>
              <a:rPr lang="en-US" sz="2000" dirty="0" smtClean="0">
                <a:solidFill>
                  <a:prstClr val="black"/>
                </a:solidFill>
                <a:ea typeface="+mj-ea"/>
                <a:cs typeface="+mj-cs"/>
              </a:rPr>
              <a:t>FOOD INGESTION</a:t>
            </a:r>
          </a:p>
          <a:p>
            <a:r>
              <a:rPr lang="en-US" sz="2000" dirty="0" smtClean="0">
                <a:solidFill>
                  <a:prstClr val="black"/>
                </a:solidFill>
                <a:ea typeface="+mj-ea"/>
                <a:cs typeface="+mj-cs"/>
              </a:rPr>
              <a:t>BIGGEST ↑IN S.GLUCOSE, Fe+, TOTAL LIPIDS, ALP AFTER A MEAL</a:t>
            </a:r>
          </a:p>
          <a:p>
            <a:r>
              <a:rPr lang="en-US" sz="2000" dirty="0" smtClean="0">
                <a:solidFill>
                  <a:prstClr val="black"/>
                </a:solidFill>
              </a:rPr>
              <a:t>↑S.CHOLESTEROL &amp; GROWTH HORMONE(GH) 1HOUR AFTER A MEAL</a:t>
            </a:r>
          </a:p>
          <a:p>
            <a:r>
              <a:rPr lang="en-US" sz="2000" dirty="0" smtClean="0">
                <a:solidFill>
                  <a:prstClr val="black"/>
                </a:solidFill>
              </a:rPr>
              <a:t>GLUCAGON &amp; INSULIN SECRETION ARE STIMULATED BY A PROTEIN MEAL &amp; BY CARBOHYDRATE MEAL ONLY INSULIN</a:t>
            </a:r>
          </a:p>
          <a:p>
            <a:r>
              <a:rPr lang="en-US" sz="2000" dirty="0" smtClean="0">
                <a:solidFill>
                  <a:prstClr val="black"/>
                </a:solidFill>
              </a:rPr>
              <a:t> MEAL CAUSES ↑</a:t>
            </a:r>
            <a:r>
              <a:rPr lang="en-US" sz="2000" dirty="0" err="1" smtClean="0">
                <a:solidFill>
                  <a:prstClr val="black"/>
                </a:solidFill>
              </a:rPr>
              <a:t>HCl</a:t>
            </a:r>
            <a:r>
              <a:rPr lang="en-US" sz="2000" dirty="0" smtClean="0">
                <a:solidFill>
                  <a:prstClr val="black"/>
                </a:solidFill>
              </a:rPr>
              <a:t> SECRETION IN STOMACH </a:t>
            </a:r>
            <a:endParaRPr lang="en-IN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flipV="1">
            <a:off x="571472" y="214290"/>
            <a:ext cx="8115328" cy="60348"/>
          </a:xfrm>
        </p:spPr>
        <p:txBody>
          <a:bodyPr>
            <a:normAutofit fontScale="90000"/>
          </a:bodyPr>
          <a:lstStyle/>
          <a:p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785794"/>
            <a:ext cx="8929718" cy="5857916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BRAN</a:t>
            </a:r>
          </a:p>
          <a:p>
            <a:r>
              <a:rPr lang="en-US" sz="2400" dirty="0" smtClean="0"/>
              <a:t>IMPEDES THE ABSORPTION OF Ca+2, TG</a:t>
            </a:r>
          </a:p>
          <a:p>
            <a:r>
              <a:rPr lang="en-US" sz="2400" dirty="0" smtClean="0"/>
              <a:t>PECTIN &amp; DIETARY FIBERS </a:t>
            </a:r>
            <a:r>
              <a:rPr lang="en-US" sz="2400" dirty="0" smtClean="0">
                <a:solidFill>
                  <a:prstClr val="black"/>
                </a:solidFill>
              </a:rPr>
              <a:t>↓ THE S.APOLIPOPROTEIN B, CHOLESTEROL</a:t>
            </a:r>
          </a:p>
          <a:p>
            <a:r>
              <a:rPr lang="en-US" sz="2800" dirty="0" smtClean="0">
                <a:solidFill>
                  <a:prstClr val="black"/>
                </a:solidFill>
              </a:rPr>
              <a:t>SEROTONIN</a:t>
            </a:r>
          </a:p>
          <a:p>
            <a:r>
              <a:rPr lang="en-US" sz="2400" dirty="0" smtClean="0">
                <a:solidFill>
                  <a:prstClr val="black"/>
                </a:solidFill>
              </a:rPr>
              <a:t>↑EXC. OF 5- HYDROXYINDOLEACITIC ACID </a:t>
            </a:r>
          </a:p>
          <a:p>
            <a:r>
              <a:rPr lang="en-US" sz="2400" dirty="0" smtClean="0">
                <a:solidFill>
                  <a:prstClr val="black"/>
                </a:solidFill>
              </a:rPr>
              <a:t>ONIONS ↓  BOTH S.GLUCOSE &amp; INSULIN RESPONSE TO GLUCOSE</a:t>
            </a:r>
          </a:p>
          <a:p>
            <a:r>
              <a:rPr lang="en-US" sz="2800" dirty="0" smtClean="0">
                <a:solidFill>
                  <a:prstClr val="black"/>
                </a:solidFill>
              </a:rPr>
              <a:t>CAFFEINE</a:t>
            </a:r>
          </a:p>
          <a:p>
            <a:r>
              <a:rPr lang="en-US" sz="2400" dirty="0" smtClean="0">
                <a:solidFill>
                  <a:prstClr val="black"/>
                </a:solidFill>
              </a:rPr>
              <a:t>STIMULATION OF ADRENAL MEDULA &amp; CORTEX</a:t>
            </a:r>
          </a:p>
          <a:p>
            <a:r>
              <a:rPr lang="en-US" sz="2400" dirty="0" smtClean="0">
                <a:solidFill>
                  <a:prstClr val="black"/>
                </a:solidFill>
              </a:rPr>
              <a:t>↑FFA, GLYCEROL, TOTAL LIPID</a:t>
            </a:r>
          </a:p>
          <a:p>
            <a:r>
              <a:rPr lang="en-US" sz="2400" dirty="0" smtClean="0">
                <a:solidFill>
                  <a:prstClr val="black"/>
                </a:solidFill>
              </a:rPr>
              <a:t>PROLONGED INGESTION → ↓S.CHOLESTEROL &amp; ↑TG</a:t>
            </a:r>
          </a:p>
          <a:p>
            <a:r>
              <a:rPr lang="en-US" sz="2400" dirty="0" smtClean="0">
                <a:solidFill>
                  <a:prstClr val="black"/>
                </a:solidFill>
              </a:rPr>
              <a:t>DIURETIC EFFECT &amp; ↑RBCs IN URINE</a:t>
            </a:r>
          </a:p>
          <a:p>
            <a:r>
              <a:rPr lang="en-US" sz="2400" dirty="0" smtClean="0">
                <a:solidFill>
                  <a:prstClr val="black"/>
                </a:solidFill>
              </a:rPr>
              <a:t>↑Na+, K+, Ca+2, Mg+2 EXC.</a:t>
            </a:r>
            <a:endParaRPr lang="en-US" sz="24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329642" cy="582594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>
                <a:solidFill>
                  <a:srgbClr val="7030A0"/>
                </a:solidFill>
              </a:rPr>
              <a:t>INGESTION OF SPECIFIC FOOD &amp; BEVERAGES</a:t>
            </a:r>
            <a:endParaRPr lang="en-IN" sz="32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000108"/>
            <a:ext cx="8472518" cy="5643602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prstClr val="black"/>
                </a:solidFill>
              </a:rPr>
              <a:t>↓LDL, VLDL, HDL, TOTAL LIPID, PHOSPHOLIPID, &amp;TG</a:t>
            </a:r>
          </a:p>
          <a:p>
            <a:r>
              <a:rPr lang="en-US" sz="2400" dirty="0" smtClean="0">
                <a:solidFill>
                  <a:prstClr val="black"/>
                </a:solidFill>
              </a:rPr>
              <a:t>↑URINARY </a:t>
            </a:r>
            <a:r>
              <a:rPr lang="en-US" sz="2400" dirty="0" smtClean="0"/>
              <a:t>pH</a:t>
            </a:r>
          </a:p>
          <a:p>
            <a:r>
              <a:rPr lang="en-US" sz="2400" dirty="0" smtClean="0">
                <a:solidFill>
                  <a:prstClr val="black"/>
                </a:solidFill>
              </a:rPr>
              <a:t>↓VITAMINE B12 &amp; ↑S. BILLIRUBIN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MALNUTRITION</a:t>
            </a:r>
          </a:p>
          <a:p>
            <a:r>
              <a:rPr lang="en-US" sz="2400" dirty="0" smtClean="0">
                <a:solidFill>
                  <a:prstClr val="black"/>
                </a:solidFill>
              </a:rPr>
              <a:t>↓ALBUMIN, TOTAL PROTEIN, </a:t>
            </a:r>
            <a:r>
              <a:rPr lang="el-GR" sz="2400" dirty="0" smtClean="0">
                <a:solidFill>
                  <a:prstClr val="black"/>
                </a:solidFill>
              </a:rPr>
              <a:t>β</a:t>
            </a:r>
            <a:r>
              <a:rPr lang="en-US" sz="2400" dirty="0" smtClean="0">
                <a:solidFill>
                  <a:prstClr val="black"/>
                </a:solidFill>
              </a:rPr>
              <a:t> GLOBULIN </a:t>
            </a:r>
          </a:p>
          <a:p>
            <a:r>
              <a:rPr lang="en-US" sz="2400" dirty="0" smtClean="0">
                <a:solidFill>
                  <a:prstClr val="black"/>
                </a:solidFill>
              </a:rPr>
              <a:t>MAINTAIN GLUCOSE CONC</a:t>
            </a:r>
          </a:p>
          <a:p>
            <a:r>
              <a:rPr lang="en-US" sz="2400" dirty="0" smtClean="0">
                <a:solidFill>
                  <a:prstClr val="black"/>
                </a:solidFill>
              </a:rPr>
              <a:t>↑CORTISOL LEVEL</a:t>
            </a:r>
          </a:p>
          <a:p>
            <a:r>
              <a:rPr lang="en-US" sz="2400" dirty="0" smtClean="0">
                <a:solidFill>
                  <a:prstClr val="black"/>
                </a:solidFill>
              </a:rPr>
              <a:t>↓T3, T4, TSH, FOLATE, VIT. A &amp; E</a:t>
            </a:r>
          </a:p>
          <a:p>
            <a:r>
              <a:rPr lang="en-US" sz="2400" dirty="0" smtClean="0">
                <a:solidFill>
                  <a:prstClr val="black"/>
                </a:solidFill>
              </a:rPr>
              <a:t>↓CONC. OF S.UREA, CREATININE &amp; NITROGEN</a:t>
            </a:r>
          </a:p>
          <a:p>
            <a:endParaRPr lang="en-US" sz="24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2852"/>
            <a:ext cx="8686800" cy="785818"/>
          </a:xfrm>
        </p:spPr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en-US" sz="3200" dirty="0" smtClean="0">
                <a:solidFill>
                  <a:srgbClr val="7030A0"/>
                </a:solidFill>
              </a:rPr>
              <a:t>VEGETARIANISM</a:t>
            </a:r>
            <a:endParaRPr lang="en-IN" sz="32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785794"/>
            <a:ext cx="8715436" cy="5857916"/>
          </a:xfrm>
        </p:spPr>
        <p:txBody>
          <a:bodyPr/>
          <a:lstStyle/>
          <a:p>
            <a:r>
              <a:rPr lang="en-US" sz="2400" dirty="0" smtClean="0">
                <a:solidFill>
                  <a:prstClr val="black"/>
                </a:solidFill>
              </a:rPr>
              <a:t>↓ INSULIN SECRETION &amp; ↑GLUCOSE SECRETION </a:t>
            </a:r>
          </a:p>
          <a:p>
            <a:r>
              <a:rPr lang="en-US" sz="2400" dirty="0" smtClean="0">
                <a:solidFill>
                  <a:prstClr val="black"/>
                </a:solidFill>
              </a:rPr>
              <a:t>↑LIPOLYSIS &amp; HEPATIC KETOGENESIS</a:t>
            </a:r>
          </a:p>
          <a:p>
            <a:r>
              <a:rPr lang="en-US" sz="2400" dirty="0" smtClean="0">
                <a:solidFill>
                  <a:prstClr val="black"/>
                </a:solidFill>
              </a:rPr>
              <a:t>↑CHOLESTEROL &amp; TG &amp; ↓HDL </a:t>
            </a:r>
          </a:p>
          <a:p>
            <a:r>
              <a:rPr lang="en-US" sz="2400" dirty="0" smtClean="0">
                <a:solidFill>
                  <a:prstClr val="black"/>
                </a:solidFill>
              </a:rPr>
              <a:t>RELEASE OF PROTEIN FROM MUSCLE → ↑AMINOACID IN BLOOD </a:t>
            </a:r>
          </a:p>
          <a:p>
            <a:r>
              <a:rPr lang="en-US" sz="2400" dirty="0" smtClean="0">
                <a:solidFill>
                  <a:prstClr val="black"/>
                </a:solidFill>
              </a:rPr>
              <a:t>↑BREAKDOWN OF LIPID → ↑FFA </a:t>
            </a:r>
          </a:p>
          <a:p>
            <a:r>
              <a:rPr lang="en-US" sz="2400" dirty="0" smtClean="0">
                <a:solidFill>
                  <a:prstClr val="black"/>
                </a:solidFill>
              </a:rPr>
              <a:t>↑S.CREATININE</a:t>
            </a:r>
          </a:p>
          <a:p>
            <a:r>
              <a:rPr lang="en-US" sz="2400" dirty="0" smtClean="0">
                <a:solidFill>
                  <a:prstClr val="black"/>
                </a:solidFill>
              </a:rPr>
              <a:t>↓HEPATIC BLOOD SUPPLY</a:t>
            </a:r>
          </a:p>
          <a:p>
            <a:r>
              <a:rPr lang="en-US" sz="2400" dirty="0" smtClean="0">
                <a:solidFill>
                  <a:prstClr val="black"/>
                </a:solidFill>
              </a:rPr>
              <a:t>↑ALDOSTERONE→ ↑EXC OF K+, PO4-, Mg+2 &amp; Ca+2 </a:t>
            </a:r>
          </a:p>
          <a:p>
            <a:r>
              <a:rPr lang="en-US" sz="2400" dirty="0" smtClean="0">
                <a:solidFill>
                  <a:prstClr val="black"/>
                </a:solidFill>
              </a:rPr>
              <a:t>↑EXC OF AMMONIA &amp; CREATININE &amp; ↓EXC OF UREA</a:t>
            </a:r>
          </a:p>
          <a:p>
            <a:r>
              <a:rPr lang="en-US" sz="2400" dirty="0" smtClean="0">
                <a:solidFill>
                  <a:prstClr val="black"/>
                </a:solidFill>
              </a:rPr>
              <a:t>↑GH, CORTISOL ↓THYROID HORMONE</a:t>
            </a:r>
            <a:endParaRPr lang="en-IN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582594"/>
          </a:xfrm>
        </p:spPr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en-US" sz="3200" dirty="0" smtClean="0">
                <a:solidFill>
                  <a:srgbClr val="7030A0"/>
                </a:solidFill>
              </a:rPr>
              <a:t>FASTING &amp; STARVATION</a:t>
            </a:r>
            <a:endParaRPr lang="en-IN" sz="32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00108"/>
            <a:ext cx="9144000" cy="5643602"/>
          </a:xfrm>
        </p:spPr>
        <p:txBody>
          <a:bodyPr/>
          <a:lstStyle/>
          <a:p>
            <a:r>
              <a:rPr lang="en-US" dirty="0" smtClean="0"/>
              <a:t>SMOKING</a:t>
            </a:r>
          </a:p>
          <a:p>
            <a:r>
              <a:rPr lang="en-US" sz="2400" dirty="0" smtClean="0"/>
              <a:t>NICOTINE →STIMULATION OF ADRENAL MEDULA &amp;</a:t>
            </a:r>
          </a:p>
          <a:p>
            <a:pPr>
              <a:buNone/>
            </a:pPr>
            <a:r>
              <a:rPr lang="en-US" sz="2400" dirty="0" smtClean="0"/>
              <a:t>                             CORTEX</a:t>
            </a:r>
          </a:p>
          <a:p>
            <a:pPr>
              <a:buNone/>
            </a:pPr>
            <a:r>
              <a:rPr lang="en-IN" sz="2400" dirty="0" smtClean="0"/>
              <a:t>                           </a:t>
            </a:r>
            <a:r>
              <a:rPr lang="en-US" sz="2400" dirty="0" smtClean="0">
                <a:solidFill>
                  <a:prstClr val="black"/>
                </a:solidFill>
              </a:rPr>
              <a:t>↑GLUCOSE, ↑LACTATE</a:t>
            </a:r>
          </a:p>
          <a:p>
            <a:pPr>
              <a:buNone/>
            </a:pPr>
            <a:r>
              <a:rPr lang="en-US" sz="2400" dirty="0" smtClean="0">
                <a:solidFill>
                  <a:prstClr val="black"/>
                </a:solidFill>
              </a:rPr>
              <a:t>                           ↑GH, CHOLESTEROL, TG↓HDL</a:t>
            </a:r>
          </a:p>
          <a:p>
            <a:pPr>
              <a:buNone/>
            </a:pPr>
            <a:r>
              <a:rPr lang="en-US" sz="2400" dirty="0" smtClean="0"/>
              <a:t>                           </a:t>
            </a:r>
            <a:r>
              <a:rPr lang="en-US" sz="2400" dirty="0" smtClean="0">
                <a:solidFill>
                  <a:prstClr val="black"/>
                </a:solidFill>
              </a:rPr>
              <a:t>↑RBCs, WBCs</a:t>
            </a:r>
          </a:p>
          <a:p>
            <a:pPr>
              <a:buNone/>
            </a:pPr>
            <a:r>
              <a:rPr lang="en-US" sz="2400" dirty="0" smtClean="0">
                <a:solidFill>
                  <a:prstClr val="black"/>
                </a:solidFill>
              </a:rPr>
              <a:t>                            ↓S.URERA &amp; CREATININE</a:t>
            </a:r>
          </a:p>
          <a:p>
            <a:pPr>
              <a:buNone/>
            </a:pPr>
            <a:r>
              <a:rPr lang="en-US" sz="2400" dirty="0" smtClean="0">
                <a:solidFill>
                  <a:prstClr val="black"/>
                </a:solidFill>
              </a:rPr>
              <a:t>                             ↑GASTRIC SECRETION &amp; ↓HCO3- </a:t>
            </a:r>
          </a:p>
          <a:p>
            <a:pPr>
              <a:buNone/>
            </a:pPr>
            <a:r>
              <a:rPr lang="en-US" sz="2400" dirty="0" smtClean="0">
                <a:solidFill>
                  <a:prstClr val="black"/>
                </a:solidFill>
              </a:rPr>
              <a:t>                           ↓IMMUNE RESPONSE</a:t>
            </a:r>
          </a:p>
          <a:p>
            <a:pPr>
              <a:buNone/>
            </a:pPr>
            <a:r>
              <a:rPr lang="en-US" sz="2400" dirty="0" smtClean="0">
                <a:solidFill>
                  <a:prstClr val="black"/>
                </a:solidFill>
              </a:rPr>
              <a:t>                           ↓SPERM COUNT &amp; MOTILITY</a:t>
            </a:r>
          </a:p>
          <a:p>
            <a:pPr>
              <a:buNone/>
            </a:pPr>
            <a:r>
              <a:rPr lang="en-US" sz="2400" dirty="0" smtClean="0">
                <a:solidFill>
                  <a:prstClr val="black"/>
                </a:solidFill>
              </a:rPr>
              <a:t>                           ↓VIT B12</a:t>
            </a:r>
            <a:endParaRPr lang="en-US" sz="24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72518" cy="725470"/>
          </a:xfrm>
        </p:spPr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en-US" sz="3200" dirty="0" smtClean="0">
                <a:solidFill>
                  <a:srgbClr val="7030A0"/>
                </a:solidFill>
              </a:rPr>
              <a:t>LIFE STYLE</a:t>
            </a:r>
            <a:endParaRPr lang="en-IN" sz="32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85794"/>
            <a:ext cx="9144000" cy="5857916"/>
          </a:xfrm>
        </p:spPr>
        <p:txBody>
          <a:bodyPr>
            <a:normAutofit/>
          </a:bodyPr>
          <a:lstStyle/>
          <a:p>
            <a:r>
              <a:rPr lang="en-US" sz="2400" dirty="0" smtClean="0"/>
              <a:t>↓GLUCOSE &amp; </a:t>
            </a:r>
            <a:r>
              <a:rPr lang="en-US" sz="2400" dirty="0" smtClean="0">
                <a:solidFill>
                  <a:prstClr val="black"/>
                </a:solidFill>
              </a:rPr>
              <a:t> ↑LACTATE &amp; URATE</a:t>
            </a:r>
          </a:p>
          <a:p>
            <a:r>
              <a:rPr lang="en-US" sz="2400" dirty="0" smtClean="0">
                <a:solidFill>
                  <a:prstClr val="black"/>
                </a:solidFill>
              </a:rPr>
              <a:t>MARKED HYPERTRIGLYCERIDEMIA</a:t>
            </a:r>
          </a:p>
          <a:p>
            <a:r>
              <a:rPr lang="en-US" sz="2400" dirty="0" smtClean="0">
                <a:solidFill>
                  <a:prstClr val="black"/>
                </a:solidFill>
              </a:rPr>
              <a:t> ↑HDL </a:t>
            </a:r>
          </a:p>
          <a:p>
            <a:r>
              <a:rPr lang="en-US" sz="2400" dirty="0" smtClean="0">
                <a:solidFill>
                  <a:prstClr val="black"/>
                </a:solidFill>
              </a:rPr>
              <a:t>STIMULATION OF ADRENAL MEDULA</a:t>
            </a:r>
          </a:p>
          <a:p>
            <a:r>
              <a:rPr lang="en-US" sz="2400" dirty="0" smtClean="0">
                <a:solidFill>
                  <a:prstClr val="black"/>
                </a:solidFill>
              </a:rPr>
              <a:t>↓TESTOSTERONE &amp;  ↑LH</a:t>
            </a:r>
          </a:p>
          <a:p>
            <a:r>
              <a:rPr lang="en-US" sz="2400" dirty="0" smtClean="0">
                <a:solidFill>
                  <a:prstClr val="black"/>
                </a:solidFill>
              </a:rPr>
              <a:t> ↑HEPATIC MICROSOMAL ENZ. </a:t>
            </a:r>
          </a:p>
          <a:p>
            <a:r>
              <a:rPr lang="en-US" sz="2400" dirty="0" smtClean="0">
                <a:solidFill>
                  <a:prstClr val="black"/>
                </a:solidFill>
              </a:rPr>
              <a:t>↓S.FOLATE LEVEL </a:t>
            </a:r>
          </a:p>
          <a:p>
            <a:endParaRPr lang="en-IN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654032"/>
          </a:xfrm>
        </p:spPr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en-US" sz="3200" dirty="0" smtClean="0">
                <a:solidFill>
                  <a:srgbClr val="7030A0"/>
                </a:solidFill>
              </a:rPr>
              <a:t>ALCOHOL  INGESTION</a:t>
            </a:r>
            <a:endParaRPr lang="en-IN" sz="32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14356"/>
            <a:ext cx="9001156" cy="5929354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ON II.M INJECTION →MUSCLE IRRITATION→RELEASE OF ENZ</a:t>
            </a:r>
            <a:endParaRPr lang="en-IN" sz="2400" dirty="0" smtClean="0"/>
          </a:p>
          <a:p>
            <a:r>
              <a:rPr lang="en-US" sz="2400" dirty="0" smtClean="0"/>
              <a:t>OPIATES→SPASM OF SPHINCTER OF ODDI</a:t>
            </a:r>
          </a:p>
          <a:p>
            <a:r>
              <a:rPr lang="en-US" sz="2400" dirty="0" smtClean="0"/>
              <a:t>DIURETIC→↓K+, Na+, ↑GLUCOSE</a:t>
            </a:r>
          </a:p>
          <a:p>
            <a:r>
              <a:rPr lang="en-US" sz="2400" dirty="0" smtClean="0"/>
              <a:t>THIAZIDE→↓GFR→PRE RENAL AZOTEMIA &amp; HYPERURICEMIA</a:t>
            </a:r>
          </a:p>
          <a:p>
            <a:r>
              <a:rPr lang="en-US" sz="2400" dirty="0" smtClean="0"/>
              <a:t>ANTICONVULSENT DRUGS→↑Zn+ &amp; Cu+2 EXC. ↓ T-CELL FUNCTION </a:t>
            </a:r>
          </a:p>
          <a:p>
            <a:r>
              <a:rPr lang="en-US" sz="2400" dirty="0" smtClean="0"/>
              <a:t>PHENYTOIN→↓Ca+2 &amp; PO4- &amp;↑ALP, BILLIRUBIN, GGT.  </a:t>
            </a:r>
          </a:p>
          <a:p>
            <a:pPr>
              <a:buNone/>
            </a:pPr>
            <a:r>
              <a:rPr lang="en-US" sz="2400" dirty="0" smtClean="0"/>
              <a:t>                              ↓FSH, TSH &amp; SPERM COUNT</a:t>
            </a:r>
          </a:p>
          <a:p>
            <a:r>
              <a:rPr lang="en-US" dirty="0" smtClean="0">
                <a:solidFill>
                  <a:srgbClr val="7030A0"/>
                </a:solidFill>
              </a:rPr>
              <a:t>HERBAL DRUG PREPARATION</a:t>
            </a:r>
          </a:p>
          <a:p>
            <a:r>
              <a:rPr lang="en-US" sz="2400" dirty="0" smtClean="0"/>
              <a:t>LONG TERM USE →ALBUMINURIA, HEMATURIA, HYPOKALEMIA</a:t>
            </a:r>
          </a:p>
          <a:p>
            <a:r>
              <a:rPr lang="en-US" sz="2400" dirty="0" smtClean="0"/>
              <a:t>GREEN TEA → MICROCYTICANEMIA</a:t>
            </a:r>
          </a:p>
          <a:p>
            <a:r>
              <a:rPr lang="en-US" sz="2400" dirty="0" smtClean="0"/>
              <a:t>QUININE &amp; QUINIDINE → THROMBOCYTOPENIA</a:t>
            </a:r>
          </a:p>
          <a:p>
            <a:endParaRPr lang="en-US" sz="2400" dirty="0" smtClean="0"/>
          </a:p>
          <a:p>
            <a:pPr>
              <a:buNone/>
            </a:pPr>
            <a:endParaRPr lang="en-US" sz="24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2852"/>
            <a:ext cx="8686800" cy="428628"/>
          </a:xfrm>
        </p:spPr>
        <p:txBody>
          <a:bodyPr>
            <a:noAutofit/>
          </a:bodyPr>
          <a:lstStyle/>
          <a:p>
            <a:pPr algn="l">
              <a:buFont typeface="Arial" pitchFamily="34" charset="0"/>
              <a:buChar char="•"/>
            </a:pPr>
            <a:r>
              <a:rPr lang="en-US" sz="3200" dirty="0" smtClean="0">
                <a:solidFill>
                  <a:srgbClr val="7030A0"/>
                </a:solidFill>
              </a:rPr>
              <a:t>DRUG ADMINISTRATION</a:t>
            </a:r>
            <a:endParaRPr lang="en-IN" sz="32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85794"/>
            <a:ext cx="9144000" cy="6072206"/>
          </a:xfrm>
        </p:spPr>
        <p:txBody>
          <a:bodyPr>
            <a:normAutofit/>
          </a:bodyPr>
          <a:lstStyle/>
          <a:p>
            <a:r>
              <a:rPr lang="en-US" sz="2400" dirty="0" smtClean="0"/>
              <a:t>AMPHETAMINES →↑FFA</a:t>
            </a:r>
          </a:p>
          <a:p>
            <a:r>
              <a:rPr lang="en-US" sz="2400" dirty="0" smtClean="0"/>
              <a:t>MORPHINE →↑AMYLASE, LIPASE, ALP, SGOT, SGPT, BILLIRUBIN, PROLACTIN, TSH</a:t>
            </a:r>
          </a:p>
          <a:p>
            <a:r>
              <a:rPr lang="en-US" sz="2400" dirty="0" smtClean="0"/>
              <a:t>                           ↓  INSULIN, NOREPHINEPHRIN,    </a:t>
            </a:r>
          </a:p>
          <a:p>
            <a:r>
              <a:rPr lang="en-US" sz="2400" dirty="0" smtClean="0"/>
              <a:t>                             PANCRIATIC POLYPEPTIDE, NEUROTENSIN</a:t>
            </a:r>
          </a:p>
          <a:p>
            <a:r>
              <a:rPr lang="en-US" sz="2400" dirty="0" smtClean="0"/>
              <a:t>HEROIN →↑CHOLESTEROL, THYROXIN, K+</a:t>
            </a:r>
          </a:p>
          <a:p>
            <a:r>
              <a:rPr lang="en-US" sz="2400" dirty="0" smtClean="0"/>
              <a:t>CANNABIS →↑K+, Na+, </a:t>
            </a:r>
            <a:r>
              <a:rPr lang="en-US" sz="2400" dirty="0" err="1" smtClean="0"/>
              <a:t>Cl</a:t>
            </a:r>
            <a:r>
              <a:rPr lang="en-US" sz="2400" dirty="0" smtClean="0"/>
              <a:t>-, UREA</a:t>
            </a:r>
          </a:p>
          <a:p>
            <a:r>
              <a:rPr lang="en-US" sz="2400" dirty="0" smtClean="0"/>
              <a:t>                      ↓ GLUCOSE, CREATININE, URATE</a:t>
            </a:r>
            <a:endParaRPr lang="en-IN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785794"/>
          </a:xfrm>
        </p:spPr>
        <p:txBody>
          <a:bodyPr>
            <a:noAutofit/>
          </a:bodyPr>
          <a:lstStyle/>
          <a:p>
            <a:pPr algn="l">
              <a:buFont typeface="Arial" pitchFamily="34" charset="0"/>
              <a:buChar char="•"/>
            </a:pPr>
            <a:r>
              <a:rPr lang="en-US" sz="3200" dirty="0" smtClean="0">
                <a:solidFill>
                  <a:srgbClr val="7030A0"/>
                </a:solidFill>
              </a:rPr>
              <a:t>RECREATIONAL DRUG INGESTION</a:t>
            </a:r>
            <a:endParaRPr lang="en-IN" sz="32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3395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    TYPES</a:t>
            </a:r>
            <a:r>
              <a:rPr lang="en-US" dirty="0" smtClean="0"/>
              <a:t>:</a:t>
            </a:r>
          </a:p>
          <a:p>
            <a:r>
              <a:rPr lang="en-US" dirty="0" smtClean="0"/>
              <a:t>1) </a:t>
            </a:r>
            <a:r>
              <a:rPr lang="en-US" dirty="0" smtClean="0"/>
              <a:t>CONTROLLABLE VARIABLES</a:t>
            </a:r>
            <a:endParaRPr lang="en-US" dirty="0" smtClean="0"/>
          </a:p>
          <a:p>
            <a:r>
              <a:rPr lang="en-US" dirty="0" smtClean="0"/>
              <a:t>2) </a:t>
            </a:r>
            <a:r>
              <a:rPr lang="en-US" smtClean="0"/>
              <a:t>NON </a:t>
            </a:r>
            <a:r>
              <a:rPr lang="en-US" smtClean="0"/>
              <a:t>CONTROLLABLE  </a:t>
            </a:r>
            <a:r>
              <a:rPr lang="en-US" dirty="0" smtClean="0"/>
              <a:t>VARIABLES</a:t>
            </a:r>
          </a:p>
          <a:p>
            <a:pPr>
              <a:buNone/>
            </a:pPr>
            <a:r>
              <a:rPr lang="en-US" sz="3600" dirty="0" smtClean="0"/>
              <a:t>* </a:t>
            </a:r>
            <a:r>
              <a:rPr lang="en-US" sz="3600" u="sng" dirty="0" smtClean="0">
                <a:solidFill>
                  <a:srgbClr val="0070C0"/>
                </a:solidFill>
              </a:rPr>
              <a:t>CONTROLLABLE VARIABLES</a:t>
            </a:r>
          </a:p>
          <a:p>
            <a:r>
              <a:rPr lang="en-US" dirty="0" smtClean="0"/>
              <a:t>POSTURE                           ● DIET</a:t>
            </a:r>
          </a:p>
          <a:p>
            <a:r>
              <a:rPr lang="en-US" dirty="0" smtClean="0"/>
              <a:t>PROLONGED BED REST ● LIFE STYLE</a:t>
            </a:r>
          </a:p>
          <a:p>
            <a:r>
              <a:rPr lang="en-US" dirty="0" smtClean="0"/>
              <a:t>EXERCISE                           ●  DRUGS</a:t>
            </a:r>
          </a:p>
          <a:p>
            <a:r>
              <a:rPr lang="en-US" dirty="0" smtClean="0"/>
              <a:t>PHYSICAL TRAINING      ● HERBAL PREPARATION</a:t>
            </a:r>
          </a:p>
          <a:p>
            <a:r>
              <a:rPr lang="en-US" dirty="0" smtClean="0"/>
              <a:t>CIRCADIAN VARIATION ● RECREATIONAL DRUG           </a:t>
            </a:r>
          </a:p>
          <a:p>
            <a:pPr>
              <a:buNone/>
            </a:pPr>
            <a:r>
              <a:rPr lang="en-US" dirty="0" smtClean="0"/>
              <a:t>                                                   PREPARATION</a:t>
            </a:r>
          </a:p>
          <a:p>
            <a:endParaRPr lang="en-IN" dirty="0" smtClean="0"/>
          </a:p>
          <a:p>
            <a:endParaRPr lang="en-IN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1219200"/>
          </a:xfrm>
        </p:spPr>
        <p:txBody>
          <a:bodyPr>
            <a:normAutofit/>
          </a:bodyPr>
          <a:lstStyle/>
          <a:p>
            <a:r>
              <a:rPr lang="en-US" i="1" dirty="0" smtClean="0">
                <a:solidFill>
                  <a:srgbClr val="00B050"/>
                </a:solidFill>
              </a:rPr>
              <a:t>PRE ANALYTICAL VARIABLES</a:t>
            </a:r>
            <a:endParaRPr lang="en-IN" i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</p:spPr>
        <p:txBody>
          <a:bodyPr>
            <a:normAutofit fontScale="92500"/>
          </a:bodyPr>
          <a:lstStyle/>
          <a:p>
            <a:r>
              <a:rPr lang="en-US" dirty="0" smtClean="0">
                <a:solidFill>
                  <a:srgbClr val="7030A0"/>
                </a:solidFill>
              </a:rPr>
              <a:t>BIOLOGICAL</a:t>
            </a:r>
          </a:p>
          <a:p>
            <a:pPr>
              <a:buNone/>
            </a:pPr>
            <a:r>
              <a:rPr lang="en-US" sz="2800" dirty="0" smtClean="0"/>
              <a:t>1)</a:t>
            </a:r>
            <a:r>
              <a:rPr lang="en-US" sz="2800" dirty="0" smtClean="0">
                <a:solidFill>
                  <a:schemeClr val="accent4">
                    <a:lumMod val="75000"/>
                  </a:schemeClr>
                </a:solidFill>
              </a:rPr>
              <a:t>AGE</a:t>
            </a:r>
            <a:endParaRPr lang="en-US" sz="2800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</a:rPr>
              <a:t>NEWBORN</a:t>
            </a:r>
          </a:p>
          <a:p>
            <a:r>
              <a:rPr lang="en-US" sz="2400" dirty="0" smtClean="0"/>
              <a:t>↑RBCs &amp; </a:t>
            </a:r>
            <a:r>
              <a:rPr lang="en-US" sz="2400" dirty="0" err="1" smtClean="0"/>
              <a:t>Hb</a:t>
            </a:r>
            <a:r>
              <a:rPr lang="en-US" sz="2400" dirty="0" smtClean="0"/>
              <a:t> CONC. AT BIRTH</a:t>
            </a:r>
          </a:p>
          <a:p>
            <a:r>
              <a:rPr lang="en-US" sz="2400" dirty="0" smtClean="0"/>
              <a:t>BUT WITHIN A FEW DAYS OF BIRTH ↓RBCs</a:t>
            </a:r>
          </a:p>
          <a:p>
            <a:r>
              <a:rPr lang="en-US" sz="2400" dirty="0" smtClean="0"/>
              <a:t>ECF FORMS WHICH IS SIMILAR TO PLASMA EXCEPT PROTEIN</a:t>
            </a:r>
          </a:p>
          <a:p>
            <a:r>
              <a:rPr lang="en-US" sz="2400" dirty="0" smtClean="0"/>
              <a:t>SERUM ACTIVITIES OF ENZ LIKE CK, GGT, AST ARE HIGH AT BIRTH</a:t>
            </a:r>
          </a:p>
          <a:p>
            <a:r>
              <a:rPr lang="en-US" sz="2400" dirty="0" smtClean="0"/>
              <a:t>IN INFANTS, ↑BILLIRUBIN AFTER BIRTH</a:t>
            </a:r>
          </a:p>
          <a:p>
            <a:r>
              <a:rPr lang="en-US" sz="2400" dirty="0" smtClean="0"/>
              <a:t>BLOOD GLUCOSE IS LOW DUE  TO SMALL GLYCOGEN RESERVES</a:t>
            </a:r>
          </a:p>
          <a:p>
            <a:r>
              <a:rPr lang="en-US" sz="2400" dirty="0" smtClean="0"/>
              <a:t>PLASMA K+ IS HIGH AT BIRTH BUT IT FALLS RAPIDLY</a:t>
            </a:r>
          </a:p>
          <a:p>
            <a:r>
              <a:rPr lang="en-US" sz="2400" dirty="0" smtClean="0"/>
              <a:t>↑PROTEIN SYNTH→ PLASMA UREA NITROGEN ↓</a:t>
            </a:r>
          </a:p>
          <a:p>
            <a:pPr>
              <a:buNone/>
            </a:pPr>
            <a:r>
              <a:rPr lang="en-US" sz="2400" dirty="0" smtClean="0"/>
              <a:t>                                          ↓PLASMA AMINOACIDS</a:t>
            </a:r>
          </a:p>
          <a:p>
            <a:pPr>
              <a:buNone/>
            </a:pPr>
            <a:r>
              <a:rPr lang="en-US" sz="2400" dirty="0" smtClean="0"/>
              <a:t>                                          ↑EXC OF AMINOACIDS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868346"/>
          </a:xfrm>
        </p:spPr>
        <p:txBody>
          <a:bodyPr/>
          <a:lstStyle/>
          <a:p>
            <a:r>
              <a:rPr lang="en-US" i="1" dirty="0" smtClean="0">
                <a:solidFill>
                  <a:srgbClr val="0070C0"/>
                </a:solidFill>
              </a:rPr>
              <a:t>NONCONROLLABLE VARIABLES</a:t>
            </a:r>
            <a:endParaRPr lang="en-IN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71480"/>
            <a:ext cx="9001156" cy="6072230"/>
          </a:xfrm>
        </p:spPr>
        <p:txBody>
          <a:bodyPr>
            <a:normAutofit fontScale="85000" lnSpcReduction="20000"/>
          </a:bodyPr>
          <a:lstStyle/>
          <a:p>
            <a:r>
              <a:rPr lang="en-US" sz="2400" dirty="0" smtClean="0"/>
              <a:t>↑PLASMA PROTEIN AFTER INFANCY, REACHES TO ADULT LEVEL BY 10YRS.</a:t>
            </a:r>
          </a:p>
          <a:p>
            <a:r>
              <a:rPr lang="en-US" sz="2400" dirty="0" smtClean="0"/>
              <a:t>↓SERUM ACTIVITIES OF ENZ  BUT ALT↑ &amp; ALP↑ WITH GROWTH</a:t>
            </a:r>
          </a:p>
          <a:p>
            <a:r>
              <a:rPr lang="en-US" sz="2400" dirty="0" smtClean="0"/>
              <a:t>↑TOTAL &amp; LDL DURING THE RAPID GROWTH SPURT</a:t>
            </a:r>
          </a:p>
          <a:p>
            <a:r>
              <a:rPr lang="en-US" sz="2400" dirty="0" smtClean="0"/>
              <a:t>↑S.CREATININE CONC. &amp;↓S.URATE CONC. </a:t>
            </a:r>
          </a:p>
          <a:p>
            <a:r>
              <a:rPr lang="en-US" sz="3300" dirty="0" smtClean="0">
                <a:solidFill>
                  <a:schemeClr val="bg2">
                    <a:lumMod val="25000"/>
                  </a:schemeClr>
                </a:solidFill>
              </a:rPr>
              <a:t>ADULT </a:t>
            </a:r>
          </a:p>
          <a:p>
            <a:r>
              <a:rPr lang="en-US" sz="2400" dirty="0" smtClean="0"/>
              <a:t>↓S.TOTAL PROTEIN &amp; ALBUMIN</a:t>
            </a:r>
          </a:p>
          <a:p>
            <a:r>
              <a:rPr lang="en-US" sz="2400" dirty="0" smtClean="0"/>
              <a:t>↓S. Ca+2 &amp; S.PO4-</a:t>
            </a:r>
          </a:p>
          <a:p>
            <a:r>
              <a:rPr lang="en-US" sz="2400" dirty="0" smtClean="0"/>
              <a:t>↑S.CHOLESTEROL &amp; TG </a:t>
            </a:r>
          </a:p>
          <a:p>
            <a:r>
              <a:rPr lang="en-US" sz="2400" dirty="0" smtClean="0"/>
              <a:t>↑SERUM ACTIVITIES OF MOST ENZ DURING ADOLESCENCE</a:t>
            </a:r>
          </a:p>
          <a:p>
            <a:r>
              <a:rPr lang="en-US" sz="3300" dirty="0" smtClean="0">
                <a:solidFill>
                  <a:schemeClr val="bg2">
                    <a:lumMod val="25000"/>
                  </a:schemeClr>
                </a:solidFill>
                <a:ea typeface="+mj-ea"/>
                <a:cs typeface="+mj-cs"/>
              </a:rPr>
              <a:t>ELDERLY ADULT</a:t>
            </a:r>
            <a:endParaRPr lang="en-US" sz="3300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sz="2400" dirty="0" smtClean="0"/>
              <a:t>↓ RENAL CONC. ABILITY → ↓CREATININE CLEARENCE</a:t>
            </a:r>
          </a:p>
          <a:p>
            <a:r>
              <a:rPr lang="en-US" sz="2400" dirty="0" smtClean="0"/>
              <a:t>↓T3 &amp; T4 SECRETION </a:t>
            </a:r>
          </a:p>
          <a:p>
            <a:r>
              <a:rPr lang="en-US" sz="2400" dirty="0" smtClean="0"/>
              <a:t>↓ALDOSTERONE SECRETION → ↓RESPONSE TO Na+ RESTRICTION </a:t>
            </a:r>
          </a:p>
          <a:p>
            <a:r>
              <a:rPr lang="en-US" sz="2400" dirty="0" smtClean="0"/>
              <a:t>↓INSULIN RESPONSE TO GLUCOSE</a:t>
            </a:r>
          </a:p>
          <a:p>
            <a:r>
              <a:rPr lang="en-US" sz="2400" dirty="0" smtClean="0"/>
              <a:t>↓TESTOSTERONE</a:t>
            </a:r>
          </a:p>
          <a:p>
            <a:r>
              <a:rPr lang="en-US" sz="2400" dirty="0" smtClean="0"/>
              <a:t>IN WOMEN, ↑FSH &amp; ↓ESTROGEN </a:t>
            </a:r>
            <a:endParaRPr lang="en-IN" sz="2400" dirty="0" smtClean="0"/>
          </a:p>
          <a:p>
            <a:endParaRPr lang="en-US" sz="2400" dirty="0" smtClean="0"/>
          </a:p>
          <a:p>
            <a:endParaRPr lang="en-IN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2852"/>
            <a:ext cx="8686800" cy="571504"/>
          </a:xfrm>
        </p:spPr>
        <p:txBody>
          <a:bodyPr>
            <a:noAutofit/>
          </a:bodyPr>
          <a:lstStyle/>
          <a:p>
            <a:pPr algn="l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</a:rPr>
              <a:t>CHILDHOOD TO PUBERTY                                          </a:t>
            </a:r>
            <a:endParaRPr lang="en-IN" sz="28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00042"/>
            <a:ext cx="8686800" cy="562612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SEXUALLY DIFFERENCE BASICALLY SEEN AFTER PUBERTY  DUE TO CHANGES IN CONC OF SEX HORMONES</a:t>
            </a:r>
          </a:p>
          <a:p>
            <a:r>
              <a:rPr lang="en-US" sz="2400" dirty="0" smtClean="0"/>
              <a:t>SERUM ACTIVITIES OF ALP, ALT, AST, CK &amp; ALDOLASE IS MORE IN MEN THAN IN WOMEN</a:t>
            </a:r>
          </a:p>
          <a:p>
            <a:r>
              <a:rPr lang="en-US" sz="2400" dirty="0" smtClean="0"/>
              <a:t>AFTER MENOPAUSE, </a:t>
            </a:r>
            <a:r>
              <a:rPr lang="en-US" sz="2400" dirty="0" smtClean="0">
                <a:latin typeface="Calibri"/>
                <a:cs typeface="Calibri"/>
              </a:rPr>
              <a:t>↑</a:t>
            </a:r>
            <a:r>
              <a:rPr lang="en-US" sz="2400" dirty="0" smtClean="0">
                <a:cs typeface="Calibri"/>
              </a:rPr>
              <a:t>ALP ACTIVITIES  UNTIL IT IS MORE THAN MEN </a:t>
            </a:r>
          </a:p>
          <a:p>
            <a:r>
              <a:rPr lang="en-US" sz="2400" dirty="0" smtClean="0">
                <a:cs typeface="Calibri"/>
              </a:rPr>
              <a:t>IN MEN </a:t>
            </a:r>
            <a:r>
              <a:rPr lang="en-US" sz="2400" dirty="0" smtClean="0">
                <a:latin typeface="Calibri"/>
                <a:cs typeface="Calibri"/>
              </a:rPr>
              <a:t>↑</a:t>
            </a:r>
            <a:r>
              <a:rPr lang="en-US" sz="2400" dirty="0" smtClean="0">
                <a:cs typeface="Calibri"/>
              </a:rPr>
              <a:t>ALBUMIN, Ca+2, Mg+2 BUT GLOBULIN IS LESS</a:t>
            </a:r>
          </a:p>
          <a:p>
            <a:r>
              <a:rPr lang="en-US" sz="2400" dirty="0" smtClean="0">
                <a:cs typeface="Calibri"/>
              </a:rPr>
              <a:t>IN WOMEN </a:t>
            </a:r>
            <a:r>
              <a:rPr lang="en-US" sz="2400" dirty="0" smtClean="0">
                <a:latin typeface="Calibri"/>
                <a:cs typeface="Calibri"/>
              </a:rPr>
              <a:t>↓</a:t>
            </a:r>
            <a:r>
              <a:rPr lang="en-US" sz="2400" dirty="0" err="1" smtClean="0">
                <a:cs typeface="Calibri"/>
              </a:rPr>
              <a:t>Hb</a:t>
            </a:r>
            <a:r>
              <a:rPr lang="en-US" sz="2400" dirty="0" smtClean="0">
                <a:cs typeface="Calibri"/>
              </a:rPr>
              <a:t> CONC &amp; BILLIRUBIN &amp; HIGH RBCs TURNOVER &amp; LOW S.Fe+2&amp; FOLATE DURING FERTILE YRS BUT Cu+2 HIGH</a:t>
            </a:r>
          </a:p>
          <a:p>
            <a:r>
              <a:rPr lang="en-US" sz="2400" dirty="0" smtClean="0">
                <a:cs typeface="Calibri"/>
              </a:rPr>
              <a:t>S.CHOLESTEROL &amp; LDL HIGH IN MEN BUT S.</a:t>
            </a:r>
            <a:r>
              <a:rPr lang="el-GR" sz="2400" dirty="0" smtClean="0">
                <a:cs typeface="Calibri"/>
              </a:rPr>
              <a:t>α</a:t>
            </a:r>
            <a:r>
              <a:rPr lang="en-US" sz="2400" dirty="0" smtClean="0">
                <a:cs typeface="Calibri"/>
              </a:rPr>
              <a:t>LIPOPROTEIN,  APOLIPOPROTEIN A-1, &amp; HDL ARE LESS </a:t>
            </a:r>
          </a:p>
          <a:p>
            <a:endParaRPr lang="en-US" sz="2400" dirty="0" smtClean="0">
              <a:cs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0"/>
            <a:ext cx="8686800" cy="500042"/>
          </a:xfrm>
        </p:spPr>
        <p:txBody>
          <a:bodyPr>
            <a:noAutofit/>
          </a:bodyPr>
          <a:lstStyle/>
          <a:p>
            <a:pPr algn="l"/>
            <a:r>
              <a:rPr lang="en-US" sz="3200" dirty="0" smtClean="0">
                <a:solidFill>
                  <a:schemeClr val="accent4">
                    <a:lumMod val="75000"/>
                  </a:schemeClr>
                </a:solidFill>
              </a:rPr>
              <a:t>2)SEX</a:t>
            </a:r>
            <a:endParaRPr lang="en-IN" sz="32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714356"/>
            <a:ext cx="8929718" cy="5929354"/>
          </a:xfrm>
        </p:spPr>
        <p:txBody>
          <a:bodyPr/>
          <a:lstStyle/>
          <a:p>
            <a:r>
              <a:rPr lang="en-US" dirty="0" smtClean="0"/>
              <a:t>IN BLACKS</a:t>
            </a:r>
          </a:p>
          <a:p>
            <a:pPr>
              <a:buNone/>
            </a:pPr>
            <a:r>
              <a:rPr lang="en-US" dirty="0" smtClean="0"/>
              <a:t>                  S. PROTEIN IS HIGH  BUT ALBUMIN IS LESS</a:t>
            </a:r>
          </a:p>
          <a:p>
            <a:pPr>
              <a:buNone/>
            </a:pPr>
            <a:r>
              <a:rPr lang="en-US" dirty="0" smtClean="0"/>
              <a:t>                  CK, LD &amp; ALP IS HIGH </a:t>
            </a:r>
          </a:p>
          <a:p>
            <a:pPr>
              <a:buNone/>
            </a:pPr>
            <a:r>
              <a:rPr lang="en-US" dirty="0" smtClean="0"/>
              <a:t>                  GLUCOSE TOLERENCE IS LESS</a:t>
            </a:r>
          </a:p>
          <a:p>
            <a:pPr>
              <a:buNone/>
            </a:pPr>
            <a:r>
              <a:rPr lang="en-US" dirty="0" smtClean="0"/>
              <a:t>                  LIPOPROTEIN IS HIGH</a:t>
            </a:r>
          </a:p>
          <a:p>
            <a:r>
              <a:rPr lang="en-US" dirty="0" smtClean="0"/>
              <a:t>IN WHITES</a:t>
            </a:r>
          </a:p>
          <a:p>
            <a:pPr>
              <a:buNone/>
            </a:pPr>
            <a:r>
              <a:rPr lang="en-US" dirty="0" smtClean="0"/>
              <a:t>                   S.CHOLESTEROL &amp; TG ARE HIGH</a:t>
            </a:r>
          </a:p>
          <a:p>
            <a:pPr>
              <a:buNone/>
            </a:pPr>
            <a:r>
              <a:rPr lang="en-US" dirty="0" smtClean="0"/>
              <a:t>                   </a:t>
            </a:r>
            <a:r>
              <a:rPr lang="en-US" dirty="0" err="1" smtClean="0"/>
              <a:t>Hb</a:t>
            </a:r>
            <a:r>
              <a:rPr lang="en-US" dirty="0" smtClean="0"/>
              <a:t> CONC IS HIGH </a:t>
            </a:r>
          </a:p>
          <a:p>
            <a:pPr>
              <a:buNone/>
            </a:pPr>
            <a:r>
              <a:rPr lang="en-US" dirty="0" smtClean="0"/>
              <a:t>                  HIGH LEUCOCYTES COUNT</a:t>
            </a:r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714356"/>
          </a:xfrm>
        </p:spPr>
        <p:txBody>
          <a:bodyPr>
            <a:normAutofit/>
          </a:bodyPr>
          <a:lstStyle/>
          <a:p>
            <a:r>
              <a:rPr sz="3200" smtClean="0">
                <a:solidFill>
                  <a:schemeClr val="accent4">
                    <a:lumMod val="75000"/>
                  </a:schemeClr>
                </a:solidFill>
              </a:rPr>
              <a:t>3) RACE</a:t>
            </a:r>
            <a:endParaRPr lang="en-IN" sz="32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928670"/>
            <a:ext cx="8858280" cy="5715040"/>
          </a:xfrm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800" dirty="0" smtClean="0"/>
              <a:t>1)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</a:rPr>
              <a:t>ALTITUDE</a:t>
            </a:r>
          </a:p>
          <a:p>
            <a:r>
              <a:rPr lang="en-US" sz="2400" dirty="0" err="1" smtClean="0"/>
              <a:t>Hb</a:t>
            </a:r>
            <a:r>
              <a:rPr lang="en-US" sz="2400" dirty="0" smtClean="0"/>
              <a:t>, 2,3- DIPHOSPHOGLYCERATE &amp; HEMATOCRIT ARE VERY HIGH  &amp; O2 DISSOCIATION CURVE SHIFTED </a:t>
            </a:r>
            <a:r>
              <a:rPr lang="en-IN" sz="2400" dirty="0" smtClean="0"/>
              <a:t>TO RIGHT</a:t>
            </a:r>
          </a:p>
          <a:p>
            <a:r>
              <a:rPr lang="en-IN" sz="2400" dirty="0" smtClean="0">
                <a:cs typeface="Calibri"/>
              </a:rPr>
              <a:t>↑RBCs → ↑TURNOVER OF NUCLEOPROTEINS &amp; EXC OF URATE.</a:t>
            </a:r>
          </a:p>
          <a:p>
            <a:r>
              <a:rPr lang="en-IN" sz="2400" dirty="0" smtClean="0">
                <a:cs typeface="Calibri"/>
              </a:rPr>
              <a:t>↑GH &amp; ↓RENIN &amp; ALDOSTERONE</a:t>
            </a:r>
          </a:p>
          <a:p>
            <a:r>
              <a:rPr lang="en-IN" sz="2400" dirty="0" smtClean="0">
                <a:cs typeface="Calibri"/>
              </a:rPr>
              <a:t>↑CRP, TERANSFFERIN, </a:t>
            </a:r>
            <a:r>
              <a:rPr lang="el-GR" sz="2400" dirty="0" smtClean="0">
                <a:cs typeface="Calibri"/>
              </a:rPr>
              <a:t>β</a:t>
            </a:r>
            <a:r>
              <a:rPr lang="en-US" sz="2400" dirty="0" smtClean="0">
                <a:cs typeface="Calibri"/>
              </a:rPr>
              <a:t>2-GLOBULIN</a:t>
            </a:r>
          </a:p>
          <a:p>
            <a:r>
              <a:rPr lang="en-IN" sz="2400" dirty="0" smtClean="0">
                <a:cs typeface="Calibri"/>
              </a:rPr>
              <a:t>↓URINARY CONC &amp; CLEARENCE </a:t>
            </a:r>
          </a:p>
          <a:p>
            <a:r>
              <a:rPr lang="en-US" sz="2400" dirty="0" smtClean="0">
                <a:cs typeface="Calibri"/>
              </a:rPr>
              <a:t> 2) 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cs typeface="Calibri"/>
              </a:rPr>
              <a:t>AMBIENT TEMPERATURE </a:t>
            </a:r>
          </a:p>
          <a:p>
            <a:r>
              <a:rPr lang="en-US" sz="2400" dirty="0" smtClean="0">
                <a:cs typeface="Calibri"/>
              </a:rPr>
              <a:t>ACUTE EXPOSURE TO HEAT </a:t>
            </a:r>
            <a:r>
              <a:rPr lang="en-IN" sz="2400" dirty="0" smtClean="0">
                <a:cs typeface="Calibri"/>
              </a:rPr>
              <a:t>→PLASMA VOLUME </a:t>
            </a:r>
            <a:r>
              <a:rPr lang="en-US" sz="2400" dirty="0" smtClean="0">
                <a:cs typeface="Calibri"/>
              </a:rPr>
              <a:t>EXPAND</a:t>
            </a:r>
          </a:p>
          <a:p>
            <a:r>
              <a:rPr lang="en-US" sz="2400" dirty="0" smtClean="0">
                <a:cs typeface="Calibri"/>
              </a:rPr>
              <a:t>                                                         </a:t>
            </a:r>
            <a:r>
              <a:rPr lang="en-IN" sz="2400" dirty="0" smtClean="0">
                <a:cs typeface="Calibri"/>
              </a:rPr>
              <a:t>↓ PLASMA PROTEIN	</a:t>
            </a:r>
          </a:p>
          <a:p>
            <a:r>
              <a:rPr lang="en-US" sz="2400" dirty="0" smtClean="0">
                <a:cs typeface="Calibri"/>
              </a:rPr>
              <a:t>                                                            WATER &amp; SALT LOSS	</a:t>
            </a:r>
          </a:p>
          <a:p>
            <a:r>
              <a:rPr lang="en-US" sz="2400" dirty="0" smtClean="0">
                <a:cs typeface="Calibri"/>
              </a:rPr>
              <a:t>IF SWEATING IS EXTENSIVE, HEMOCONCENTRATION RATHER THAN HEMODILUTION MAY OCCUR.</a:t>
            </a:r>
          </a:p>
          <a:p>
            <a:endParaRPr lang="en-IN" sz="2400" dirty="0" smtClean="0">
              <a:cs typeface="Calibri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152400"/>
            <a:ext cx="8686800" cy="847708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sz="3200" smtClean="0">
                <a:solidFill>
                  <a:schemeClr val="accent4">
                    <a:lumMod val="75000"/>
                  </a:schemeClr>
                </a:solidFill>
              </a:rPr>
              <a:t>ENVIRONMENTAL FACTORS</a:t>
            </a:r>
            <a:endParaRPr lang="en-IN" sz="32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4282" y="857232"/>
            <a:ext cx="8715436" cy="5238768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 smtClean="0"/>
              <a:t> AREAS WITH HARD WATER</a:t>
            </a:r>
            <a:r>
              <a:rPr lang="en-US" sz="2400" dirty="0" smtClean="0">
                <a:cs typeface="Calibri"/>
              </a:rPr>
              <a:t>→</a:t>
            </a:r>
            <a:r>
              <a:rPr lang="en-US" sz="2400" dirty="0" smtClean="0"/>
              <a:t> </a:t>
            </a:r>
            <a:r>
              <a:rPr lang="en-US" sz="2400" dirty="0" smtClean="0">
                <a:cs typeface="Calibri"/>
              </a:rPr>
              <a:t>↑</a:t>
            </a:r>
            <a:r>
              <a:rPr lang="en-US" sz="2400" dirty="0" smtClean="0">
                <a:latin typeface="Calibri"/>
                <a:cs typeface="Calibri"/>
              </a:rPr>
              <a:t>S.</a:t>
            </a:r>
            <a:r>
              <a:rPr lang="en-US" sz="2400" dirty="0" smtClean="0"/>
              <a:t> CHOLESTEROL, TRIGLYCERIDES, MAGNESIUM. </a:t>
            </a:r>
          </a:p>
          <a:p>
            <a:r>
              <a:rPr lang="en-US" sz="2400" dirty="0" smtClean="0"/>
              <a:t>IN AREAS WITH HEAVY TRAFFIC</a:t>
            </a:r>
            <a:r>
              <a:rPr lang="en-US" sz="2400" dirty="0" smtClean="0">
                <a:cs typeface="Calibri"/>
              </a:rPr>
              <a:t> →</a:t>
            </a:r>
            <a:r>
              <a:rPr lang="en-US" sz="2400" dirty="0" smtClean="0"/>
              <a:t> </a:t>
            </a:r>
          </a:p>
          <a:p>
            <a:pPr>
              <a:buNone/>
            </a:pPr>
            <a:r>
              <a:rPr lang="en-US" sz="2400" dirty="0" smtClean="0">
                <a:cs typeface="Calibri"/>
              </a:rPr>
              <a:t>                       ↑ </a:t>
            </a:r>
            <a:r>
              <a:rPr lang="en-US" sz="2400" dirty="0" smtClean="0"/>
              <a:t>CARBOXYHEMOGLOBIN CONCENTRAIONS </a:t>
            </a:r>
          </a:p>
          <a:p>
            <a:r>
              <a:rPr lang="en-US" sz="2400" dirty="0" smtClean="0"/>
              <a:t> INDOOR  WORKER HAVE LESS 25-HYDROXY VITAMIN D  LEADING TO HIGHER S.Ca+2 &amp; GREATER EXCRETION OF Ca+2</a:t>
            </a:r>
          </a:p>
          <a:p>
            <a:pPr>
              <a:buNone/>
            </a:pPr>
            <a:r>
              <a:rPr lang="en-US" sz="3200" dirty="0" smtClean="0">
                <a:solidFill>
                  <a:schemeClr val="bg2">
                    <a:lumMod val="25000"/>
                  </a:schemeClr>
                </a:solidFill>
              </a:rPr>
              <a:t>4)SEASONAL VARIATION</a:t>
            </a:r>
          </a:p>
          <a:p>
            <a:r>
              <a:rPr lang="en-US" sz="2400" dirty="0" smtClean="0"/>
              <a:t>SUMMER</a:t>
            </a:r>
            <a:r>
              <a:rPr lang="en-US" sz="2400" dirty="0" smtClean="0">
                <a:cs typeface="Calibri"/>
              </a:rPr>
              <a:t> → ↑BLOOD VOLUME, ↑</a:t>
            </a:r>
            <a:r>
              <a:rPr lang="el-GR" sz="2400" dirty="0" smtClean="0">
                <a:cs typeface="Calibri"/>
              </a:rPr>
              <a:t>γ</a:t>
            </a:r>
            <a:r>
              <a:rPr lang="en-US" sz="2400" dirty="0" smtClean="0">
                <a:cs typeface="Calibri"/>
              </a:rPr>
              <a:t>-GLOBULIN, ↑S.URATE</a:t>
            </a:r>
          </a:p>
          <a:p>
            <a:pPr>
              <a:buNone/>
            </a:pPr>
            <a:r>
              <a:rPr lang="en-US" sz="2400" dirty="0" smtClean="0">
                <a:cs typeface="Calibri"/>
              </a:rPr>
              <a:t>                           ↑S.TG,  ↑ ACTIVITIES OF MUSCULAR ENZ ,</a:t>
            </a:r>
          </a:p>
          <a:p>
            <a:pPr>
              <a:buNone/>
            </a:pPr>
            <a:r>
              <a:rPr lang="en-US" sz="2400" dirty="0" smtClean="0">
                <a:cs typeface="Calibri"/>
              </a:rPr>
              <a:t>                            ↓S.GLUCOSE &amp;↑GLUCOSE TOLERENCE,</a:t>
            </a:r>
          </a:p>
          <a:p>
            <a:pPr>
              <a:buNone/>
            </a:pPr>
            <a:r>
              <a:rPr lang="en-US" sz="2400" dirty="0" smtClean="0">
                <a:cs typeface="Calibri"/>
              </a:rPr>
              <a:t>                            ↓S.T3 &amp; ↑ITS EXC, </a:t>
            </a:r>
          </a:p>
          <a:p>
            <a:pPr>
              <a:buNone/>
            </a:pPr>
            <a:r>
              <a:rPr lang="en-US" sz="2400" dirty="0" smtClean="0">
                <a:cs typeface="Calibri"/>
              </a:rPr>
              <a:t>                            ↑EXC OF METABOLITES OF ADRENAL HORMONES</a:t>
            </a:r>
          </a:p>
          <a:p>
            <a:r>
              <a:rPr lang="en-US" sz="2400" dirty="0" smtClean="0">
                <a:cs typeface="Calibri"/>
              </a:rPr>
              <a:t>WINTER → ↑PLASMA PROTEIN, ↑S.CHOLESTEROL</a:t>
            </a:r>
            <a:endParaRPr lang="en-IN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152400"/>
            <a:ext cx="8686800" cy="704832"/>
          </a:xfrm>
        </p:spPr>
        <p:txBody>
          <a:bodyPr>
            <a:normAutofit/>
          </a:bodyPr>
          <a:lstStyle/>
          <a:p>
            <a:r>
              <a:rPr sz="3200" smtClean="0">
                <a:solidFill>
                  <a:schemeClr val="bg2">
                    <a:lumMod val="25000"/>
                  </a:schemeClr>
                </a:solidFill>
              </a:rPr>
              <a:t>3)PLACE OF RESIDENCE</a:t>
            </a:r>
            <a:endParaRPr lang="en-IN" sz="32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4282" y="1000108"/>
            <a:ext cx="8472518" cy="509589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IN LUTEAL  PHASE</a:t>
            </a:r>
            <a:r>
              <a:rPr lang="en-US" sz="2400" dirty="0" smtClean="0">
                <a:cs typeface="Calibri"/>
              </a:rPr>
              <a:t>→</a:t>
            </a:r>
            <a:r>
              <a:rPr lang="en-US" sz="2400" dirty="0" smtClean="0"/>
              <a:t> </a:t>
            </a:r>
            <a:r>
              <a:rPr lang="en-US" sz="2400" dirty="0" smtClean="0">
                <a:cs typeface="Calibri"/>
              </a:rPr>
              <a:t>↑</a:t>
            </a:r>
            <a:r>
              <a:rPr lang="en-US" sz="2400" dirty="0" smtClean="0"/>
              <a:t>PLASMA CORTICOSTERONE </a:t>
            </a:r>
          </a:p>
          <a:p>
            <a:r>
              <a:rPr lang="en-US" sz="2400" dirty="0" smtClean="0">
                <a:cs typeface="Calibri"/>
              </a:rPr>
              <a:t>↑</a:t>
            </a:r>
            <a:r>
              <a:rPr lang="en-US" sz="2400" dirty="0" smtClean="0"/>
              <a:t>EXCRETION OF 17-HYDROXYCORTICOSTEROIDS  AT MIDCYCLE.</a:t>
            </a:r>
          </a:p>
          <a:p>
            <a:r>
              <a:rPr lang="en-US" sz="2400" dirty="0" smtClean="0"/>
              <a:t>   </a:t>
            </a:r>
            <a:r>
              <a:rPr lang="en-US" sz="2400" dirty="0" smtClean="0">
                <a:cs typeface="Calibri"/>
              </a:rPr>
              <a:t>↑</a:t>
            </a:r>
            <a:r>
              <a:rPr lang="en-US" sz="2400" dirty="0" smtClean="0"/>
              <a:t>PLASMA ANDROSTENEDION &amp; PLASMA ALDOSTERONE  FROM THE FOLLICULAR PHASE TO LUTEAL PHASE.</a:t>
            </a:r>
          </a:p>
          <a:p>
            <a:r>
              <a:rPr lang="en-US" sz="2400" dirty="0" smtClean="0"/>
              <a:t> </a:t>
            </a:r>
            <a:r>
              <a:rPr lang="en-US" sz="2400" dirty="0" smtClean="0">
                <a:cs typeface="Calibri"/>
              </a:rPr>
              <a:t>↑CATECHOLAMINES EXC. AT MIDCYCLE &amp; REMAINS HIGH THROUOUT THE LUTEAL PHASE. </a:t>
            </a:r>
          </a:p>
          <a:p>
            <a:r>
              <a:rPr lang="en-US" sz="2400" dirty="0" smtClean="0">
                <a:cs typeface="Calibri"/>
              </a:rPr>
              <a:t>AT MIDCYCLE, ↑ESTROGEN → ↑S.TG &amp; CHOLESTEROL</a:t>
            </a:r>
          </a:p>
          <a:p>
            <a:r>
              <a:rPr lang="en-US" sz="2400" dirty="0" smtClean="0">
                <a:cs typeface="Calibri"/>
              </a:rPr>
              <a:t>AT MENSTUATION →↓FIBRINOGEN, PO4-, Fe+2, Mg+2 </a:t>
            </a:r>
            <a:endParaRPr lang="en-IN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14290"/>
            <a:ext cx="8686800" cy="776270"/>
          </a:xfrm>
        </p:spPr>
        <p:txBody>
          <a:bodyPr>
            <a:normAutofit/>
          </a:bodyPr>
          <a:lstStyle/>
          <a:p>
            <a:r>
              <a:rPr sz="3200" smtClean="0">
                <a:solidFill>
                  <a:schemeClr val="bg2">
                    <a:lumMod val="25000"/>
                  </a:schemeClr>
                </a:solidFill>
              </a:rPr>
              <a:t>INFLUENCE OF MENSTRUAL CYCLE</a:t>
            </a:r>
            <a:r>
              <a:rPr sz="3200" smtClean="0">
                <a:solidFill>
                  <a:srgbClr val="FF0000"/>
                </a:solidFill>
              </a:rPr>
              <a:t>	</a:t>
            </a:r>
            <a:endParaRPr lang="en-IN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4282" y="928670"/>
            <a:ext cx="8572560" cy="5572164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OBESITY</a:t>
            </a:r>
          </a:p>
          <a:p>
            <a:pPr>
              <a:buNone/>
            </a:pP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                                              </a:t>
            </a: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↓</a:t>
            </a:r>
            <a:r>
              <a:rPr lang="en-US" sz="2400" dirty="0" smtClean="0">
                <a:cs typeface="Calibri"/>
              </a:rPr>
              <a:t>  </a:t>
            </a:r>
          </a:p>
          <a:p>
            <a:pPr>
              <a:buNone/>
            </a:pPr>
            <a:r>
              <a:rPr lang="en-US" sz="2400" dirty="0" smtClean="0">
                <a:cs typeface="Calibri"/>
              </a:rPr>
              <a:t>       ↑BODY MASS INDEX, ↑S.CHOLESTEROL, ↑S.TG, ↑LDL</a:t>
            </a:r>
          </a:p>
          <a:p>
            <a:pPr>
              <a:buNone/>
            </a:pPr>
            <a:r>
              <a:rPr lang="en-US" sz="2400" dirty="0" smtClean="0">
                <a:cs typeface="Calibri"/>
              </a:rPr>
              <a:t>                                               BUT ↓HDL</a:t>
            </a:r>
          </a:p>
          <a:p>
            <a:pPr>
              <a:buNone/>
            </a:pPr>
            <a:r>
              <a:rPr lang="en-US" sz="2400" dirty="0" smtClean="0">
                <a:cs typeface="Calibri"/>
              </a:rPr>
              <a:t>                                        ↑S.LD &amp; GLUCOSE</a:t>
            </a:r>
          </a:p>
          <a:p>
            <a:pPr>
              <a:buNone/>
            </a:pPr>
            <a:r>
              <a:rPr lang="en-US" sz="2400" dirty="0" smtClean="0">
                <a:cs typeface="Calibri"/>
              </a:rPr>
              <a:t>                   ↑S.CORTISOL→ ↑EXC OF ITS METABOLITES</a:t>
            </a:r>
          </a:p>
          <a:p>
            <a:pPr>
              <a:buNone/>
            </a:pPr>
            <a:r>
              <a:rPr lang="en-US" sz="2400" dirty="0" smtClean="0">
                <a:cs typeface="Calibri"/>
              </a:rPr>
              <a:t>                   ↑INSULIN BUT ↓ GLUCOSE TOLERENCE</a:t>
            </a:r>
          </a:p>
          <a:p>
            <a:pPr>
              <a:buNone/>
            </a:pPr>
            <a:r>
              <a:rPr lang="en-US" sz="2400" dirty="0" smtClean="0">
                <a:cs typeface="Calibri"/>
              </a:rPr>
              <a:t>                   ↓ GH &amp; TESTOSTERONE</a:t>
            </a:r>
          </a:p>
          <a:p>
            <a:pPr>
              <a:buNone/>
            </a:pPr>
            <a:r>
              <a:rPr lang="en-US" sz="2400" dirty="0" smtClean="0">
                <a:cs typeface="Calibri"/>
              </a:rPr>
              <a:t>                   ↑GASTRIC JUICE &amp; ACID OUTPUT</a:t>
            </a:r>
          </a:p>
          <a:p>
            <a:pPr>
              <a:buNone/>
            </a:pPr>
            <a:r>
              <a:rPr lang="en-US" sz="2400" dirty="0" smtClean="0">
                <a:cs typeface="Calibri"/>
              </a:rPr>
              <a:t>IN MEN, ↑S.AST, CREATININE, TOTAL PROTEIN &amp; </a:t>
            </a:r>
            <a:r>
              <a:rPr lang="en-US" sz="2400" dirty="0" err="1" smtClean="0">
                <a:cs typeface="Calibri"/>
              </a:rPr>
              <a:t>Hb</a:t>
            </a:r>
            <a:endParaRPr lang="en-US" sz="2400" dirty="0" smtClean="0">
              <a:cs typeface="Calibri"/>
            </a:endParaRPr>
          </a:p>
          <a:p>
            <a:pPr>
              <a:buNone/>
            </a:pPr>
            <a:r>
              <a:rPr lang="en-US" sz="2400" dirty="0" smtClean="0">
                <a:cs typeface="Calibri"/>
              </a:rPr>
              <a:t>IN WOMEN, ↑S.Ca+2</a:t>
            </a:r>
          </a:p>
          <a:p>
            <a:pPr>
              <a:buNone/>
            </a:pPr>
            <a:r>
              <a:rPr lang="en-US" sz="2400" dirty="0" smtClean="0">
                <a:cs typeface="Calibri"/>
              </a:rPr>
              <a:t>IN BOTH, ↓PO4-</a:t>
            </a:r>
            <a:endParaRPr lang="en-IN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152400"/>
            <a:ext cx="8686800" cy="77627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sz="3600" smtClean="0">
                <a:solidFill>
                  <a:schemeClr val="bg2">
                    <a:lumMod val="25000"/>
                  </a:schemeClr>
                </a:solidFill>
              </a:rPr>
              <a:t>UNDERLYING MEDICAL CONDITIOMNS</a:t>
            </a:r>
            <a:endParaRPr lang="en-IN" sz="36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4357686" y="1357298"/>
            <a:ext cx="341756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4282" y="857232"/>
            <a:ext cx="8643998" cy="5643602"/>
          </a:xfrm>
        </p:spPr>
        <p:txBody>
          <a:bodyPr>
            <a:normAutofit/>
          </a:bodyPr>
          <a:lstStyle/>
          <a:p>
            <a:endParaRPr lang="en-IN" sz="2400" dirty="0" smtClean="0"/>
          </a:p>
          <a:p>
            <a:endParaRPr lang="en-IN" sz="2400" dirty="0" smtClean="0"/>
          </a:p>
          <a:p>
            <a:r>
              <a:rPr lang="en-US" sz="2000" dirty="0" smtClean="0">
                <a:cs typeface="Calibri"/>
              </a:rPr>
              <a:t>↓ </a:t>
            </a:r>
            <a:r>
              <a:rPr lang="en-IN" sz="2000" dirty="0" smtClean="0"/>
              <a:t>NORMAL STIMULATION OF HYPOTHALMIC-PITUIRY AXIS</a:t>
            </a:r>
          </a:p>
          <a:p>
            <a:r>
              <a:rPr lang="en-IN" sz="2000" dirty="0" smtClean="0"/>
              <a:t>FETURES OF HYPOPITUITARISM &amp; HYPOADRENALISM</a:t>
            </a:r>
          </a:p>
          <a:p>
            <a:r>
              <a:rPr lang="en-US" sz="2000" dirty="0" smtClean="0">
                <a:cs typeface="Calibri"/>
              </a:rPr>
              <a:t>↓ALDOSTERONE SECRETION →</a:t>
            </a:r>
            <a:r>
              <a:rPr lang="en-US" sz="2000" dirty="0" smtClean="0"/>
              <a:t> </a:t>
            </a:r>
            <a:r>
              <a:rPr lang="en-US" sz="2000" dirty="0" smtClean="0">
                <a:cs typeface="Calibri"/>
              </a:rPr>
              <a:t>↓Na+ &amp; </a:t>
            </a:r>
            <a:r>
              <a:rPr lang="en-US" sz="2000" dirty="0" err="1" smtClean="0">
                <a:cs typeface="Calibri"/>
              </a:rPr>
              <a:t>Cl</a:t>
            </a:r>
            <a:r>
              <a:rPr lang="en-US" sz="2000" dirty="0" smtClean="0">
                <a:cs typeface="Calibri"/>
              </a:rPr>
              <a:t>- </a:t>
            </a:r>
          </a:p>
          <a:p>
            <a:r>
              <a:rPr lang="en-US" sz="2000" dirty="0" smtClean="0">
                <a:cs typeface="Calibri"/>
              </a:rPr>
              <a:t>↓INSULIN TOLERENCE </a:t>
            </a:r>
          </a:p>
          <a:p>
            <a:r>
              <a:rPr lang="en-US" sz="2000" dirty="0" smtClean="0">
                <a:cs typeface="Calibri"/>
              </a:rPr>
              <a:t>RENAL FUNCTION IS IMPAIRED →</a:t>
            </a:r>
            <a:r>
              <a:rPr lang="en-US" sz="2000" dirty="0" smtClean="0"/>
              <a:t> </a:t>
            </a:r>
            <a:r>
              <a:rPr lang="en-US" sz="2000" dirty="0" smtClean="0">
                <a:cs typeface="Calibri"/>
              </a:rPr>
              <a:t>↓EXCRETION OF URATE</a:t>
            </a:r>
          </a:p>
          <a:p>
            <a:r>
              <a:rPr lang="en-US" sz="2000" dirty="0" smtClean="0"/>
              <a:t>                                                                 </a:t>
            </a:r>
            <a:r>
              <a:rPr lang="en-US" sz="2000" dirty="0" smtClean="0">
                <a:cs typeface="Calibri"/>
              </a:rPr>
              <a:t> ↑S.CREATININE &amp; UREA N2</a:t>
            </a:r>
          </a:p>
          <a:p>
            <a:r>
              <a:rPr lang="en-US" sz="2000" dirty="0" smtClean="0"/>
              <a:t> </a:t>
            </a:r>
            <a:r>
              <a:rPr lang="en-US" sz="2000" dirty="0" smtClean="0">
                <a:cs typeface="Calibri"/>
              </a:rPr>
              <a:t>↓S.PROTEIN &amp; DIURNAL VARIATION OF S.IRON IS LOST</a:t>
            </a:r>
          </a:p>
          <a:p>
            <a:endParaRPr lang="en-IN" sz="2000" dirty="0" smtClean="0"/>
          </a:p>
          <a:p>
            <a:endParaRPr lang="en-IN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152400"/>
            <a:ext cx="8686800" cy="704832"/>
          </a:xfrm>
        </p:spPr>
        <p:txBody>
          <a:bodyPr>
            <a:normAutofit/>
          </a:bodyPr>
          <a:lstStyle/>
          <a:p>
            <a:pPr algn="ctr">
              <a:buFont typeface="Arial" pitchFamily="34" charset="0"/>
              <a:buChar char="•"/>
            </a:pPr>
            <a:r>
              <a:rPr sz="3200" smtClean="0">
                <a:solidFill>
                  <a:schemeClr val="tx1"/>
                </a:solidFill>
              </a:rPr>
              <a:t>BLINDNESS</a:t>
            </a:r>
            <a:endParaRPr lang="en-IN" sz="3200" dirty="0">
              <a:solidFill>
                <a:schemeClr val="tx1"/>
              </a:solidFill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4286248" y="785794"/>
            <a:ext cx="556070" cy="7858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85720" y="1571612"/>
            <a:ext cx="8643998" cy="4857784"/>
          </a:xfrm>
          <a:noFill/>
        </p:spPr>
        <p:txBody>
          <a:bodyPr>
            <a:normAutofit/>
          </a:bodyPr>
          <a:lstStyle/>
          <a:p>
            <a:r>
              <a:rPr lang="en-US" sz="2400" dirty="0" smtClean="0">
                <a:cs typeface="Calibri"/>
              </a:rPr>
              <a:t> ↑BLOOD VOLUME→HEMODILUTION →</a:t>
            </a:r>
          </a:p>
          <a:p>
            <a:pPr>
              <a:buNone/>
            </a:pPr>
            <a:r>
              <a:rPr lang="en-US" sz="2400" dirty="0" smtClean="0"/>
              <a:t>                                                       </a:t>
            </a:r>
            <a:r>
              <a:rPr lang="en-US" sz="2400" dirty="0" smtClean="0">
                <a:cs typeface="Calibri"/>
              </a:rPr>
              <a:t>↓CONC. OF PLASMA PROTEIN</a:t>
            </a:r>
          </a:p>
          <a:p>
            <a:r>
              <a:rPr lang="en-US" sz="2400" dirty="0" smtClean="0">
                <a:cs typeface="Calibri"/>
              </a:rPr>
              <a:t>↑S.CHOLESTEROL  &amp; S.TG</a:t>
            </a:r>
          </a:p>
          <a:p>
            <a:r>
              <a:rPr lang="en-US" sz="2400" dirty="0" smtClean="0"/>
              <a:t>RELATIVE DEFICIENCY OF Fe+2 &amp; FERRITIN</a:t>
            </a:r>
          </a:p>
          <a:p>
            <a:r>
              <a:rPr lang="en-US" sz="2400" dirty="0" smtClean="0">
                <a:cs typeface="Calibri"/>
              </a:rPr>
              <a:t>↑ GFR, → ↑URINE VOLUME</a:t>
            </a:r>
          </a:p>
          <a:p>
            <a:r>
              <a:rPr lang="en-US" sz="2400" dirty="0" smtClean="0"/>
              <a:t>IT PRODUSE STRESS RESPONSE &amp; SO MANY ACUTEPHASE REACTENTS ARE INCREASED</a:t>
            </a:r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85720" y="357166"/>
            <a:ext cx="8401080" cy="642942"/>
          </a:xfrm>
        </p:spPr>
        <p:txBody>
          <a:bodyPr>
            <a:normAutofit/>
          </a:bodyPr>
          <a:lstStyle/>
          <a:p>
            <a:pPr algn="ctr"/>
            <a:r>
              <a:rPr sz="3200" smtClean="0">
                <a:solidFill>
                  <a:schemeClr val="tx1"/>
                </a:solidFill>
              </a:rPr>
              <a:t>PREGNANCY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4" name="Down Arrow 3"/>
          <p:cNvSpPr/>
          <p:nvPr/>
        </p:nvSpPr>
        <p:spPr>
          <a:xfrm flipH="1">
            <a:off x="4143372" y="1000108"/>
            <a:ext cx="285752" cy="571504"/>
          </a:xfrm>
          <a:prstGeom prst="downArrow">
            <a:avLst>
              <a:gd name="adj1" fmla="val 50000"/>
              <a:gd name="adj2" fmla="val 6497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3" y="1071546"/>
            <a:ext cx="8215369" cy="5786454"/>
          </a:xfrm>
        </p:spPr>
        <p:txBody>
          <a:bodyPr anchor="ctr">
            <a:normAutofit fontScale="25000" lnSpcReduction="20000"/>
          </a:bodyPr>
          <a:lstStyle/>
          <a:p>
            <a:pPr>
              <a:buNone/>
            </a:pPr>
            <a:r>
              <a:rPr lang="en-US" sz="8600" dirty="0" smtClean="0"/>
              <a:t>BIOLOGICAL INFLUENCES</a:t>
            </a:r>
          </a:p>
          <a:p>
            <a:r>
              <a:rPr lang="en-US" sz="8000" dirty="0" smtClean="0"/>
              <a:t> AGE</a:t>
            </a:r>
          </a:p>
          <a:p>
            <a:r>
              <a:rPr lang="en-US" sz="8000" dirty="0" smtClean="0"/>
              <a:t>SEX</a:t>
            </a:r>
          </a:p>
          <a:p>
            <a:r>
              <a:rPr lang="en-US" sz="8000" dirty="0" smtClean="0"/>
              <a:t>RACE</a:t>
            </a:r>
          </a:p>
          <a:p>
            <a:endParaRPr lang="en-US" dirty="0" smtClean="0"/>
          </a:p>
          <a:p>
            <a:pPr>
              <a:buNone/>
            </a:pPr>
            <a:r>
              <a:rPr lang="en-US" sz="8600" dirty="0" smtClean="0"/>
              <a:t>ENVIRONMENTAL FACTORS</a:t>
            </a:r>
          </a:p>
          <a:p>
            <a:r>
              <a:rPr lang="en-US" sz="8000" dirty="0" smtClean="0"/>
              <a:t>ALTITUDE</a:t>
            </a:r>
          </a:p>
          <a:p>
            <a:r>
              <a:rPr lang="en-US" sz="8000" dirty="0" smtClean="0"/>
              <a:t>AMBIENT TEMPRETURE</a:t>
            </a:r>
          </a:p>
          <a:p>
            <a:r>
              <a:rPr lang="en-US" sz="8000" dirty="0" smtClean="0"/>
              <a:t>LONG TERM CYCLICAL CHANGES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sz="8600" dirty="0" smtClean="0"/>
              <a:t>UNDERLYING MEDICAL CONDITIONS</a:t>
            </a:r>
          </a:p>
          <a:p>
            <a:r>
              <a:rPr lang="en-US" sz="8000" dirty="0" smtClean="0"/>
              <a:t>OBESITY</a:t>
            </a:r>
          </a:p>
          <a:p>
            <a:r>
              <a:rPr lang="en-US" sz="7400" dirty="0" smtClean="0"/>
              <a:t>BLINDNESS</a:t>
            </a:r>
          </a:p>
          <a:p>
            <a:r>
              <a:rPr lang="en-US" sz="7400" dirty="0" smtClean="0"/>
              <a:t>PREGNANCY</a:t>
            </a:r>
          </a:p>
          <a:p>
            <a:r>
              <a:rPr lang="en-US" sz="7400" dirty="0" smtClean="0"/>
              <a:t>STRESS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algn="ctr">
              <a:buNone/>
            </a:pPr>
            <a:r>
              <a:rPr lang="en-US" dirty="0" smtClean="0"/>
              <a:t> </a:t>
            </a:r>
          </a:p>
          <a:p>
            <a:endParaRPr lang="en-IN" dirty="0" smtClean="0"/>
          </a:p>
          <a:p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472518" cy="571504"/>
          </a:xfrm>
        </p:spPr>
        <p:txBody>
          <a:bodyPr>
            <a:noAutofit/>
          </a:bodyPr>
          <a:lstStyle/>
          <a:p>
            <a:r>
              <a:rPr sz="3200" u="sng" smtClean="0">
                <a:solidFill>
                  <a:srgbClr val="0070C0"/>
                </a:solidFill>
              </a:rPr>
              <a:t/>
            </a:r>
            <a:br>
              <a:rPr sz="3200" u="sng" smtClean="0">
                <a:solidFill>
                  <a:srgbClr val="0070C0"/>
                </a:solidFill>
              </a:rPr>
            </a:br>
            <a:r>
              <a:rPr sz="3200" u="sng" smtClean="0">
                <a:solidFill>
                  <a:srgbClr val="0070C0"/>
                </a:solidFill>
              </a:rPr>
              <a:t>NONCONTROLLABLE VARIABLES</a:t>
            </a:r>
            <a:endParaRPr lang="en-IN" sz="3200" u="sng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85720" y="1000108"/>
            <a:ext cx="8229600" cy="5857892"/>
          </a:xfrm>
        </p:spPr>
        <p:txBody>
          <a:bodyPr numCol="1"/>
          <a:lstStyle/>
          <a:p>
            <a:r>
              <a:rPr lang="en-US" dirty="0" smtClean="0"/>
              <a:t>STRESS RESPONSE IS SEEN IN</a:t>
            </a:r>
          </a:p>
          <a:p>
            <a:pPr lvl="1"/>
            <a:r>
              <a:rPr lang="en-US" dirty="0" smtClean="0"/>
              <a:t>ANXIETY</a:t>
            </a:r>
          </a:p>
          <a:p>
            <a:pPr lvl="1"/>
            <a:r>
              <a:rPr lang="en-US" dirty="0" smtClean="0"/>
              <a:t>FEVER</a:t>
            </a:r>
          </a:p>
          <a:p>
            <a:pPr lvl="1"/>
            <a:r>
              <a:rPr lang="en-US" dirty="0" smtClean="0"/>
              <a:t>SHOCK &amp; TRAUMA</a:t>
            </a:r>
          </a:p>
          <a:p>
            <a:pPr lvl="1" algn="just"/>
            <a:r>
              <a:rPr lang="en-US" dirty="0" smtClean="0"/>
              <a:t>TRANSFUSION &amp; INFUSIONS</a:t>
            </a:r>
          </a:p>
          <a:p>
            <a:pPr algn="just"/>
            <a:r>
              <a:rPr lang="en-US" sz="2400" dirty="0" smtClean="0"/>
              <a:t>IN STRESS THERE IS INCREASE SECRETION OF </a:t>
            </a:r>
          </a:p>
          <a:p>
            <a:pPr lvl="1" algn="just"/>
            <a:r>
              <a:rPr lang="en-US" sz="2200" dirty="0" smtClean="0"/>
              <a:t>ALDOSTERONE           </a:t>
            </a:r>
            <a:r>
              <a:rPr lang="en-US" sz="2200" dirty="0" smtClean="0">
                <a:solidFill>
                  <a:schemeClr val="accent2">
                    <a:lumMod val="75000"/>
                  </a:schemeClr>
                </a:solidFill>
              </a:rPr>
              <a:t>•</a:t>
            </a:r>
            <a:r>
              <a:rPr lang="en-US" sz="2200" dirty="0" smtClean="0"/>
              <a:t>RENIN</a:t>
            </a:r>
            <a:endParaRPr lang="en-US" sz="22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lvl="1" algn="just"/>
            <a:r>
              <a:rPr lang="en-US" sz="2200" dirty="0" smtClean="0"/>
              <a:t>ANGIOTENSIN            </a:t>
            </a:r>
            <a:r>
              <a:rPr lang="en-US" sz="2200" dirty="0" smtClean="0">
                <a:solidFill>
                  <a:schemeClr val="accent2">
                    <a:lumMod val="75000"/>
                  </a:schemeClr>
                </a:solidFill>
              </a:rPr>
              <a:t> •</a:t>
            </a:r>
            <a:r>
              <a:rPr lang="en-US" sz="2200" dirty="0" smtClean="0"/>
              <a:t>SOMATOTROPIN</a:t>
            </a:r>
          </a:p>
          <a:p>
            <a:pPr lvl="1" algn="just"/>
            <a:r>
              <a:rPr lang="en-US" sz="2200" dirty="0" smtClean="0"/>
              <a:t>CATECHOLAMINES   </a:t>
            </a:r>
            <a:r>
              <a:rPr lang="en-US" sz="2200" dirty="0" smtClean="0">
                <a:solidFill>
                  <a:schemeClr val="accent2">
                    <a:lumMod val="75000"/>
                  </a:schemeClr>
                </a:solidFill>
              </a:rPr>
              <a:t> •</a:t>
            </a:r>
            <a:r>
              <a:rPr lang="en-US" sz="2200" dirty="0" smtClean="0"/>
              <a:t>TSH</a:t>
            </a:r>
          </a:p>
          <a:p>
            <a:pPr lvl="1" algn="just"/>
            <a:r>
              <a:rPr lang="en-US" sz="2200" dirty="0" smtClean="0"/>
              <a:t>CORTISOL                     </a:t>
            </a:r>
            <a:r>
              <a:rPr lang="en-US" sz="2200" dirty="0" smtClean="0">
                <a:solidFill>
                  <a:schemeClr val="accent2">
                    <a:lumMod val="75000"/>
                  </a:schemeClr>
                </a:solidFill>
              </a:rPr>
              <a:t>•</a:t>
            </a:r>
            <a:r>
              <a:rPr lang="en-US" sz="2200" dirty="0" smtClean="0"/>
              <a:t>VASOPRESSIN</a:t>
            </a:r>
          </a:p>
          <a:p>
            <a:pPr lvl="1" algn="just"/>
            <a:r>
              <a:rPr lang="en-US" sz="2200" dirty="0" smtClean="0"/>
              <a:t>PROLACTIN                 </a:t>
            </a:r>
            <a:r>
              <a:rPr lang="en-US" sz="2200" dirty="0" smtClean="0">
                <a:solidFill>
                  <a:schemeClr val="accent2">
                    <a:lumMod val="75000"/>
                  </a:schemeClr>
                </a:solidFill>
              </a:rPr>
              <a:t> •</a:t>
            </a:r>
            <a:r>
              <a:rPr lang="en-US" sz="2200" dirty="0" smtClean="0"/>
              <a:t>INSULIN   </a:t>
            </a:r>
          </a:p>
          <a:p>
            <a:r>
              <a:rPr lang="en-US" sz="2400" dirty="0" smtClean="0"/>
              <a:t>ALSO </a:t>
            </a:r>
            <a:r>
              <a:rPr lang="en-US" sz="2400" dirty="0" smtClean="0">
                <a:cs typeface="Calibri"/>
              </a:rPr>
              <a:t>↑S.ALBUMIN, CHOLESTEROL, FIBRINOGEN, GLUCOSE, &amp; LACTATE. </a:t>
            </a:r>
            <a:endParaRPr lang="en-US" sz="2400" dirty="0" smtClean="0"/>
          </a:p>
          <a:p>
            <a:pPr lvl="1" algn="just"/>
            <a:endParaRPr lang="en-US" sz="2200" dirty="0" smtClean="0"/>
          </a:p>
          <a:p>
            <a:pPr lvl="1" algn="just"/>
            <a:endParaRPr lang="en-US" sz="22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14282" y="152400"/>
            <a:ext cx="8472518" cy="776270"/>
          </a:xfrm>
        </p:spPr>
        <p:txBody>
          <a:bodyPr>
            <a:normAutofit/>
          </a:bodyPr>
          <a:lstStyle/>
          <a:p>
            <a:pPr algn="ctr"/>
            <a:r>
              <a:rPr sz="3200" smtClean="0">
                <a:solidFill>
                  <a:schemeClr val="tx1"/>
                </a:solidFill>
              </a:rPr>
              <a:t>STRESS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85918" y="1857364"/>
            <a:ext cx="567014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7030A0"/>
                </a:solidFill>
                <a:latin typeface="Blackadder ITC" pitchFamily="82" charset="0"/>
              </a:rPr>
              <a:t>THANK YOU </a:t>
            </a:r>
            <a:endParaRPr lang="en-US" sz="6000" dirty="0">
              <a:solidFill>
                <a:srgbClr val="7030A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7224" y="3500438"/>
            <a:ext cx="54104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  <a:latin typeface="Algerian" pitchFamily="82" charset="0"/>
              </a:rPr>
              <a:t>REFERENCE :</a:t>
            </a:r>
          </a:p>
          <a:p>
            <a:pPr lvl="1"/>
            <a:r>
              <a:rPr lang="en-US" dirty="0" smtClean="0">
                <a:solidFill>
                  <a:srgbClr val="00B050"/>
                </a:solidFill>
                <a:latin typeface="Algerian" pitchFamily="82" charset="0"/>
              </a:rPr>
              <a:t>TEITZ TEXTBOOK OF CLINICAL CHEMISTRY</a:t>
            </a:r>
          </a:p>
          <a:p>
            <a:pPr lvl="1"/>
            <a:r>
              <a:rPr lang="en-US" dirty="0" smtClean="0">
                <a:solidFill>
                  <a:srgbClr val="00B050"/>
                </a:solidFill>
                <a:latin typeface="Algerian" pitchFamily="82" charset="0"/>
              </a:rPr>
              <a:t>KAPLAN TEXTBOOK OF CLINICAL CHEMISTRY</a:t>
            </a:r>
            <a:endParaRPr lang="en-US" dirty="0">
              <a:solidFill>
                <a:srgbClr val="00B050"/>
              </a:solidFill>
              <a:latin typeface="Algerian" pitchFamily="82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7030A0"/>
                </a:solidFill>
              </a:rPr>
              <a:t>POSTURE</a:t>
            </a:r>
          </a:p>
          <a:p>
            <a:r>
              <a:rPr lang="en-US" sz="2400" dirty="0" smtClean="0"/>
              <a:t>STANDING POSITION</a:t>
            </a:r>
          </a:p>
          <a:p>
            <a:r>
              <a:rPr lang="en-US" sz="2000" dirty="0" smtClean="0"/>
              <a:t>↓BLOOD VOLUME 10%</a:t>
            </a:r>
          </a:p>
          <a:p>
            <a:r>
              <a:rPr lang="en-US" sz="2000" dirty="0" smtClean="0"/>
              <a:t>↑HR, SYSTOLIC &amp; DIASTOLIC BLOOD PRESSURE</a:t>
            </a:r>
          </a:p>
          <a:p>
            <a:r>
              <a:rPr lang="en-US" sz="2000" dirty="0" smtClean="0"/>
              <a:t>↑SECRETION OF CATHECOLAMINES, ALDOSTERONE, ANGIOTENSIN 2, RENIN, ANTIDIURETIC HORMONE(ADH)</a:t>
            </a:r>
          </a:p>
          <a:p>
            <a:r>
              <a:rPr lang="en-US" sz="2000" dirty="0" smtClean="0"/>
              <a:t>↓ECF → ↓RBF →GFR &amp; URINE PRODUCTION</a:t>
            </a:r>
          </a:p>
          <a:p>
            <a:r>
              <a:rPr lang="en-US" sz="2000" dirty="0" smtClean="0"/>
              <a:t>↓EXCRETION OF SODIUM(Na+), POTTASIUM(K+), LITHIUM(Li+), BICARBONATE(HCO3-)</a:t>
            </a:r>
          </a:p>
          <a:p>
            <a:r>
              <a:rPr lang="en-US" sz="2000" dirty="0" smtClean="0"/>
              <a:t>↓GFR→  ↓EXCRETION OF PROTEIN </a:t>
            </a:r>
          </a:p>
          <a:p>
            <a:r>
              <a:rPr lang="en-US" sz="2000" dirty="0" smtClean="0"/>
              <a:t>FROM STANDING TO LYING ALTERATION OF BLOOD VOLUME  IS COMPLETE IN 30MINUTES BUT FROM LYING TO STANDING  IS COMPLETE IN 10MINUTES.</a:t>
            </a:r>
            <a:endParaRPr lang="en-IN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44" y="285728"/>
            <a:ext cx="8229600" cy="1219200"/>
          </a:xfrm>
        </p:spPr>
        <p:txBody>
          <a:bodyPr/>
          <a:lstStyle/>
          <a:p>
            <a:r>
              <a:rPr lang="en-US" i="1" dirty="0" smtClean="0">
                <a:solidFill>
                  <a:srgbClr val="0070C0"/>
                </a:solidFill>
              </a:rPr>
              <a:t>CONTROLLABLE VARIABLES</a:t>
            </a:r>
            <a:endParaRPr lang="en-IN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714356"/>
            <a:ext cx="8715404" cy="6143644"/>
          </a:xfrm>
        </p:spPr>
        <p:txBody>
          <a:bodyPr/>
          <a:lstStyle/>
          <a:p>
            <a:r>
              <a:rPr lang="en-US" dirty="0" smtClean="0"/>
              <a:t>CHANGES IN CONCENTRATION OF PROTEINS &amp; PROTEIN BOUND CONSTITUENTS IN SERUM ARE GREATER IN 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HYPERTENSIVE Pt THAN NORMOTENSIVE Pt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IN INDIVIDUALS WITH A LOW PLASMA PROTEIN CONCENTRATION  THAN IN THOSE WITH A NORMAL CONCENTRATION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IN THE ELDERLY COMPARED WITH THE YOUNG </a:t>
            </a:r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0100" y="274638"/>
            <a:ext cx="7686700" cy="82528"/>
          </a:xfrm>
        </p:spPr>
        <p:txBody>
          <a:bodyPr>
            <a:normAutofit fontScale="90000"/>
          </a:bodyPr>
          <a:lstStyle/>
          <a:p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FLUID RETENTION →↓ PLASMA PROTEIN &amp; ALBUMIN CONC. → ↓CONC. OF PROTEIN BOUND CONSTITUENTS</a:t>
            </a:r>
          </a:p>
          <a:p>
            <a:r>
              <a:rPr lang="en-US" dirty="0" smtClean="0"/>
              <a:t>↓S.ASPARTATE AMINOTRANSFERASE (AST) ACTIVITY </a:t>
            </a:r>
          </a:p>
          <a:p>
            <a:r>
              <a:rPr lang="en-US" dirty="0" smtClean="0"/>
              <a:t>↑URINARY NITROGEN(N2) EXCRETION</a:t>
            </a:r>
          </a:p>
          <a:p>
            <a:r>
              <a:rPr lang="en-US" dirty="0" smtClean="0"/>
              <a:t>↑Ca+, Na+, K+, PO4- </a:t>
            </a:r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7030A0"/>
                </a:solidFill>
              </a:rPr>
              <a:t>PROLONGED BED REST</a:t>
            </a:r>
            <a:endParaRPr lang="en-IN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785794"/>
            <a:ext cx="8858280" cy="5786478"/>
          </a:xfrm>
        </p:spPr>
        <p:txBody>
          <a:bodyPr>
            <a:normAutofit fontScale="47500" lnSpcReduction="20000"/>
          </a:bodyPr>
          <a:lstStyle/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4400" dirty="0" smtClean="0"/>
              <a:t>STATIC OR ISOMETRIC EXRCISE → USE PREVIOUSLY STORED      ATP &amp; CREATINE PHOSPHATE</a:t>
            </a:r>
          </a:p>
          <a:p>
            <a:r>
              <a:rPr lang="en-US" sz="4400" dirty="0" smtClean="0"/>
              <a:t>PROLONGED EXRCISE → USE ATP GENERATED BY THE NORMAL METABOLIC PATHWAYS  </a:t>
            </a:r>
          </a:p>
          <a:p>
            <a:r>
              <a:rPr lang="en-US" sz="4400" dirty="0" smtClean="0"/>
              <a:t>MODERATE EXERCISE</a:t>
            </a:r>
          </a:p>
          <a:p>
            <a:r>
              <a:rPr lang="en-US" sz="4400" dirty="0" smtClean="0"/>
              <a:t>↑ BLOOD GLUCOSE → ↑ INSULIN SECRETION</a:t>
            </a:r>
          </a:p>
          <a:p>
            <a:r>
              <a:rPr lang="en-US" sz="4400" dirty="0" smtClean="0"/>
              <a:t>↑ PLASMA PYRUVATE &amp; LACTATE </a:t>
            </a:r>
          </a:p>
          <a:p>
            <a:r>
              <a:rPr lang="en-US" sz="4400" dirty="0" smtClean="0"/>
              <a:t>↓ARTERIAL pH &amp; PCO2</a:t>
            </a:r>
          </a:p>
          <a:p>
            <a:r>
              <a:rPr lang="en-US" sz="4400" dirty="0" smtClean="0"/>
              <a:t>↓ RBF → ↑ S. CREATININE</a:t>
            </a:r>
          </a:p>
          <a:p>
            <a:r>
              <a:rPr lang="en-US" sz="4400" dirty="0" smtClean="0"/>
              <a:t> ↑ TISSUE CATABOLISM → ↑ S.URATE </a:t>
            </a:r>
          </a:p>
          <a:p>
            <a:r>
              <a:rPr lang="en-US" sz="4400" dirty="0" smtClean="0"/>
              <a:t>EXERCISE → ↓ CELLULAR ATP → ↑ CELLULAR PERMEABILITY → ↑ SERUM ACTIVITES OF ENZYMES OF SKELETAL MUSCLES (AST, LD, CK &amp; ALDOLASE)</a:t>
            </a:r>
          </a:p>
          <a:p>
            <a:r>
              <a:rPr lang="en-US" sz="4400" dirty="0" smtClean="0"/>
              <a:t>MILD EXE. LIKE WALKING → ↓ S. CHOLESTEROL &amp; TG &amp; ↑ HDL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  </a:t>
            </a:r>
            <a:endParaRPr lang="en-IN" sz="2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0"/>
            <a:ext cx="8186766" cy="928670"/>
          </a:xfrm>
        </p:spPr>
        <p:txBody>
          <a:bodyPr/>
          <a:lstStyle/>
          <a:p>
            <a:r>
              <a:rPr lang="en-US" i="1" dirty="0" smtClean="0">
                <a:solidFill>
                  <a:srgbClr val="7030A0"/>
                </a:solidFill>
              </a:rPr>
              <a:t>EXERCISE</a:t>
            </a:r>
            <a:endParaRPr lang="en-IN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71472" y="1071546"/>
            <a:ext cx="8115328" cy="5054617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EFFECTS ARE EXAGGRATION OF THOSE OCCURING IN MILD EXE.→HYPOGLYCEMIA &amp; ↑GLUCOSE TOLERENCE </a:t>
            </a:r>
          </a:p>
          <a:p>
            <a:r>
              <a:rPr lang="en-US" sz="2400" dirty="0" smtClean="0"/>
              <a:t>↑PLASMA LACTATE 10 FOLD </a:t>
            </a:r>
          </a:p>
          <a:p>
            <a:r>
              <a:rPr lang="en-US" sz="2400" dirty="0" smtClean="0"/>
              <a:t>↑PLASMA PROTEIN </a:t>
            </a:r>
          </a:p>
          <a:p>
            <a:r>
              <a:rPr lang="en-US" sz="2400" dirty="0" smtClean="0"/>
              <a:t>↑PLASMA GLYCOPROTEINS, TRANSFERRIN, &amp; </a:t>
            </a:r>
            <a:r>
              <a:rPr lang="el-GR" sz="2400" dirty="0" smtClean="0"/>
              <a:t>α</a:t>
            </a:r>
            <a:r>
              <a:rPr lang="en-US" sz="2400" dirty="0" smtClean="0"/>
              <a:t>2-MACROGLOBULIN</a:t>
            </a:r>
          </a:p>
          <a:p>
            <a:r>
              <a:rPr lang="en-US" sz="2400" dirty="0" smtClean="0"/>
              <a:t>CORTISOL SECRETION IS STIMULATED .→ ↑ URINARY FREE CORTISOL EXC. &amp; S.CORTISOL</a:t>
            </a:r>
          </a:p>
          <a:p>
            <a:r>
              <a:rPr lang="en-US" sz="2400" dirty="0" smtClean="0"/>
              <a:t>↑ ALDOSTERONE, GH, SOMATOTROPIN, PROLACTIN, CATECHOLAMINES  &amp; ↓INSULIN CONC.</a:t>
            </a:r>
          </a:p>
          <a:p>
            <a:r>
              <a:rPr lang="en-US" sz="2400" dirty="0" smtClean="0"/>
              <a:t> ↓pH, O2 SATURATION, VENOUS HCO3- </a:t>
            </a:r>
          </a:p>
          <a:p>
            <a:r>
              <a:rPr lang="en-US" sz="2400" dirty="0" smtClean="0"/>
              <a:t> ↓TG &amp; ↑FFA  </a:t>
            </a:r>
          </a:p>
          <a:p>
            <a:pPr>
              <a:buNone/>
            </a:pPr>
            <a:endParaRPr lang="en-US" sz="24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>
                <a:solidFill>
                  <a:srgbClr val="7030A0"/>
                </a:solidFill>
              </a:rPr>
              <a:t>STERNOUS EXERCISE</a:t>
            </a:r>
            <a:endParaRPr lang="en-IN" sz="32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85794"/>
            <a:ext cx="8686800" cy="5857916"/>
          </a:xfrm>
        </p:spPr>
        <p:txBody>
          <a:bodyPr>
            <a:normAutofit/>
          </a:bodyPr>
          <a:lstStyle/>
          <a:p>
            <a:r>
              <a:rPr lang="en-US" sz="2400" dirty="0" smtClean="0"/>
              <a:t>ATHLETS HAVE HIGHER LEVEL OF ENZYME AT REST THAN DO NON-ATHLETS BUT RESPONSE TO EXECISE IS LESS IN ATHLETS THAN NON-ATHLETS.</a:t>
            </a:r>
          </a:p>
          <a:p>
            <a:r>
              <a:rPr lang="en-US" sz="2400" dirty="0" smtClean="0"/>
              <a:t> ↑NUMBER &amp; SIZE OF MITOCHONDRIA →↓RELEASE OF ENZYMES FROM SKELETAL MUSCLES</a:t>
            </a:r>
          </a:p>
          <a:p>
            <a:r>
              <a:rPr lang="en-US" sz="2400" dirty="0" smtClean="0"/>
              <a:t> ↑S.UREA, CREATININE, THYROXINE IN ATHLATES</a:t>
            </a:r>
          </a:p>
          <a:p>
            <a:r>
              <a:rPr lang="en-US" sz="2400" dirty="0" smtClean="0"/>
              <a:t> ↑EXCRETION OF CREATININE</a:t>
            </a:r>
          </a:p>
          <a:p>
            <a:r>
              <a:rPr lang="en-US" sz="2400" dirty="0" smtClean="0"/>
              <a:t> ↑HDL &amp; FFA BUT OTHER LIPIDS &amp; TG ARE DECREASED</a:t>
            </a:r>
          </a:p>
          <a:p>
            <a:r>
              <a:rPr lang="en-US" sz="2400" dirty="0" smtClean="0"/>
              <a:t> ↑APOLIPOPROTEIN A-1 BUT ↓APOLIPOPROTEIN B</a:t>
            </a:r>
          </a:p>
          <a:p>
            <a:r>
              <a:rPr lang="en-US" sz="2400" smtClean="0"/>
              <a:t>LACTATE RESPONSE TO EXECISE IS REDUSED IN TRAINED PERSON</a:t>
            </a:r>
            <a:endParaRPr lang="en-US" sz="2400" dirty="0" smtClean="0"/>
          </a:p>
          <a:p>
            <a:endParaRPr lang="en-IN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>
                <a:solidFill>
                  <a:srgbClr val="7030A0"/>
                </a:solidFill>
              </a:rPr>
              <a:t>PHYSICAL TRAINING</a:t>
            </a:r>
            <a:endParaRPr lang="en-IN" sz="32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1252</TotalTime>
  <Words>1986</Words>
  <Application>Microsoft Office PowerPoint</Application>
  <PresentationFormat>On-screen Show (4:3)</PresentationFormat>
  <Paragraphs>320</Paragraphs>
  <Slides>32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Paper</vt:lpstr>
      <vt:lpstr>PRE ANALYTICAL VARIATION</vt:lpstr>
      <vt:lpstr>PRE ANALYTICAL VARIABLES</vt:lpstr>
      <vt:lpstr> NONCONTROLLABLE VARIABLES</vt:lpstr>
      <vt:lpstr>CONTROLLABLE VARIABLES</vt:lpstr>
      <vt:lpstr>Slide 5</vt:lpstr>
      <vt:lpstr>PROLONGED BED REST</vt:lpstr>
      <vt:lpstr>EXERCISE</vt:lpstr>
      <vt:lpstr>STERNOUS EXERCISE</vt:lpstr>
      <vt:lpstr>PHYSICAL TRAINING</vt:lpstr>
      <vt:lpstr>CIRCADIAN VARIATION</vt:lpstr>
      <vt:lpstr>DIET </vt:lpstr>
      <vt:lpstr>Slide 12</vt:lpstr>
      <vt:lpstr>INGESTION OF SPECIFIC FOOD &amp; BEVERAGES</vt:lpstr>
      <vt:lpstr>VEGETARIANISM</vt:lpstr>
      <vt:lpstr>FASTING &amp; STARVATION</vt:lpstr>
      <vt:lpstr>LIFE STYLE</vt:lpstr>
      <vt:lpstr>ALCOHOL  INGESTION</vt:lpstr>
      <vt:lpstr>DRUG ADMINISTRATION</vt:lpstr>
      <vt:lpstr>RECREATIONAL DRUG INGESTION</vt:lpstr>
      <vt:lpstr>NONCONROLLABLE VARIABLES</vt:lpstr>
      <vt:lpstr>CHILDHOOD TO PUBERTY                                          </vt:lpstr>
      <vt:lpstr>2)SEX</vt:lpstr>
      <vt:lpstr>3) RACE</vt:lpstr>
      <vt:lpstr>ENVIRONMENTAL FACTORS</vt:lpstr>
      <vt:lpstr>3)PLACE OF RESIDENCE</vt:lpstr>
      <vt:lpstr>INFLUENCE OF MENSTRUAL CYCLE </vt:lpstr>
      <vt:lpstr>UNDERLYING MEDICAL CONDITIOMNS</vt:lpstr>
      <vt:lpstr>BLINDNESS</vt:lpstr>
      <vt:lpstr>PREGNANCY</vt:lpstr>
      <vt:lpstr>STRESS</vt:lpstr>
      <vt:lpstr>Slide 31</vt:lpstr>
      <vt:lpstr>Slide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 ANALYTICAL VARIATION</dc:title>
  <dc:creator>jigs</dc:creator>
  <cp:lastModifiedBy>Microsoft</cp:lastModifiedBy>
  <cp:revision>130</cp:revision>
  <dcterms:created xsi:type="dcterms:W3CDTF">2010-10-02T09:52:18Z</dcterms:created>
  <dcterms:modified xsi:type="dcterms:W3CDTF">2010-10-05T05:29:31Z</dcterms:modified>
</cp:coreProperties>
</file>