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9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93" r:id="rId14"/>
    <p:sldId id="268" r:id="rId15"/>
    <p:sldId id="294" r:id="rId16"/>
    <p:sldId id="274" r:id="rId17"/>
    <p:sldId id="270" r:id="rId18"/>
    <p:sldId id="288" r:id="rId19"/>
    <p:sldId id="271" r:id="rId20"/>
    <p:sldId id="272" r:id="rId21"/>
    <p:sldId id="269" r:id="rId22"/>
    <p:sldId id="279" r:id="rId23"/>
    <p:sldId id="273" r:id="rId24"/>
    <p:sldId id="275" r:id="rId25"/>
    <p:sldId id="277" r:id="rId26"/>
    <p:sldId id="278" r:id="rId27"/>
    <p:sldId id="276" r:id="rId28"/>
    <p:sldId id="280" r:id="rId29"/>
    <p:sldId id="284" r:id="rId30"/>
    <p:sldId id="292" r:id="rId31"/>
    <p:sldId id="290" r:id="rId32"/>
    <p:sldId id="285" r:id="rId33"/>
    <p:sldId id="286" r:id="rId34"/>
    <p:sldId id="289" r:id="rId35"/>
    <p:sldId id="28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C7EF41-C58B-4519-9F3E-E13273F9EBCE}">
          <p14:sldIdLst>
            <p14:sldId id="256"/>
            <p14:sldId id="257"/>
            <p14:sldId id="291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93"/>
            <p14:sldId id="268"/>
            <p14:sldId id="294"/>
            <p14:sldId id="274"/>
            <p14:sldId id="270"/>
            <p14:sldId id="288"/>
            <p14:sldId id="271"/>
            <p14:sldId id="272"/>
            <p14:sldId id="269"/>
            <p14:sldId id="279"/>
            <p14:sldId id="273"/>
            <p14:sldId id="275"/>
            <p14:sldId id="277"/>
            <p14:sldId id="278"/>
            <p14:sldId id="276"/>
            <p14:sldId id="280"/>
            <p14:sldId id="284"/>
            <p14:sldId id="292"/>
            <p14:sldId id="290"/>
            <p14:sldId id="285"/>
            <p14:sldId id="286"/>
            <p14:sldId id="289"/>
            <p14:sldId id="287"/>
          </p14:sldIdLst>
        </p14:section>
        <p14:section name="Untitled Section" id="{E0D9A32A-3976-4501-B1DA-C5FC100C4E0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2B5-3C80-472B-A60F-50CBEBFC3433}" type="datetimeFigureOut">
              <a:rPr lang="en-IN" smtClean="0"/>
              <a:t>16-10-2016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CA6F-CC8D-4AD3-8EA1-10A4EB02B8BA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15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2B5-3C80-472B-A60F-50CBEBFC3433}" type="datetimeFigureOut">
              <a:rPr lang="en-IN" smtClean="0"/>
              <a:t>16-10-2016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CA6F-CC8D-4AD3-8EA1-10A4EB02B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107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2B5-3C80-472B-A60F-50CBEBFC3433}" type="datetimeFigureOut">
              <a:rPr lang="en-IN" smtClean="0"/>
              <a:t>16-10-2016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CA6F-CC8D-4AD3-8EA1-10A4EB02B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48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2B5-3C80-472B-A60F-50CBEBFC3433}" type="datetimeFigureOut">
              <a:rPr lang="en-IN" smtClean="0"/>
              <a:t>16-10-2016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CA6F-CC8D-4AD3-8EA1-10A4EB02B8BA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6800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2B5-3C80-472B-A60F-50CBEBFC3433}" type="datetimeFigureOut">
              <a:rPr lang="en-IN" smtClean="0"/>
              <a:t>16-10-2016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CA6F-CC8D-4AD3-8EA1-10A4EB02B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45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2B5-3C80-472B-A60F-50CBEBFC3433}" type="datetimeFigureOut">
              <a:rPr lang="en-IN" smtClean="0"/>
              <a:t>16-10-2016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CA6F-CC8D-4AD3-8EA1-10A4EB02B8BA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8349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2B5-3C80-472B-A60F-50CBEBFC3433}" type="datetimeFigureOut">
              <a:rPr lang="en-IN" smtClean="0"/>
              <a:t>16-10-2016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CA6F-CC8D-4AD3-8EA1-10A4EB02B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407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2B5-3C80-472B-A60F-50CBEBFC3433}" type="datetimeFigureOut">
              <a:rPr lang="en-IN" smtClean="0"/>
              <a:t>16-10-2016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CA6F-CC8D-4AD3-8EA1-10A4EB02B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5226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2B5-3C80-472B-A60F-50CBEBFC3433}" type="datetimeFigureOut">
              <a:rPr lang="en-IN" smtClean="0"/>
              <a:t>16-10-2016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CA6F-CC8D-4AD3-8EA1-10A4EB02B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60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2B5-3C80-472B-A60F-50CBEBFC3433}" type="datetimeFigureOut">
              <a:rPr lang="en-IN" smtClean="0"/>
              <a:t>16-10-2016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CA6F-CC8D-4AD3-8EA1-10A4EB02B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501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2B5-3C80-472B-A60F-50CBEBFC3433}" type="datetimeFigureOut">
              <a:rPr lang="en-IN" smtClean="0"/>
              <a:t>16-10-2016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CA6F-CC8D-4AD3-8EA1-10A4EB02B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463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2B5-3C80-472B-A60F-50CBEBFC3433}" type="datetimeFigureOut">
              <a:rPr lang="en-IN" smtClean="0"/>
              <a:t>16-10-2016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CA6F-CC8D-4AD3-8EA1-10A4EB02B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750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2B5-3C80-472B-A60F-50CBEBFC3433}" type="datetimeFigureOut">
              <a:rPr lang="en-IN" smtClean="0"/>
              <a:t>16-10-2016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CA6F-CC8D-4AD3-8EA1-10A4EB02B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47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2B5-3C80-472B-A60F-50CBEBFC3433}" type="datetimeFigureOut">
              <a:rPr lang="en-IN" smtClean="0"/>
              <a:t>16-10-2016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CA6F-CC8D-4AD3-8EA1-10A4EB02B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783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2B5-3C80-472B-A60F-50CBEBFC3433}" type="datetimeFigureOut">
              <a:rPr lang="en-IN" smtClean="0"/>
              <a:t>16-10-2016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CA6F-CC8D-4AD3-8EA1-10A4EB02B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352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2B5-3C80-472B-A60F-50CBEBFC3433}" type="datetimeFigureOut">
              <a:rPr lang="en-IN" smtClean="0"/>
              <a:t>16-10-2016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CA6F-CC8D-4AD3-8EA1-10A4EB02B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321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2B5-3C80-472B-A60F-50CBEBFC3433}" type="datetimeFigureOut">
              <a:rPr lang="en-IN" smtClean="0"/>
              <a:t>16-10-2016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CA6F-CC8D-4AD3-8EA1-10A4EB02B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576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FFD2B5-3C80-472B-A60F-50CBEBFC3433}" type="datetimeFigureOut">
              <a:rPr lang="en-IN" smtClean="0"/>
              <a:t>16-10-2016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BBCA6F-CC8D-4AD3-8EA1-10A4EB02B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9462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5000">
              <a:srgbClr val="00B050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1184" y="135235"/>
            <a:ext cx="12521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Government Medical College ,Surat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1566" y="2107337"/>
            <a:ext cx="68158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Group:-3 </a:t>
            </a:r>
          </a:p>
          <a:p>
            <a:pPr algn="ctr"/>
            <a:r>
              <a:rPr lang="en-US" sz="5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Batch No:- 95</a:t>
            </a:r>
            <a:endParaRPr lang="en-US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9539" y="4910435"/>
            <a:ext cx="9619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Guidance by:-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</a:rPr>
              <a:t>Dr.S.M.Patel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  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45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8386" y="211015"/>
            <a:ext cx="11793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ALT ( Alanine Transferase enzyme )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Oval 5"/>
          <p:cNvSpPr/>
          <p:nvPr/>
        </p:nvSpPr>
        <p:spPr>
          <a:xfrm>
            <a:off x="229574" y="596592"/>
            <a:ext cx="168812" cy="152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-7379376" y="1134344"/>
            <a:ext cx="2710068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FFFF00"/>
                </a:solidFill>
              </a:rPr>
              <a:t>ALT is an Alanine transferase enzyme. It is a marker </a:t>
            </a:r>
          </a:p>
          <a:p>
            <a:pPr algn="ctr"/>
            <a:r>
              <a:rPr lang="en-US" sz="3600" b="1" dirty="0" smtClean="0">
                <a:ln/>
                <a:solidFill>
                  <a:srgbClr val="FFFF00"/>
                </a:solidFill>
              </a:rPr>
              <a:t>of </a:t>
            </a:r>
            <a:r>
              <a:rPr lang="en-US" sz="3600" b="1" smtClean="0">
                <a:ln/>
                <a:solidFill>
                  <a:srgbClr val="FFFF00"/>
                </a:solidFill>
              </a:rPr>
              <a:t>hepatocellular </a:t>
            </a:r>
            <a:r>
              <a:rPr lang="en-US" sz="3600" b="1" dirty="0">
                <a:ln/>
                <a:solidFill>
                  <a:srgbClr val="FFFF00"/>
                </a:solidFill>
              </a:rPr>
              <a:t>d</a:t>
            </a:r>
            <a:r>
              <a:rPr lang="en-US" sz="3600" b="1" smtClean="0">
                <a:ln/>
                <a:solidFill>
                  <a:srgbClr val="FFFF00"/>
                </a:solidFill>
              </a:rPr>
              <a:t>amage </a:t>
            </a:r>
            <a:r>
              <a:rPr lang="en-US" sz="3600" b="1">
                <a:ln/>
                <a:solidFill>
                  <a:srgbClr val="FFFF00"/>
                </a:solidFill>
              </a:rPr>
              <a:t>which </a:t>
            </a:r>
            <a:r>
              <a:rPr lang="en-US" sz="3600" b="1" smtClean="0">
                <a:ln/>
                <a:solidFill>
                  <a:srgbClr val="FFFF00"/>
                </a:solidFill>
              </a:rPr>
              <a:t>means                  </a:t>
            </a:r>
            <a:endParaRPr lang="en-US" sz="3600" b="1" dirty="0" smtClean="0">
              <a:ln/>
              <a:solidFill>
                <a:srgbClr val="FFFF00"/>
              </a:solidFill>
            </a:endParaRPr>
          </a:p>
          <a:p>
            <a:pPr algn="ctr"/>
            <a:r>
              <a:rPr lang="en-US" sz="3600" b="1" dirty="0" smtClean="0">
                <a:ln/>
                <a:solidFill>
                  <a:srgbClr val="FFFF00"/>
                </a:solidFill>
              </a:rPr>
              <a:t>                                                             damage </a:t>
            </a:r>
            <a:r>
              <a:rPr lang="en-US" sz="3600" b="1" dirty="0">
                <a:ln/>
                <a:solidFill>
                  <a:srgbClr val="FFFF00"/>
                </a:solidFill>
              </a:rPr>
              <a:t>to liver which </a:t>
            </a:r>
            <a:r>
              <a:rPr lang="en-US" sz="3600" b="1" dirty="0" smtClean="0">
                <a:ln/>
                <a:solidFill>
                  <a:srgbClr val="FFFF00"/>
                </a:solidFill>
              </a:rPr>
              <a:t>happens </a:t>
            </a:r>
            <a:r>
              <a:rPr lang="en-US" sz="3600" b="1" dirty="0">
                <a:ln/>
                <a:solidFill>
                  <a:srgbClr val="FFFF00"/>
                </a:solidFill>
              </a:rPr>
              <a:t>in hepatitis.                                                                         </a:t>
            </a:r>
          </a:p>
          <a:p>
            <a:pPr algn="ctr"/>
            <a:r>
              <a:rPr lang="en-US" sz="3600" b="1" dirty="0" smtClean="0">
                <a:ln/>
                <a:solidFill>
                  <a:srgbClr val="FFFF00"/>
                </a:solidFill>
              </a:rPr>
              <a:t>                                                          </a:t>
            </a:r>
            <a:endParaRPr lang="en-US" sz="36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4406" y="1379245"/>
            <a:ext cx="313980" cy="140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365494" y="3565314"/>
            <a:ext cx="110979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FFFF00"/>
                </a:solidFill>
              </a:rPr>
              <a:t>It may be of viral origin, congestive heart failure, </a:t>
            </a:r>
          </a:p>
          <a:p>
            <a:pPr algn="ctr"/>
            <a:r>
              <a:rPr lang="en-US" sz="3600" b="1" dirty="0" smtClean="0">
                <a:ln/>
                <a:solidFill>
                  <a:srgbClr val="FFFF00"/>
                </a:solidFill>
              </a:rPr>
              <a:t>diabetes, bile duct problem etc.                             </a:t>
            </a:r>
            <a:endParaRPr lang="en-US" sz="36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598" y="4765643"/>
            <a:ext cx="115355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rgbClr val="FFFF00"/>
                </a:solidFill>
                <a:effectLst/>
              </a:rPr>
              <a:t>An increase in ALT suggests disease is in active or</a:t>
            </a:r>
          </a:p>
          <a:p>
            <a:pPr algn="ctr"/>
            <a:r>
              <a:rPr lang="en-US" sz="3600" b="1" cap="none" spc="0" dirty="0" smtClean="0">
                <a:ln/>
                <a:solidFill>
                  <a:srgbClr val="FFFF00"/>
                </a:solidFill>
                <a:effectLst/>
              </a:rPr>
              <a:t> progressive phase.                                                     </a:t>
            </a:r>
            <a:endParaRPr lang="en-US" sz="36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-45448" y="3863641"/>
            <a:ext cx="365494" cy="140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ight Arrow 15"/>
          <p:cNvSpPr/>
          <p:nvPr/>
        </p:nvSpPr>
        <p:spPr>
          <a:xfrm>
            <a:off x="0" y="5075967"/>
            <a:ext cx="365494" cy="140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24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4042" y="211015"/>
            <a:ext cx="2762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Bilirubin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Oval 5"/>
          <p:cNvSpPr/>
          <p:nvPr/>
        </p:nvSpPr>
        <p:spPr>
          <a:xfrm>
            <a:off x="4141174" y="596592"/>
            <a:ext cx="168812" cy="152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51514" y="1709445"/>
            <a:ext cx="313980" cy="140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8052767" y="595946"/>
            <a:ext cx="168812" cy="152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75897" y="1518173"/>
            <a:ext cx="39340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FFC000"/>
                </a:solidFill>
              </a:rPr>
              <a:t>Conjugated bilirubin :</a:t>
            </a:r>
            <a:endParaRPr lang="en-US" sz="28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1174" y="1518173"/>
            <a:ext cx="769794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00B0F0"/>
                </a:solidFill>
              </a:rPr>
              <a:t>Bilirubin bound to </a:t>
            </a:r>
            <a:r>
              <a:rPr lang="en-US" sz="2800" b="1" dirty="0" err="1" smtClean="0">
                <a:ln/>
                <a:solidFill>
                  <a:srgbClr val="00B0F0"/>
                </a:solidFill>
              </a:rPr>
              <a:t>glucuronic</a:t>
            </a:r>
            <a:r>
              <a:rPr lang="en-US" sz="2800" b="1" dirty="0" smtClean="0">
                <a:ln/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ln/>
                <a:solidFill>
                  <a:srgbClr val="00B0F0"/>
                </a:solidFill>
              </a:rPr>
              <a:t>acid is called </a:t>
            </a:r>
          </a:p>
          <a:p>
            <a:pPr algn="ctr"/>
            <a:r>
              <a:rPr lang="en-US" sz="2800" b="1" dirty="0" smtClean="0">
                <a:ln/>
                <a:solidFill>
                  <a:srgbClr val="00B0F0"/>
                </a:solidFill>
              </a:rPr>
              <a:t>conjugated bilirubin which has 6 hydroxyl </a:t>
            </a:r>
          </a:p>
          <a:p>
            <a:pPr algn="ctr"/>
            <a:r>
              <a:rPr lang="en-US" sz="2800" b="1" dirty="0">
                <a:ln/>
                <a:solidFill>
                  <a:srgbClr val="00B0F0"/>
                </a:solidFill>
              </a:rPr>
              <a:t>g</a:t>
            </a:r>
            <a:r>
              <a:rPr lang="en-US" sz="2800" b="1" dirty="0" smtClean="0">
                <a:ln/>
                <a:solidFill>
                  <a:srgbClr val="00B0F0"/>
                </a:solidFill>
              </a:rPr>
              <a:t>roup. </a:t>
            </a:r>
          </a:p>
          <a:p>
            <a:pPr algn="ctr"/>
            <a:r>
              <a:rPr lang="en-US" sz="2800" b="1" dirty="0" smtClean="0">
                <a:ln/>
                <a:solidFill>
                  <a:srgbClr val="00B0F0"/>
                </a:solidFill>
              </a:rPr>
              <a:t>                                                  </a:t>
            </a:r>
          </a:p>
          <a:p>
            <a:pPr algn="ctr"/>
            <a:endParaRPr lang="en-US" sz="2800" b="1" dirty="0" smtClean="0">
              <a:ln/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1174" y="3534109"/>
            <a:ext cx="79640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B0F0"/>
                </a:solidFill>
              </a:rPr>
              <a:t>This Conjugation occurs in liver and excreted in bile </a:t>
            </a:r>
            <a:endParaRPr lang="en-US" sz="2400" b="1" cap="none" spc="0" dirty="0">
              <a:ln/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20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9649" y="109835"/>
            <a:ext cx="6973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Conjugated Bilirubin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1" y="1218150"/>
            <a:ext cx="6713032" cy="53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274" y="440035"/>
            <a:ext cx="113960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4"/>
                </a:solidFill>
                <a:effectLst/>
              </a:rPr>
              <a:t>This figure shows conjugated bilirubin.</a:t>
            </a:r>
            <a:endParaRPr lang="en-US" sz="4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274" y="1833994"/>
            <a:ext cx="106667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</a:rPr>
              <a:t>Lower part of figure shows two rings with many COOH group </a:t>
            </a:r>
          </a:p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</a:rPr>
              <a:t>attached to main bilirubin molecule.</a:t>
            </a:r>
            <a:endParaRPr lang="en-US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837" y="2967335"/>
            <a:ext cx="1133836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</a:rPr>
              <a:t>They are </a:t>
            </a:r>
            <a:r>
              <a:rPr lang="en-US" sz="2800" b="1" dirty="0" err="1" smtClean="0">
                <a:ln/>
                <a:solidFill>
                  <a:schemeClr val="accent4"/>
                </a:solidFill>
              </a:rPr>
              <a:t>glucuronic</a:t>
            </a:r>
            <a:r>
              <a:rPr lang="en-US" sz="2800" b="1" dirty="0" smtClean="0">
                <a:ln/>
                <a:solidFill>
                  <a:schemeClr val="accent4"/>
                </a:solidFill>
              </a:rPr>
              <a:t> acid. They are water soluble, making entire </a:t>
            </a:r>
          </a:p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</a:rPr>
              <a:t>conjugated bilirubin water soluble</a:t>
            </a:r>
            <a:endParaRPr lang="en-US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Oval 7"/>
          <p:cNvSpPr/>
          <p:nvPr/>
        </p:nvSpPr>
        <p:spPr>
          <a:xfrm>
            <a:off x="218941" y="788375"/>
            <a:ext cx="166333" cy="134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105957" y="2054789"/>
            <a:ext cx="295122" cy="128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107791" y="3186887"/>
            <a:ext cx="295122" cy="128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59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352692" y="3559257"/>
            <a:ext cx="168812" cy="152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ight Arrow 2"/>
          <p:cNvSpPr/>
          <p:nvPr/>
        </p:nvSpPr>
        <p:spPr>
          <a:xfrm>
            <a:off x="51514" y="1709445"/>
            <a:ext cx="313980" cy="140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08504" y="1518173"/>
            <a:ext cx="4528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FFC000"/>
                </a:solidFill>
              </a:rPr>
              <a:t>  Unconjugated bilirubin :</a:t>
            </a:r>
            <a:endParaRPr lang="en-US" sz="28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7098" y="1518173"/>
            <a:ext cx="72977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/>
                <a:solidFill>
                  <a:srgbClr val="00B0F0"/>
                </a:solidFill>
              </a:rPr>
              <a:t>Unconjugated bilirubin is not bound to </a:t>
            </a:r>
            <a:r>
              <a:rPr lang="en-US" sz="2800" b="1" dirty="0" err="1" smtClean="0">
                <a:ln/>
                <a:solidFill>
                  <a:srgbClr val="00B0F0"/>
                </a:solidFill>
              </a:rPr>
              <a:t>glucuronic</a:t>
            </a:r>
            <a:r>
              <a:rPr lang="en-US" sz="2800" b="1" dirty="0" smtClean="0">
                <a:ln/>
                <a:solidFill>
                  <a:srgbClr val="00B0F0"/>
                </a:solidFill>
              </a:rPr>
              <a:t> acid since it has only </a:t>
            </a:r>
            <a:r>
              <a:rPr lang="en-US" sz="2800" b="1" dirty="0">
                <a:ln/>
                <a:solidFill>
                  <a:srgbClr val="00B0F0"/>
                </a:solidFill>
              </a:rPr>
              <a:t>2</a:t>
            </a:r>
            <a:r>
              <a:rPr lang="en-US" sz="2800" b="1" dirty="0" smtClean="0">
                <a:ln/>
                <a:solidFill>
                  <a:srgbClr val="00B0F0"/>
                </a:solidFill>
              </a:rPr>
              <a:t> hydroxyl groups it is not water soluble </a:t>
            </a:r>
            <a:endParaRPr lang="en-US" sz="2800" b="1" dirty="0">
              <a:ln/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7308" y="3373735"/>
            <a:ext cx="70615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00B0F0"/>
                </a:solidFill>
              </a:rPr>
              <a:t>So it binds with plasma protein albumin.</a:t>
            </a:r>
            <a:endParaRPr lang="en-US" sz="28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4472" y="4105911"/>
            <a:ext cx="10112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00B0F0"/>
                </a:solidFill>
              </a:rPr>
              <a:t>This way it circulates in blood with the support in albumin </a:t>
            </a:r>
            <a:endParaRPr lang="en-US" sz="28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65494" y="4251669"/>
            <a:ext cx="434606" cy="231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53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95" y="1747837"/>
            <a:ext cx="6892017" cy="46656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7796" y="363835"/>
            <a:ext cx="7736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Unconjugated Bilirubin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5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6198" y="884535"/>
            <a:ext cx="1094883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4"/>
                </a:solidFill>
                <a:effectLst/>
              </a:rPr>
              <a:t>Unconjugated bilirubin can form six hydrogen bonds, they are</a:t>
            </a:r>
          </a:p>
          <a:p>
            <a:pPr algn="ctr"/>
            <a:r>
              <a:rPr lang="en-US" sz="2800" b="1" cap="none" spc="0" dirty="0" smtClean="0">
                <a:ln/>
                <a:solidFill>
                  <a:schemeClr val="accent4"/>
                </a:solidFill>
                <a:effectLst/>
              </a:rPr>
              <a:t> intramolecular.</a:t>
            </a:r>
            <a:endParaRPr lang="en-US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193" y="1888218"/>
            <a:ext cx="1064265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</a:rPr>
              <a:t>So it can not form H bond with water. So it is very less soluble</a:t>
            </a:r>
          </a:p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</a:rPr>
              <a:t> in water.</a:t>
            </a:r>
            <a:endParaRPr lang="en-US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198" y="3043535"/>
            <a:ext cx="985878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</a:rPr>
              <a:t>Once it is conjugated, there are many H bonds possible</a:t>
            </a:r>
          </a:p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</a:rPr>
              <a:t> with bilirubin and glucuronide attached,</a:t>
            </a:r>
          </a:p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</a:rPr>
              <a:t> making conjugated bilirubin very water soluble. </a:t>
            </a:r>
            <a:endParaRPr lang="en-US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1592" y="1038569"/>
            <a:ext cx="434606" cy="231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Arrow 7"/>
          <p:cNvSpPr/>
          <p:nvPr/>
        </p:nvSpPr>
        <p:spPr>
          <a:xfrm>
            <a:off x="197587" y="2069671"/>
            <a:ext cx="434606" cy="231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197587" y="3235669"/>
            <a:ext cx="434606" cy="231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21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0" y="467370"/>
            <a:ext cx="95238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 smtClean="0">
                <a:ln/>
                <a:solidFill>
                  <a:srgbClr val="7030A0"/>
                </a:solidFill>
                <a:effectLst/>
              </a:rPr>
              <a:t>In Lab, bilirubin is measured by it’s ability to form red colored compound with certain chemical.</a:t>
            </a:r>
            <a:endParaRPr lang="en-US" sz="24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05954" y="589516"/>
            <a:ext cx="403497" cy="194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ight Arrow 3"/>
          <p:cNvSpPr/>
          <p:nvPr/>
        </p:nvSpPr>
        <p:spPr>
          <a:xfrm>
            <a:off x="105954" y="1800008"/>
            <a:ext cx="403497" cy="194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04006" y="1643254"/>
            <a:ext cx="119879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7030A0"/>
                </a:solidFill>
              </a:rPr>
              <a:t>The compound which produces red color with bilirubin  is called </a:t>
            </a:r>
            <a:r>
              <a:rPr lang="en-US" sz="2400" b="1" dirty="0" err="1" smtClean="0">
                <a:ln/>
                <a:solidFill>
                  <a:srgbClr val="7030A0"/>
                </a:solidFill>
              </a:rPr>
              <a:t>diazotised</a:t>
            </a:r>
            <a:r>
              <a:rPr lang="en-US" sz="2400" b="1" dirty="0" smtClean="0">
                <a:ln/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ln/>
                <a:solidFill>
                  <a:srgbClr val="7030A0"/>
                </a:solidFill>
              </a:rPr>
              <a:t>sulphanilic</a:t>
            </a:r>
            <a:r>
              <a:rPr lang="en-US" sz="2400" b="1" dirty="0" smtClean="0">
                <a:ln/>
                <a:solidFill>
                  <a:srgbClr val="7030A0"/>
                </a:solidFill>
              </a:rPr>
              <a:t> acid .    </a:t>
            </a:r>
            <a:endParaRPr lang="en-US" sz="24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05953" y="3235762"/>
            <a:ext cx="403497" cy="194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40080" y="3102338"/>
            <a:ext cx="107420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7030A0"/>
                </a:solidFill>
              </a:rPr>
              <a:t>Conjugated bilirubin directly reacts water so it is called direct bilirubin .</a:t>
            </a:r>
            <a:endParaRPr lang="en-US" sz="24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05952" y="4348845"/>
            <a:ext cx="403497" cy="194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30889" y="4192090"/>
            <a:ext cx="107131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7030A0"/>
                </a:solidFill>
              </a:rPr>
              <a:t>Unconjugated bilirubin does not reacts with water. Hence this is called </a:t>
            </a:r>
          </a:p>
          <a:p>
            <a:pPr algn="ctr"/>
            <a:r>
              <a:rPr lang="en-US" sz="2400" b="1" dirty="0" smtClean="0">
                <a:ln/>
                <a:solidFill>
                  <a:srgbClr val="7030A0"/>
                </a:solidFill>
              </a:rPr>
              <a:t>Indirect bilirubin . </a:t>
            </a:r>
            <a:endParaRPr lang="en-US" sz="24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4018" y="5461928"/>
            <a:ext cx="403497" cy="194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640080" y="5328504"/>
            <a:ext cx="79640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7030A0"/>
                </a:solidFill>
              </a:rPr>
              <a:t>We can </a:t>
            </a:r>
            <a:r>
              <a:rPr lang="en-US" sz="2400" b="1" dirty="0" err="1" smtClean="0">
                <a:ln/>
                <a:solidFill>
                  <a:srgbClr val="7030A0"/>
                </a:solidFill>
              </a:rPr>
              <a:t>seprat</a:t>
            </a:r>
            <a:r>
              <a:rPr lang="en-US" sz="2400" b="1" dirty="0" smtClean="0">
                <a:ln/>
                <a:solidFill>
                  <a:srgbClr val="7030A0"/>
                </a:solidFill>
              </a:rPr>
              <a:t> it from albumin by adding methanol. </a:t>
            </a:r>
            <a:endParaRPr lang="en-US" sz="24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68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39" y="332372"/>
            <a:ext cx="7407192" cy="608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54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1290" y="249535"/>
            <a:ext cx="7314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Differential Diagnosis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69105"/>
            <a:ext cx="1219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 </a:t>
            </a:r>
            <a:r>
              <a:rPr lang="en-IN" sz="2400" dirty="0">
                <a:solidFill>
                  <a:srgbClr val="FFFF00"/>
                </a:solidFill>
              </a:rPr>
              <a:t>Condition 1:</a:t>
            </a:r>
            <a:r>
              <a:rPr lang="en-IN" sz="2400" dirty="0">
                <a:solidFill>
                  <a:srgbClr val="0070C0"/>
                </a:solidFill>
              </a:rPr>
              <a:t>-  Destruction of large number of RBC, as in </a:t>
            </a:r>
            <a:r>
              <a:rPr lang="en-IN" sz="2400" dirty="0" smtClean="0">
                <a:solidFill>
                  <a:srgbClr val="0070C0"/>
                </a:solidFill>
              </a:rPr>
              <a:t>malaria,</a:t>
            </a:r>
            <a:r>
              <a:rPr lang="en-IN" sz="2400" dirty="0">
                <a:solidFill>
                  <a:srgbClr val="0070C0"/>
                </a:solidFill>
              </a:rPr>
              <a:t> </a:t>
            </a:r>
            <a:r>
              <a:rPr lang="en-IN" sz="2400" dirty="0" err="1" smtClean="0">
                <a:solidFill>
                  <a:srgbClr val="0070C0"/>
                </a:solidFill>
              </a:rPr>
              <a:t>haemotoxic</a:t>
            </a:r>
            <a:endParaRPr lang="en-IN" sz="2400" dirty="0" smtClean="0">
              <a:solidFill>
                <a:srgbClr val="0070C0"/>
              </a:solidFill>
            </a:endParaRPr>
          </a:p>
          <a:p>
            <a:r>
              <a:rPr lang="en-IN" sz="2400" dirty="0">
                <a:solidFill>
                  <a:srgbClr val="0070C0"/>
                </a:solidFill>
              </a:rPr>
              <a:t> </a:t>
            </a:r>
            <a:r>
              <a:rPr lang="en-IN" sz="2400" dirty="0" smtClean="0">
                <a:solidFill>
                  <a:srgbClr val="0070C0"/>
                </a:solidFill>
              </a:rPr>
              <a:t>                        snake venom, sickle </a:t>
            </a:r>
            <a:r>
              <a:rPr lang="en-IN" sz="2400" dirty="0">
                <a:solidFill>
                  <a:srgbClr val="0070C0"/>
                </a:solidFill>
              </a:rPr>
              <a:t>cell anaemia, extravascular haemolysis </a:t>
            </a:r>
            <a:r>
              <a:rPr lang="en-IN" sz="2400" dirty="0" smtClean="0">
                <a:solidFill>
                  <a:srgbClr val="0070C0"/>
                </a:solidFill>
              </a:rPr>
              <a:t>etc.</a:t>
            </a:r>
            <a:br>
              <a:rPr lang="en-IN" sz="2400" dirty="0" smtClean="0">
                <a:solidFill>
                  <a:srgbClr val="0070C0"/>
                </a:solidFill>
              </a:rPr>
            </a:br>
            <a:endParaRPr lang="en-IN" sz="2400" dirty="0" smtClean="0">
              <a:solidFill>
                <a:srgbClr val="0070C0"/>
              </a:solidFill>
            </a:endParaRPr>
          </a:p>
          <a:p>
            <a:endParaRPr lang="en-IN" sz="2400" dirty="0" smtClean="0">
              <a:solidFill>
                <a:srgbClr val="0070C0"/>
              </a:solidFill>
            </a:endParaRPr>
          </a:p>
          <a:p>
            <a:pPr algn="ctr"/>
            <a:r>
              <a:rPr lang="en-IN" sz="2400" dirty="0" smtClean="0">
                <a:solidFill>
                  <a:srgbClr val="FFFF00"/>
                </a:solidFill>
              </a:rPr>
              <a:t>Observation:</a:t>
            </a:r>
            <a:r>
              <a:rPr lang="en-IN" sz="2400" dirty="0" smtClean="0">
                <a:solidFill>
                  <a:srgbClr val="0070C0"/>
                </a:solidFill>
              </a:rPr>
              <a:t>-  Increased level of indirect bilirubin</a:t>
            </a:r>
          </a:p>
          <a:p>
            <a:pPr algn="ctr"/>
            <a:r>
              <a:rPr lang="en-IN" sz="2400" dirty="0" smtClean="0">
                <a:solidFill>
                  <a:srgbClr val="0070C0"/>
                </a:solidFill>
              </a:rPr>
              <a:t/>
            </a:r>
            <a:br>
              <a:rPr lang="en-IN" sz="2400" dirty="0" smtClean="0">
                <a:solidFill>
                  <a:srgbClr val="0070C0"/>
                </a:solidFill>
              </a:rPr>
            </a:br>
            <a:r>
              <a:rPr lang="en-IN" sz="2400" dirty="0" smtClean="0">
                <a:solidFill>
                  <a:srgbClr val="FFFF00"/>
                </a:solidFill>
              </a:rPr>
              <a:t>Reason:</a:t>
            </a:r>
            <a:r>
              <a:rPr lang="en-IN" sz="2400" dirty="0" smtClean="0">
                <a:solidFill>
                  <a:srgbClr val="0070C0"/>
                </a:solidFill>
              </a:rPr>
              <a:t>- When lot of bilirubin is formed by macrophages, liver capacity for               </a:t>
            </a:r>
            <a:r>
              <a:rPr lang="en-IN" sz="2400" dirty="0" err="1" smtClean="0">
                <a:solidFill>
                  <a:srgbClr val="0070C0"/>
                </a:solidFill>
              </a:rPr>
              <a:t>conguation</a:t>
            </a:r>
            <a:r>
              <a:rPr lang="en-IN" sz="2400" dirty="0" smtClean="0">
                <a:solidFill>
                  <a:srgbClr val="0070C0"/>
                </a:solidFill>
              </a:rPr>
              <a:t> is full. So unconjugated bilirubin accumulate.</a:t>
            </a:r>
            <a:br>
              <a:rPr lang="en-IN" sz="2400" dirty="0" smtClean="0">
                <a:solidFill>
                  <a:srgbClr val="0070C0"/>
                </a:solidFill>
              </a:rPr>
            </a:br>
            <a:r>
              <a:rPr lang="en-IN" sz="2400" dirty="0" smtClean="0">
                <a:solidFill>
                  <a:srgbClr val="0070C0"/>
                </a:solidFill>
              </a:rPr>
              <a:t>                 There is good capacity of liver to throw conjugated bilirubin in bile. </a:t>
            </a:r>
          </a:p>
          <a:p>
            <a:pPr algn="ctr"/>
            <a:r>
              <a:rPr lang="en-IN" sz="2400" dirty="0" smtClean="0">
                <a:solidFill>
                  <a:srgbClr val="0070C0"/>
                </a:solidFill>
              </a:rPr>
              <a:t>                  So </a:t>
            </a:r>
            <a:r>
              <a:rPr lang="en-IN" sz="2400" dirty="0">
                <a:solidFill>
                  <a:srgbClr val="0070C0"/>
                </a:solidFill>
              </a:rPr>
              <a:t>conjugated bilirubin does not increase when RBC killed.</a:t>
            </a:r>
          </a:p>
          <a:p>
            <a:pPr algn="ctr"/>
            <a:endParaRPr lang="en-US" sz="2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40000"/>
                <a:lumOff val="60000"/>
              </a:schemeClr>
            </a:gs>
            <a:gs pos="76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0169" y="440035"/>
            <a:ext cx="6059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Group Members :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169" y="2057900"/>
            <a:ext cx="9903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>
              <a:buAutoNum type="arabicParenR"/>
            </a:pPr>
            <a:r>
              <a:rPr lang="en-US" sz="5400" b="1" dirty="0" err="1" smtClean="0">
                <a:ln/>
                <a:solidFill>
                  <a:schemeClr val="accent4"/>
                </a:solidFill>
              </a:rPr>
              <a:t>Chhatrala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Janki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        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21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4584" y="2841030"/>
            <a:ext cx="96568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2) Chauhan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Bhargav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    22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1531" y="3730378"/>
            <a:ext cx="9591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3)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Dalal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Shivani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             23   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82" y="4547490"/>
            <a:ext cx="8911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4)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Darji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Deepak              24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5456" y="1227435"/>
            <a:ext cx="333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Roll Num.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8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90" y="922998"/>
            <a:ext cx="104830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IN" sz="2400" dirty="0">
                <a:solidFill>
                  <a:srgbClr val="FF0000"/>
                </a:solidFill>
              </a:rPr>
              <a:t>Condition 2</a:t>
            </a:r>
            <a:r>
              <a:rPr lang="en-IN" sz="2400" dirty="0" smtClean="0">
                <a:solidFill>
                  <a:srgbClr val="FF0000"/>
                </a:solidFill>
              </a:rPr>
              <a:t>:- </a:t>
            </a:r>
            <a:r>
              <a:rPr lang="en-IN" sz="2400" dirty="0" smtClean="0">
                <a:solidFill>
                  <a:srgbClr val="000000"/>
                </a:solidFill>
              </a:rPr>
              <a:t> </a:t>
            </a:r>
            <a:r>
              <a:rPr lang="en-IN" sz="2000" dirty="0">
                <a:solidFill>
                  <a:srgbClr val="000000"/>
                </a:solidFill>
              </a:rPr>
              <a:t>Destruction of hepatocytes as in viral hepatitis, alcoholism </a:t>
            </a:r>
            <a:r>
              <a:rPr lang="en-IN" sz="2000" dirty="0" err="1">
                <a:solidFill>
                  <a:srgbClr val="000000"/>
                </a:solidFill>
              </a:rPr>
              <a:t>etc</a:t>
            </a:r>
            <a:endParaRPr lang="en-US" sz="2000" b="1" cap="none" spc="0" dirty="0">
              <a:ln/>
              <a:solidFill>
                <a:srgbClr val="00000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454" y="2007578"/>
            <a:ext cx="117294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IN" sz="2400" dirty="0">
                <a:solidFill>
                  <a:srgbClr val="FF0000"/>
                </a:solidFill>
              </a:rPr>
              <a:t>Observation</a:t>
            </a:r>
            <a:r>
              <a:rPr lang="en-IN" sz="2400" dirty="0" smtClean="0">
                <a:solidFill>
                  <a:srgbClr val="FF0000"/>
                </a:solidFill>
              </a:rPr>
              <a:t>:</a:t>
            </a:r>
            <a:r>
              <a:rPr lang="en-IN" sz="2400" dirty="0" smtClean="0">
                <a:solidFill>
                  <a:srgbClr val="000000"/>
                </a:solidFill>
              </a:rPr>
              <a:t>-</a:t>
            </a:r>
            <a:r>
              <a:rPr lang="en-IN" sz="2000" dirty="0" smtClean="0">
                <a:solidFill>
                  <a:srgbClr val="000000"/>
                </a:solidFill>
              </a:rPr>
              <a:t> </a:t>
            </a:r>
            <a:r>
              <a:rPr lang="en-IN" sz="2000" dirty="0">
                <a:solidFill>
                  <a:srgbClr val="000000"/>
                </a:solidFill>
              </a:rPr>
              <a:t>Increased level of indirect (unconjugated) and direct (conjugated) bilirubin.</a:t>
            </a:r>
            <a:endParaRPr lang="en-US" sz="2000" b="1" cap="none" spc="0" dirty="0">
              <a:ln/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62149" y="3153733"/>
            <a:ext cx="1305414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IN" sz="2400" dirty="0">
                <a:solidFill>
                  <a:srgbClr val="FF0000"/>
                </a:solidFill>
              </a:rPr>
              <a:t>Reason</a:t>
            </a:r>
            <a:r>
              <a:rPr lang="en-IN" sz="2400" dirty="0" smtClean="0">
                <a:solidFill>
                  <a:srgbClr val="FF0000"/>
                </a:solidFill>
              </a:rPr>
              <a:t>:</a:t>
            </a:r>
            <a:r>
              <a:rPr lang="en-IN" sz="2000" dirty="0" smtClean="0">
                <a:solidFill>
                  <a:srgbClr val="000000"/>
                </a:solidFill>
              </a:rPr>
              <a:t>- </a:t>
            </a:r>
            <a:r>
              <a:rPr lang="en-IN" sz="2000" dirty="0">
                <a:solidFill>
                  <a:srgbClr val="000000"/>
                </a:solidFill>
              </a:rPr>
              <a:t>Hepatocytes convert unconjugated bilirubin into conjugated but due </a:t>
            </a:r>
            <a:r>
              <a:rPr lang="en-IN" sz="2000" dirty="0" smtClean="0">
                <a:solidFill>
                  <a:srgbClr val="000000"/>
                </a:solidFill>
              </a:rPr>
              <a:t>to</a:t>
            </a:r>
          </a:p>
          <a:p>
            <a:pPr algn="ctr"/>
            <a:r>
              <a:rPr lang="en-IN" sz="2000" dirty="0" smtClean="0">
                <a:solidFill>
                  <a:srgbClr val="000000"/>
                </a:solidFill>
              </a:rPr>
              <a:t> their destruction unconjugated bilirubin level increase.</a:t>
            </a:r>
          </a:p>
          <a:p>
            <a:pPr algn="ctr"/>
            <a:r>
              <a:rPr lang="en-IN" sz="2000" dirty="0" smtClean="0">
                <a:solidFill>
                  <a:srgbClr val="000000"/>
                </a:solidFill>
              </a:rPr>
              <a:t> </a:t>
            </a:r>
            <a:r>
              <a:rPr lang="en-IN" sz="2000" dirty="0">
                <a:solidFill>
                  <a:srgbClr val="000000"/>
                </a:solidFill>
              </a:rPr>
              <a:t>Also due to inflammation of liver, on destruction of hepatocytes</a:t>
            </a:r>
            <a:r>
              <a:rPr lang="en-IN" sz="2000" dirty="0" smtClean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en-IN" sz="2000" dirty="0" smtClean="0">
                <a:solidFill>
                  <a:srgbClr val="000000"/>
                </a:solidFill>
              </a:rPr>
              <a:t> </a:t>
            </a:r>
            <a:r>
              <a:rPr lang="en-IN" sz="2000" dirty="0">
                <a:solidFill>
                  <a:srgbClr val="000000"/>
                </a:solidFill>
              </a:rPr>
              <a:t>bile canals are blocked hence conjugated bilirubin level also rises</a:t>
            </a:r>
            <a:endParaRPr lang="en-US" sz="2000" b="1" cap="none" spc="0" dirty="0">
              <a:ln/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63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0707" y="782935"/>
            <a:ext cx="84705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IN" sz="2400" dirty="0">
                <a:solidFill>
                  <a:srgbClr val="FF0000"/>
                </a:solidFill>
              </a:rPr>
              <a:t>Condition 3</a:t>
            </a:r>
            <a:r>
              <a:rPr lang="en-IN" sz="2400" dirty="0" smtClean="0">
                <a:solidFill>
                  <a:srgbClr val="FF0000"/>
                </a:solidFill>
              </a:rPr>
              <a:t>:</a:t>
            </a:r>
            <a:r>
              <a:rPr lang="en-IN" sz="2000" dirty="0" smtClean="0">
                <a:solidFill>
                  <a:srgbClr val="000000"/>
                </a:solidFill>
              </a:rPr>
              <a:t>-Bile canaliculi is blocked as in obstructive jaundice. </a:t>
            </a:r>
          </a:p>
          <a:p>
            <a:pPr algn="ctr"/>
            <a:r>
              <a:rPr lang="en-IN" sz="2000" dirty="0" smtClean="0">
                <a:solidFill>
                  <a:srgbClr val="000000"/>
                </a:solidFill>
              </a:rPr>
              <a:t>                     Bile </a:t>
            </a:r>
            <a:r>
              <a:rPr lang="en-IN" sz="2000" dirty="0" smtClean="0">
                <a:solidFill>
                  <a:srgbClr val="000000"/>
                </a:solidFill>
              </a:rPr>
              <a:t>canaliculi are small canal which get </a:t>
            </a:r>
            <a:r>
              <a:rPr lang="en-IN" sz="2000" dirty="0" smtClean="0">
                <a:solidFill>
                  <a:srgbClr val="000000"/>
                </a:solidFill>
              </a:rPr>
              <a:t>pressed </a:t>
            </a:r>
          </a:p>
          <a:p>
            <a:pPr algn="ctr"/>
            <a:r>
              <a:rPr lang="en-IN" sz="2000" dirty="0" smtClean="0">
                <a:solidFill>
                  <a:srgbClr val="000000"/>
                </a:solidFill>
              </a:rPr>
              <a:t> </a:t>
            </a:r>
            <a:r>
              <a:rPr lang="en-IN" sz="2000" dirty="0" smtClean="0">
                <a:solidFill>
                  <a:srgbClr val="000000"/>
                </a:solidFill>
              </a:rPr>
              <a:t>and blocked by liver </a:t>
            </a:r>
            <a:r>
              <a:rPr lang="en-IN" sz="2000" dirty="0" err="1" smtClean="0">
                <a:solidFill>
                  <a:srgbClr val="000000"/>
                </a:solidFill>
              </a:rPr>
              <a:t>inflammtion</a:t>
            </a:r>
            <a:r>
              <a:rPr lang="en-IN" sz="2000" dirty="0" smtClean="0">
                <a:solidFill>
                  <a:srgbClr val="000000"/>
                </a:solidFill>
              </a:rPr>
              <a:t> </a:t>
            </a:r>
            <a:r>
              <a:rPr lang="en-IN" sz="2000" dirty="0" smtClean="0">
                <a:solidFill>
                  <a:srgbClr val="000000"/>
                </a:solidFill>
              </a:rPr>
              <a:t>      </a:t>
            </a:r>
            <a:endParaRPr lang="en-US" sz="2000" b="1" cap="none" spc="0" dirty="0">
              <a:ln/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3743" y="2014835"/>
            <a:ext cx="71096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IN" sz="2400" dirty="0">
                <a:solidFill>
                  <a:srgbClr val="FF0000"/>
                </a:solidFill>
              </a:rPr>
              <a:t>Observation</a:t>
            </a:r>
            <a:r>
              <a:rPr lang="en-IN" sz="2400" dirty="0" smtClean="0">
                <a:solidFill>
                  <a:srgbClr val="FF0000"/>
                </a:solidFill>
              </a:rPr>
              <a:t>:</a:t>
            </a:r>
            <a:r>
              <a:rPr lang="en-IN" sz="2000" dirty="0" smtClean="0">
                <a:solidFill>
                  <a:srgbClr val="000000"/>
                </a:solidFill>
              </a:rPr>
              <a:t>- </a:t>
            </a:r>
            <a:r>
              <a:rPr lang="en-IN" sz="2000" dirty="0">
                <a:solidFill>
                  <a:srgbClr val="000000"/>
                </a:solidFill>
              </a:rPr>
              <a:t>Increased level of direct bilirubin in liver</a:t>
            </a:r>
            <a:endParaRPr lang="en-US" sz="2000" b="1" cap="none" spc="0" dirty="0">
              <a:ln/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3743" y="2954635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Reason</a:t>
            </a:r>
            <a:r>
              <a:rPr lang="en-IN" sz="2400" dirty="0" smtClean="0">
                <a:solidFill>
                  <a:srgbClr val="FF0000"/>
                </a:solidFill>
              </a:rPr>
              <a:t>:-</a:t>
            </a:r>
            <a:r>
              <a:rPr lang="en-IN" sz="2000" dirty="0" smtClean="0"/>
              <a:t> </a:t>
            </a:r>
            <a:r>
              <a:rPr lang="en-IN" sz="2000" dirty="0">
                <a:solidFill>
                  <a:srgbClr val="000000"/>
                </a:solidFill>
              </a:rPr>
              <a:t>Due to accumulation of bile in liver along with it </a:t>
            </a:r>
            <a:r>
              <a:rPr lang="en-IN" sz="2000" dirty="0" smtClean="0">
                <a:solidFill>
                  <a:srgbClr val="000000"/>
                </a:solidFill>
              </a:rPr>
              <a:t>the conjugated </a:t>
            </a:r>
            <a:r>
              <a:rPr lang="en-IN" sz="2000" dirty="0">
                <a:solidFill>
                  <a:srgbClr val="000000"/>
                </a:solidFill>
              </a:rPr>
              <a:t>bilirubin </a:t>
            </a:r>
            <a:endParaRPr lang="en-IN" sz="2000" dirty="0" smtClean="0">
              <a:solidFill>
                <a:srgbClr val="000000"/>
              </a:solidFill>
            </a:endParaRPr>
          </a:p>
          <a:p>
            <a:r>
              <a:rPr lang="en-IN" sz="2000" dirty="0">
                <a:solidFill>
                  <a:srgbClr val="000000"/>
                </a:solidFill>
              </a:rPr>
              <a:t> </a:t>
            </a:r>
            <a:r>
              <a:rPr lang="en-IN" sz="2000" dirty="0" smtClean="0">
                <a:solidFill>
                  <a:srgbClr val="000000"/>
                </a:solidFill>
              </a:rPr>
              <a:t>                  formed </a:t>
            </a:r>
            <a:r>
              <a:rPr lang="en-IN" sz="2000" dirty="0">
                <a:solidFill>
                  <a:srgbClr val="000000"/>
                </a:solidFill>
              </a:rPr>
              <a:t>inside the liver is also accumulated.</a:t>
            </a:r>
          </a:p>
          <a:p>
            <a:endParaRPr lang="en-IN" sz="20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500" y="4808835"/>
            <a:ext cx="12052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0070C0"/>
                </a:solidFill>
              </a:rPr>
              <a:t>Prothrombin time is about a blood report that measures the time required </a:t>
            </a:r>
            <a:r>
              <a:rPr lang="en-IN" sz="2400" dirty="0" smtClean="0">
                <a:solidFill>
                  <a:srgbClr val="0070C0"/>
                </a:solidFill>
              </a:rPr>
              <a:t>to</a:t>
            </a:r>
          </a:p>
          <a:p>
            <a:r>
              <a:rPr lang="en-IN" sz="2400" dirty="0" smtClean="0">
                <a:solidFill>
                  <a:srgbClr val="0070C0"/>
                </a:solidFill>
              </a:rPr>
              <a:t> </a:t>
            </a:r>
            <a:r>
              <a:rPr lang="en-IN" sz="2400" dirty="0">
                <a:solidFill>
                  <a:srgbClr val="0070C0"/>
                </a:solidFill>
              </a:rPr>
              <a:t>clot blood. Normal value is about 12- 14 second.</a:t>
            </a:r>
          </a:p>
        </p:txBody>
      </p:sp>
    </p:spTree>
    <p:extLst>
      <p:ext uri="{BB962C8B-B14F-4D97-AF65-F5344CB8AC3E}">
        <p14:creationId xmlns:p14="http://schemas.microsoft.com/office/powerpoint/2010/main" val="24709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7800"/>
            <a:ext cx="92964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6440" y="602734"/>
            <a:ext cx="7430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>
                <a:solidFill>
                  <a:schemeClr val="accent1">
                    <a:lumMod val="75000"/>
                  </a:schemeClr>
                </a:solidFill>
              </a:rPr>
              <a:t>1. Why some snake bite cause muscle paralysis </a:t>
            </a:r>
            <a:r>
              <a:rPr lang="en-IN" sz="24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I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6440" y="1518335"/>
            <a:ext cx="11195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FF0000"/>
                </a:solidFill>
              </a:rPr>
              <a:t>Answer: Refer </a:t>
            </a:r>
            <a:r>
              <a:rPr lang="en-IN" dirty="0">
                <a:solidFill>
                  <a:srgbClr val="FF0000"/>
                </a:solidFill>
              </a:rPr>
              <a:t>to figure above to </a:t>
            </a:r>
            <a:r>
              <a:rPr lang="en-IN" dirty="0" smtClean="0">
                <a:solidFill>
                  <a:srgbClr val="FF0000"/>
                </a:solidFill>
              </a:rPr>
              <a:t>understand following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9978" y="2079536"/>
            <a:ext cx="10001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FF0000"/>
                </a:solidFill>
              </a:rPr>
              <a:t>alpha refers to alpha-toxin (alpha </a:t>
            </a:r>
            <a:r>
              <a:rPr lang="en-IN" sz="2000" dirty="0" err="1">
                <a:solidFill>
                  <a:srgbClr val="FF0000"/>
                </a:solidFill>
              </a:rPr>
              <a:t>bungarotoxin</a:t>
            </a:r>
            <a:r>
              <a:rPr lang="en-IN" sz="2000" dirty="0">
                <a:solidFill>
                  <a:srgbClr val="FF0000"/>
                </a:solidFill>
              </a:rPr>
              <a:t>), which is a protein.</a:t>
            </a:r>
            <a:br>
              <a:rPr lang="en-IN" sz="2000" dirty="0">
                <a:solidFill>
                  <a:srgbClr val="FF0000"/>
                </a:solidFill>
              </a:rPr>
            </a:br>
            <a:r>
              <a:rPr lang="en-IN" sz="2000" dirty="0">
                <a:solidFill>
                  <a:srgbClr val="FF0000"/>
                </a:solidFill>
              </a:rPr>
              <a:t>Beta refers to beta-toxin (beta </a:t>
            </a:r>
            <a:r>
              <a:rPr lang="en-IN" sz="2000" dirty="0" err="1">
                <a:solidFill>
                  <a:srgbClr val="FF0000"/>
                </a:solidFill>
              </a:rPr>
              <a:t>bungarotoxin</a:t>
            </a:r>
            <a:r>
              <a:rPr lang="en-IN" sz="2000" dirty="0">
                <a:solidFill>
                  <a:srgbClr val="FF0000"/>
                </a:solidFill>
              </a:rPr>
              <a:t>). It is also a </a:t>
            </a:r>
            <a:r>
              <a:rPr lang="en-IN" sz="2000" dirty="0" smtClean="0">
                <a:solidFill>
                  <a:srgbClr val="FF0000"/>
                </a:solidFill>
              </a:rPr>
              <a:t>protein.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9978" y="3136037"/>
            <a:ext cx="105220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FF0000"/>
                </a:solidFill>
              </a:rPr>
              <a:t>Ach(Acetylcholine) is released from Nerve and Bind receptor protein on Muscle -&gt; Causing muscle contraction </a:t>
            </a:r>
            <a:br>
              <a:rPr lang="en-IN" sz="2000" dirty="0">
                <a:solidFill>
                  <a:srgbClr val="FF0000"/>
                </a:solidFill>
              </a:rPr>
            </a:br>
            <a:r>
              <a:rPr lang="en-IN" sz="2000" dirty="0">
                <a:solidFill>
                  <a:srgbClr val="FF0000"/>
                </a:solidFill>
              </a:rPr>
              <a:t>alpha bind receptor protein on Muscle and prevent Ach from binding muscle -&gt; Muscle do not contract -&gt; Paralysis.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4500" y="4949736"/>
            <a:ext cx="10337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FF0000"/>
                </a:solidFill>
              </a:rPr>
              <a:t>Beta-toxin is a phospholipase A2, </a:t>
            </a:r>
            <a:r>
              <a:rPr lang="en-IN" sz="2000" dirty="0" err="1">
                <a:solidFill>
                  <a:srgbClr val="FF0000"/>
                </a:solidFill>
              </a:rPr>
              <a:t>probaby</a:t>
            </a:r>
            <a:r>
              <a:rPr lang="en-IN" sz="2000" dirty="0">
                <a:solidFill>
                  <a:srgbClr val="FF0000"/>
                </a:solidFill>
              </a:rPr>
              <a:t> damaging nerve cell membrane. This results in decreased release of </a:t>
            </a:r>
            <a:r>
              <a:rPr lang="en-IN" sz="2000" dirty="0" err="1">
                <a:solidFill>
                  <a:srgbClr val="FF0000"/>
                </a:solidFill>
              </a:rPr>
              <a:t>ACh</a:t>
            </a:r>
            <a:r>
              <a:rPr lang="en-IN" sz="2000" dirty="0">
                <a:solidFill>
                  <a:srgbClr val="FF0000"/>
                </a:solidFill>
              </a:rPr>
              <a:t> from Nerve.  -&gt;  Muscles do not contract -&gt; Paralysis</a:t>
            </a:r>
          </a:p>
        </p:txBody>
      </p:sp>
    </p:spTree>
    <p:extLst>
      <p:ext uri="{BB962C8B-B14F-4D97-AF65-F5344CB8AC3E}">
        <p14:creationId xmlns:p14="http://schemas.microsoft.com/office/powerpoint/2010/main" val="2379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00" y="1151235"/>
            <a:ext cx="1183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FF0000"/>
                </a:solidFill>
              </a:rPr>
              <a:t>Acetylcholinesterase is the enzyme which catalyses </a:t>
            </a:r>
            <a:r>
              <a:rPr lang="en-IN" sz="2000" dirty="0" err="1">
                <a:solidFill>
                  <a:srgbClr val="FF0000"/>
                </a:solidFill>
              </a:rPr>
              <a:t>ACh</a:t>
            </a:r>
            <a:r>
              <a:rPr lang="en-IN" sz="2000" dirty="0">
                <a:solidFill>
                  <a:srgbClr val="FF0000"/>
                </a:solidFill>
              </a:rPr>
              <a:t> to acetic acid n choline molecule. It is found in neuromuscular junction and cholinergic synapse.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700" y="2967335"/>
            <a:ext cx="1183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FF0000"/>
                </a:solidFill>
              </a:rPr>
              <a:t>Inhibition of </a:t>
            </a:r>
            <a:r>
              <a:rPr lang="en-IN" sz="2000" dirty="0" err="1">
                <a:solidFill>
                  <a:srgbClr val="FF0000"/>
                </a:solidFill>
              </a:rPr>
              <a:t>AChE</a:t>
            </a:r>
            <a:r>
              <a:rPr lang="en-IN" sz="2000" dirty="0">
                <a:solidFill>
                  <a:srgbClr val="FF0000"/>
                </a:solidFill>
              </a:rPr>
              <a:t> leads to accumulation of </a:t>
            </a:r>
            <a:r>
              <a:rPr lang="en-IN" sz="2000" dirty="0" err="1">
                <a:solidFill>
                  <a:srgbClr val="FF0000"/>
                </a:solidFill>
              </a:rPr>
              <a:t>ACh</a:t>
            </a:r>
            <a:r>
              <a:rPr lang="en-IN" sz="2000" dirty="0">
                <a:solidFill>
                  <a:srgbClr val="FF0000"/>
                </a:solidFill>
              </a:rPr>
              <a:t> in the synaptic cleft and causes transmission of nerve signal which causes increased muscle contraction</a:t>
            </a:r>
          </a:p>
        </p:txBody>
      </p:sp>
    </p:spTree>
    <p:extLst>
      <p:ext uri="{BB962C8B-B14F-4D97-AF65-F5344CB8AC3E}">
        <p14:creationId xmlns:p14="http://schemas.microsoft.com/office/powerpoint/2010/main" val="39073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0636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FF0000"/>
                </a:solidFill>
              </a:rPr>
              <a:t>Snake venoms are used in the production of </a:t>
            </a:r>
            <a:r>
              <a:rPr lang="en-IN" sz="2000" dirty="0" smtClean="0">
                <a:solidFill>
                  <a:srgbClr val="FF0000"/>
                </a:solidFill>
              </a:rPr>
              <a:t>snake </a:t>
            </a:r>
            <a:r>
              <a:rPr lang="en-IN" sz="2000" dirty="0" err="1">
                <a:solidFill>
                  <a:srgbClr val="FF0000"/>
                </a:solidFill>
              </a:rPr>
              <a:t>antivenom</a:t>
            </a:r>
            <a:r>
              <a:rPr lang="en-IN" sz="2000" dirty="0">
                <a:solidFill>
                  <a:srgbClr val="FF0000"/>
                </a:solidFill>
              </a:rPr>
              <a:t> as </a:t>
            </a:r>
            <a:r>
              <a:rPr lang="en-IN" sz="2000" dirty="0" err="1">
                <a:solidFill>
                  <a:srgbClr val="FF0000"/>
                </a:solidFill>
              </a:rPr>
              <a:t>hyperimmunizing</a:t>
            </a:r>
            <a:r>
              <a:rPr lang="en-IN" sz="2000" dirty="0">
                <a:solidFill>
                  <a:srgbClr val="FF0000"/>
                </a:solidFill>
              </a:rPr>
              <a:t> </a:t>
            </a:r>
            <a:r>
              <a:rPr lang="en-IN" sz="2000" dirty="0" smtClean="0">
                <a:solidFill>
                  <a:srgbClr val="FF0000"/>
                </a:solidFill>
              </a:rPr>
              <a:t>antigens</a:t>
            </a:r>
            <a:r>
              <a:rPr lang="en-IN" sz="2000" dirty="0">
                <a:solidFill>
                  <a:srgbClr val="FF0000"/>
                </a:solidFill>
              </a:rPr>
              <a:t>. Snake venoms </a:t>
            </a:r>
            <a:r>
              <a:rPr lang="en-IN" sz="2000" dirty="0" smtClean="0">
                <a:solidFill>
                  <a:srgbClr val="FF0000"/>
                </a:solidFill>
              </a:rPr>
              <a:t>are complex substances </a:t>
            </a:r>
            <a:r>
              <a:rPr lang="en-IN" sz="2000" dirty="0">
                <a:solidFill>
                  <a:srgbClr val="FF0000"/>
                </a:solidFill>
              </a:rPr>
              <a:t>that, depending on the species, </a:t>
            </a:r>
            <a:r>
              <a:rPr lang="en-IN" sz="2000" dirty="0" smtClean="0">
                <a:solidFill>
                  <a:srgbClr val="FF0000"/>
                </a:solidFill>
              </a:rPr>
              <a:t>can </a:t>
            </a:r>
            <a:r>
              <a:rPr lang="en-IN" sz="2000" dirty="0">
                <a:solidFill>
                  <a:srgbClr val="FF0000"/>
                </a:solidFill>
              </a:rPr>
              <a:t>contain a variety of toxins</a:t>
            </a:r>
            <a:r>
              <a:rPr lang="en-IN" sz="2000" dirty="0" smtClean="0">
                <a:solidFill>
                  <a:srgbClr val="FF0000"/>
                </a:solidFill>
              </a:rPr>
              <a:t>.</a:t>
            </a:r>
          </a:p>
          <a:p>
            <a:endParaRPr lang="en-IN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 smtClean="0">
                <a:solidFill>
                  <a:srgbClr val="FF0000"/>
                </a:solidFill>
              </a:rPr>
              <a:t> </a:t>
            </a:r>
            <a:r>
              <a:rPr lang="en-IN" sz="2000" dirty="0">
                <a:solidFill>
                  <a:srgbClr val="FF0000"/>
                </a:solidFill>
              </a:rPr>
              <a:t>Toxin </a:t>
            </a:r>
            <a:r>
              <a:rPr lang="en-IN" sz="2000" dirty="0" smtClean="0">
                <a:solidFill>
                  <a:srgbClr val="FF0000"/>
                </a:solidFill>
              </a:rPr>
              <a:t>components </a:t>
            </a:r>
            <a:r>
              <a:rPr lang="en-IN" sz="2000" dirty="0">
                <a:solidFill>
                  <a:srgbClr val="FF0000"/>
                </a:solidFill>
              </a:rPr>
              <a:t>can include proteases, </a:t>
            </a:r>
            <a:r>
              <a:rPr lang="en-IN" sz="2000" dirty="0" smtClean="0">
                <a:solidFill>
                  <a:srgbClr val="FF0000"/>
                </a:solidFill>
              </a:rPr>
              <a:t>nucleases</a:t>
            </a:r>
            <a:r>
              <a:rPr lang="en-IN" sz="2000" dirty="0">
                <a:solidFill>
                  <a:srgbClr val="FF0000"/>
                </a:solidFill>
              </a:rPr>
              <a:t>, </a:t>
            </a:r>
            <a:r>
              <a:rPr lang="en-IN" sz="2000" dirty="0" err="1">
                <a:solidFill>
                  <a:srgbClr val="FF0000"/>
                </a:solidFill>
              </a:rPr>
              <a:t>phosphodiesterases</a:t>
            </a:r>
            <a:r>
              <a:rPr lang="en-IN" sz="2000" dirty="0">
                <a:solidFill>
                  <a:srgbClr val="FF0000"/>
                </a:solidFill>
              </a:rPr>
              <a:t>, and Other </a:t>
            </a:r>
          </a:p>
          <a:p>
            <a:r>
              <a:rPr lang="en-IN" sz="2000" dirty="0" smtClean="0">
                <a:solidFill>
                  <a:srgbClr val="FF0000"/>
                </a:solidFill>
              </a:rPr>
              <a:t>      enzymes </a:t>
            </a:r>
            <a:r>
              <a:rPr lang="en-IN" sz="2000" dirty="0">
                <a:solidFill>
                  <a:srgbClr val="FF0000"/>
                </a:solidFill>
              </a:rPr>
              <a:t>which disrupt physiological </a:t>
            </a:r>
            <a:r>
              <a:rPr lang="en-IN" sz="2000" dirty="0" smtClean="0">
                <a:solidFill>
                  <a:srgbClr val="FF0000"/>
                </a:solidFill>
              </a:rPr>
              <a:t>processes </a:t>
            </a:r>
            <a:r>
              <a:rPr lang="en-IN" sz="2000" dirty="0">
                <a:solidFill>
                  <a:srgbClr val="FF0000"/>
                </a:solidFill>
              </a:rPr>
              <a:t>and cellular integrity</a:t>
            </a:r>
            <a:r>
              <a:rPr lang="en-IN" sz="2000" dirty="0" smtClean="0">
                <a:solidFill>
                  <a:srgbClr val="FF0000"/>
                </a:solidFill>
              </a:rPr>
              <a:t>.</a:t>
            </a:r>
          </a:p>
          <a:p>
            <a:endParaRPr lang="en-IN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 smtClean="0">
                <a:solidFill>
                  <a:srgbClr val="FF0000"/>
                </a:solidFill>
              </a:rPr>
              <a:t> </a:t>
            </a:r>
            <a:r>
              <a:rPr lang="en-IN" sz="2000" dirty="0">
                <a:solidFill>
                  <a:srgbClr val="FF0000"/>
                </a:solidFill>
              </a:rPr>
              <a:t>The venom </a:t>
            </a:r>
            <a:r>
              <a:rPr lang="en-IN" sz="2000" dirty="0" smtClean="0">
                <a:solidFill>
                  <a:srgbClr val="FF0000"/>
                </a:solidFill>
              </a:rPr>
              <a:t>toxins </a:t>
            </a:r>
            <a:r>
              <a:rPr lang="en-IN" sz="2000" dirty="0">
                <a:solidFill>
                  <a:srgbClr val="FF0000"/>
                </a:solidFill>
              </a:rPr>
              <a:t>are largely classified as neurotoxins, </a:t>
            </a:r>
            <a:r>
              <a:rPr lang="en-IN" sz="2000" dirty="0" err="1" smtClean="0">
                <a:solidFill>
                  <a:srgbClr val="FF0000"/>
                </a:solidFill>
              </a:rPr>
              <a:t>cytotoxins</a:t>
            </a:r>
            <a:r>
              <a:rPr lang="en-IN" sz="2000" dirty="0">
                <a:solidFill>
                  <a:srgbClr val="FF0000"/>
                </a:solidFill>
              </a:rPr>
              <a:t>, </a:t>
            </a:r>
            <a:r>
              <a:rPr lang="en-IN" sz="2000" dirty="0" err="1">
                <a:solidFill>
                  <a:srgbClr val="FF0000"/>
                </a:solidFill>
              </a:rPr>
              <a:t>myotoxins</a:t>
            </a:r>
            <a:r>
              <a:rPr lang="en-IN" sz="2000" dirty="0">
                <a:solidFill>
                  <a:srgbClr val="FF0000"/>
                </a:solidFill>
              </a:rPr>
              <a:t>, and </a:t>
            </a:r>
            <a:r>
              <a:rPr lang="en-IN" sz="2000" dirty="0" err="1">
                <a:solidFill>
                  <a:srgbClr val="FF0000"/>
                </a:solidFill>
              </a:rPr>
              <a:t>cardiotoxins</a:t>
            </a:r>
            <a:r>
              <a:rPr lang="en-IN" sz="2000" dirty="0">
                <a:solidFill>
                  <a:srgbClr val="FF0000"/>
                </a:solidFill>
              </a:rPr>
              <a:t>. </a:t>
            </a:r>
            <a:endParaRPr lang="en-IN" sz="2000" dirty="0" smtClean="0">
              <a:solidFill>
                <a:srgbClr val="FF0000"/>
              </a:solidFill>
            </a:endParaRPr>
          </a:p>
          <a:p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932958"/>
            <a:ext cx="1097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FF0000"/>
                </a:solidFill>
              </a:rPr>
              <a:t>Venomous snake bites may cause a variety of </a:t>
            </a:r>
            <a:r>
              <a:rPr lang="en-IN" sz="2000" dirty="0" smtClean="0">
                <a:solidFill>
                  <a:srgbClr val="FF0000"/>
                </a:solidFill>
              </a:rPr>
              <a:t>symptoms</a:t>
            </a:r>
            <a:r>
              <a:rPr lang="en-IN" sz="2000" dirty="0">
                <a:solidFill>
                  <a:srgbClr val="FF0000"/>
                </a:solidFill>
              </a:rPr>
              <a:t>, including pain, swelling, tissue </a:t>
            </a:r>
            <a:r>
              <a:rPr lang="en-IN" sz="2000" dirty="0" smtClean="0">
                <a:solidFill>
                  <a:srgbClr val="FF0000"/>
                </a:solidFill>
              </a:rPr>
              <a:t>necrosis</a:t>
            </a:r>
            <a:r>
              <a:rPr lang="en-IN" sz="2000" dirty="0">
                <a:solidFill>
                  <a:srgbClr val="FF0000"/>
                </a:solidFill>
              </a:rPr>
              <a:t>, hypotension, neuromuscular </a:t>
            </a:r>
            <a:r>
              <a:rPr lang="en-IN" sz="2000" dirty="0" smtClean="0">
                <a:solidFill>
                  <a:srgbClr val="FF0000"/>
                </a:solidFill>
              </a:rPr>
              <a:t>collapse</a:t>
            </a:r>
            <a:r>
              <a:rPr lang="en-IN" sz="2000" dirty="0">
                <a:solidFill>
                  <a:srgbClr val="FF0000"/>
                </a:solidFill>
              </a:rPr>
              <a:t>, blood clotting dysfunction, </a:t>
            </a:r>
          </a:p>
          <a:p>
            <a:r>
              <a:rPr lang="en-IN" sz="2000" dirty="0" smtClean="0">
                <a:solidFill>
                  <a:srgbClr val="FF0000"/>
                </a:solidFill>
              </a:rPr>
              <a:t>     respiratory </a:t>
            </a:r>
            <a:r>
              <a:rPr lang="en-IN" sz="2000" dirty="0">
                <a:solidFill>
                  <a:srgbClr val="FF0000"/>
                </a:solidFill>
              </a:rPr>
              <a:t>paralysis, kidney failure, coma and </a:t>
            </a:r>
            <a:r>
              <a:rPr lang="en-IN" sz="2000" dirty="0" smtClean="0">
                <a:solidFill>
                  <a:srgbClr val="FF0000"/>
                </a:solidFill>
              </a:rPr>
              <a:t>death</a:t>
            </a:r>
            <a:r>
              <a:rPr lang="en-IN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67973" y="414635"/>
            <a:ext cx="4875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Snake Venom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29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36339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 err="1">
                <a:solidFill>
                  <a:srgbClr val="FF0000"/>
                </a:solidFill>
              </a:rPr>
              <a:t>Antivenoms</a:t>
            </a:r>
            <a:r>
              <a:rPr lang="en-IN" sz="2000" dirty="0">
                <a:solidFill>
                  <a:srgbClr val="FF0000"/>
                </a:solidFill>
              </a:rPr>
              <a:t> are typically produced using a </a:t>
            </a:r>
            <a:r>
              <a:rPr lang="en-IN" sz="2000" dirty="0" smtClean="0">
                <a:solidFill>
                  <a:srgbClr val="FF0000"/>
                </a:solidFill>
              </a:rPr>
              <a:t>donor </a:t>
            </a:r>
            <a:r>
              <a:rPr lang="en-IN" sz="2000" dirty="0">
                <a:solidFill>
                  <a:srgbClr val="FF0000"/>
                </a:solidFill>
              </a:rPr>
              <a:t>animal, such as a horse or sheep. </a:t>
            </a:r>
            <a:endParaRPr lang="en-IN" sz="2000" dirty="0" smtClean="0">
              <a:solidFill>
                <a:srgbClr val="FF0000"/>
              </a:solidFill>
            </a:endParaRPr>
          </a:p>
          <a:p>
            <a:endParaRPr lang="en-IN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 smtClean="0">
                <a:solidFill>
                  <a:srgbClr val="FF0000"/>
                </a:solidFill>
              </a:rPr>
              <a:t>The donor </a:t>
            </a:r>
            <a:r>
              <a:rPr lang="en-IN" sz="2000" dirty="0">
                <a:solidFill>
                  <a:srgbClr val="FF0000"/>
                </a:solidFill>
              </a:rPr>
              <a:t>animal is </a:t>
            </a:r>
            <a:r>
              <a:rPr lang="en-IN" sz="2000" dirty="0" err="1">
                <a:solidFill>
                  <a:srgbClr val="FF0000"/>
                </a:solidFill>
              </a:rPr>
              <a:t>hyperimmunized</a:t>
            </a:r>
            <a:r>
              <a:rPr lang="en-IN" sz="2000" dirty="0">
                <a:solidFill>
                  <a:srgbClr val="FF0000"/>
                </a:solidFill>
              </a:rPr>
              <a:t> with non- </a:t>
            </a:r>
            <a:r>
              <a:rPr lang="en-IN" sz="2000" dirty="0" smtClean="0">
                <a:solidFill>
                  <a:srgbClr val="FF0000"/>
                </a:solidFill>
              </a:rPr>
              <a:t>lethal </a:t>
            </a:r>
            <a:r>
              <a:rPr lang="en-IN" sz="2000" dirty="0">
                <a:solidFill>
                  <a:srgbClr val="FF0000"/>
                </a:solidFill>
              </a:rPr>
              <a:t>doses Of one or more venoms to </a:t>
            </a:r>
          </a:p>
          <a:p>
            <a:r>
              <a:rPr lang="en-IN" sz="2000" dirty="0">
                <a:solidFill>
                  <a:srgbClr val="FF0000"/>
                </a:solidFill>
              </a:rPr>
              <a:t>produce a neutralizing antibody response. </a:t>
            </a:r>
            <a:endParaRPr lang="en-IN" sz="2000" dirty="0" smtClean="0">
              <a:solidFill>
                <a:srgbClr val="FF0000"/>
              </a:solidFill>
            </a:endParaRPr>
          </a:p>
          <a:p>
            <a:endParaRPr lang="en-IN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FF0000"/>
                </a:solidFill>
              </a:rPr>
              <a:t>Then, at certain intervals, the blood from the </a:t>
            </a:r>
            <a:r>
              <a:rPr lang="en-IN" sz="2000" dirty="0" smtClean="0">
                <a:solidFill>
                  <a:srgbClr val="FF0000"/>
                </a:solidFill>
              </a:rPr>
              <a:t>donor </a:t>
            </a:r>
            <a:r>
              <a:rPr lang="en-IN" sz="2000" dirty="0">
                <a:solidFill>
                  <a:srgbClr val="FF0000"/>
                </a:solidFill>
              </a:rPr>
              <a:t>animal is collected and neutralizing </a:t>
            </a:r>
          </a:p>
          <a:p>
            <a:r>
              <a:rPr lang="en-IN" sz="2000" dirty="0">
                <a:solidFill>
                  <a:srgbClr val="FF0000"/>
                </a:solidFill>
              </a:rPr>
              <a:t>antibodies are purified from the blood to </a:t>
            </a:r>
            <a:r>
              <a:rPr lang="en-IN" sz="2000" dirty="0" smtClean="0">
                <a:solidFill>
                  <a:srgbClr val="FF0000"/>
                </a:solidFill>
              </a:rPr>
              <a:t>produce </a:t>
            </a:r>
            <a:r>
              <a:rPr lang="en-IN" sz="2000" dirty="0">
                <a:solidFill>
                  <a:srgbClr val="FF0000"/>
                </a:solidFill>
              </a:rPr>
              <a:t>an </a:t>
            </a:r>
            <a:r>
              <a:rPr lang="en-IN" sz="2000" dirty="0" err="1">
                <a:solidFill>
                  <a:srgbClr val="FF0000"/>
                </a:solidFill>
              </a:rPr>
              <a:t>antivenom</a:t>
            </a:r>
            <a:r>
              <a:rPr lang="en-IN" sz="20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680135"/>
            <a:ext cx="1061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>
                <a:solidFill>
                  <a:srgbClr val="FFFF00"/>
                </a:solidFill>
              </a:rPr>
              <a:t>Manufacturing and </a:t>
            </a:r>
            <a:r>
              <a:rPr lang="en-IN" sz="3600" dirty="0" smtClean="0">
                <a:solidFill>
                  <a:srgbClr val="FFFF00"/>
                </a:solidFill>
              </a:rPr>
              <a:t>Production of </a:t>
            </a:r>
            <a:r>
              <a:rPr lang="en-IN" sz="3600" dirty="0" err="1" smtClean="0">
                <a:solidFill>
                  <a:srgbClr val="FFFF00"/>
                </a:solidFill>
              </a:rPr>
              <a:t>Antivenom</a:t>
            </a:r>
            <a:endParaRPr lang="en-IN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0" y="987336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FF0000"/>
                </a:solidFill>
              </a:rPr>
              <a:t>PLA2 is enzyme naturally </a:t>
            </a:r>
            <a:r>
              <a:rPr lang="en-IN" sz="2400" dirty="0" err="1">
                <a:solidFill>
                  <a:srgbClr val="FF0000"/>
                </a:solidFill>
              </a:rPr>
              <a:t>occuring</a:t>
            </a:r>
            <a:r>
              <a:rPr lang="en-IN" sz="2400" dirty="0">
                <a:solidFill>
                  <a:srgbClr val="FF0000"/>
                </a:solidFill>
              </a:rPr>
              <a:t> in our </a:t>
            </a:r>
            <a:r>
              <a:rPr lang="en-IN" sz="2400" dirty="0" smtClean="0">
                <a:solidFill>
                  <a:srgbClr val="FF0000"/>
                </a:solidFill>
              </a:rPr>
              <a:t>body cells</a:t>
            </a:r>
            <a:r>
              <a:rPr lang="en-IN" sz="2400" dirty="0">
                <a:solidFill>
                  <a:srgbClr val="FF0000"/>
                </a:solidFill>
              </a:rPr>
              <a:t>. But  when it is present </a:t>
            </a:r>
            <a:r>
              <a:rPr lang="en-IN" sz="2400" dirty="0" smtClean="0">
                <a:solidFill>
                  <a:srgbClr val="FF0000"/>
                </a:solidFill>
              </a:rPr>
              <a:t>in     excess in </a:t>
            </a:r>
            <a:r>
              <a:rPr lang="en-IN" sz="2400" dirty="0">
                <a:solidFill>
                  <a:srgbClr val="FF0000"/>
                </a:solidFill>
              </a:rPr>
              <a:t>ECF due to snake bite , it destroy cell membrane containing </a:t>
            </a:r>
            <a:r>
              <a:rPr lang="en-IN" sz="2400" dirty="0" smtClean="0">
                <a:solidFill>
                  <a:srgbClr val="FF0000"/>
                </a:solidFill>
              </a:rPr>
              <a:t> phospholipid</a:t>
            </a:r>
            <a:r>
              <a:rPr lang="en-IN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600" y="2558534"/>
            <a:ext cx="2654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sz="2800" dirty="0">
                <a:solidFill>
                  <a:srgbClr val="FFFF00"/>
                </a:solidFill>
              </a:rPr>
              <a:t>The result is:</a:t>
            </a:r>
          </a:p>
        </p:txBody>
      </p:sp>
      <p:sp>
        <p:nvSpPr>
          <p:cNvPr id="4" name="Rectangle 3"/>
          <p:cNvSpPr/>
          <p:nvPr/>
        </p:nvSpPr>
        <p:spPr>
          <a:xfrm>
            <a:off x="2756494" y="2573922"/>
            <a:ext cx="9168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FF0000"/>
                </a:solidFill>
              </a:rPr>
              <a:t>Cell death —&gt; Inflammation (high WBC) —-&gt; Oedema</a:t>
            </a:r>
            <a:br>
              <a:rPr lang="en-IN" sz="2000" dirty="0">
                <a:solidFill>
                  <a:srgbClr val="FF0000"/>
                </a:solidFill>
              </a:rPr>
            </a:br>
            <a:r>
              <a:rPr lang="en-IN" sz="2000" dirty="0">
                <a:solidFill>
                  <a:srgbClr val="FF0000"/>
                </a:solidFill>
              </a:rPr>
              <a:t>RBC lysis —&gt; </a:t>
            </a:r>
            <a:r>
              <a:rPr lang="en-IN" sz="2000" dirty="0" err="1">
                <a:solidFill>
                  <a:srgbClr val="FF0000"/>
                </a:solidFill>
              </a:rPr>
              <a:t>Hemolysis</a:t>
            </a:r>
            <a:r>
              <a:rPr lang="en-IN" sz="2000" dirty="0">
                <a:solidFill>
                  <a:srgbClr val="FF0000"/>
                </a:solidFill>
              </a:rPr>
              <a:t> —&gt; increased indirect bilirubin</a:t>
            </a:r>
            <a:br>
              <a:rPr lang="en-IN" sz="2000" dirty="0">
                <a:solidFill>
                  <a:srgbClr val="FF0000"/>
                </a:solidFill>
              </a:rPr>
            </a:br>
            <a:r>
              <a:rPr lang="en-IN" sz="2000" dirty="0">
                <a:solidFill>
                  <a:srgbClr val="FF0000"/>
                </a:solidFill>
              </a:rPr>
              <a:t>Hepatocyte lysis —&gt; hepatitis —&gt; increased indirect + direct bilirubin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600" y="4478635"/>
            <a:ext cx="1176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FF0000"/>
                </a:solidFill>
              </a:rPr>
              <a:t>Pro coagulant- serine proteinase or metalloproteinase and Anti coagulant type - PLA2</a:t>
            </a:r>
            <a:br>
              <a:rPr lang="en-IN" sz="2400" dirty="0">
                <a:solidFill>
                  <a:srgbClr val="FF0000"/>
                </a:solidFill>
              </a:rPr>
            </a:br>
            <a:r>
              <a:rPr lang="en-IN" sz="2400" dirty="0">
                <a:solidFill>
                  <a:srgbClr val="FF0000"/>
                </a:solidFill>
              </a:rPr>
              <a:t>They cause variation in prothrombin time</a:t>
            </a:r>
          </a:p>
        </p:txBody>
      </p:sp>
    </p:spTree>
    <p:extLst>
      <p:ext uri="{BB962C8B-B14F-4D97-AF65-F5344CB8AC3E}">
        <p14:creationId xmlns:p14="http://schemas.microsoft.com/office/powerpoint/2010/main" val="5765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28" y="488434"/>
            <a:ext cx="6902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3200" dirty="0" smtClean="0">
                <a:solidFill>
                  <a:srgbClr val="FFFF00"/>
                </a:solidFill>
              </a:rPr>
              <a:t> What </a:t>
            </a:r>
            <a:r>
              <a:rPr lang="en-IN" sz="3200" dirty="0">
                <a:solidFill>
                  <a:srgbClr val="FFFF00"/>
                </a:solidFill>
              </a:rPr>
              <a:t>Is Alkaline Phosphatase?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5300" y="1462038"/>
            <a:ext cx="12103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FF0000"/>
                </a:solidFill>
              </a:rPr>
              <a:t>Alkaline phosphatase is an enzyme found in </a:t>
            </a:r>
            <a:r>
              <a:rPr lang="en-IN" sz="2000" dirty="0" smtClean="0">
                <a:solidFill>
                  <a:srgbClr val="FF0000"/>
                </a:solidFill>
              </a:rPr>
              <a:t>your </a:t>
            </a:r>
            <a:r>
              <a:rPr lang="en-IN" sz="2000" dirty="0">
                <a:solidFill>
                  <a:srgbClr val="FF0000"/>
                </a:solidFill>
              </a:rPr>
              <a:t>bloodstream. </a:t>
            </a:r>
            <a:endParaRPr lang="en-IN" sz="2000" dirty="0" smtClean="0">
              <a:solidFill>
                <a:srgbClr val="FF0000"/>
              </a:solidFill>
            </a:endParaRPr>
          </a:p>
          <a:p>
            <a:r>
              <a:rPr lang="en-IN" sz="2000" dirty="0" smtClean="0">
                <a:solidFill>
                  <a:srgbClr val="FF0000"/>
                </a:solidFill>
              </a:rPr>
              <a:t>    ALP </a:t>
            </a:r>
            <a:r>
              <a:rPr lang="en-IN" sz="2000" dirty="0">
                <a:solidFill>
                  <a:srgbClr val="FF0000"/>
                </a:solidFill>
              </a:rPr>
              <a:t>helps break down </a:t>
            </a:r>
            <a:r>
              <a:rPr lang="en-IN" sz="2000" dirty="0" smtClean="0">
                <a:solidFill>
                  <a:srgbClr val="FF0000"/>
                </a:solidFill>
              </a:rPr>
              <a:t>proteins </a:t>
            </a:r>
            <a:r>
              <a:rPr lang="en-IN" sz="2000" dirty="0">
                <a:solidFill>
                  <a:srgbClr val="FF0000"/>
                </a:solidFill>
              </a:rPr>
              <a:t>in the body and exists in different </a:t>
            </a:r>
            <a:r>
              <a:rPr lang="en-IN" sz="2000" dirty="0" smtClean="0">
                <a:solidFill>
                  <a:srgbClr val="FF0000"/>
                </a:solidFill>
              </a:rPr>
              <a:t>forms</a:t>
            </a:r>
            <a:r>
              <a:rPr lang="en-IN" sz="2000" dirty="0">
                <a:solidFill>
                  <a:srgbClr val="FF0000"/>
                </a:solidFill>
              </a:rPr>
              <a:t>, depending on </a:t>
            </a:r>
            <a:endParaRPr lang="en-IN" sz="2000" dirty="0" smtClean="0">
              <a:solidFill>
                <a:srgbClr val="FF0000"/>
              </a:solidFill>
            </a:endParaRPr>
          </a:p>
          <a:p>
            <a:r>
              <a:rPr lang="en-IN" sz="2000" dirty="0">
                <a:solidFill>
                  <a:srgbClr val="FF0000"/>
                </a:solidFill>
              </a:rPr>
              <a:t> </a:t>
            </a:r>
            <a:r>
              <a:rPr lang="en-IN" sz="2000" dirty="0" smtClean="0">
                <a:solidFill>
                  <a:srgbClr val="FF0000"/>
                </a:solidFill>
              </a:rPr>
              <a:t>   where it originates.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 smtClean="0">
                <a:solidFill>
                  <a:srgbClr val="FF0000"/>
                </a:solidFill>
              </a:rPr>
              <a:t> It </a:t>
            </a:r>
            <a:r>
              <a:rPr lang="en-IN" sz="2000" dirty="0">
                <a:solidFill>
                  <a:srgbClr val="FF0000"/>
                </a:solidFill>
              </a:rPr>
              <a:t>is </a:t>
            </a:r>
            <a:r>
              <a:rPr lang="en-IN" sz="2000" dirty="0" smtClean="0">
                <a:solidFill>
                  <a:srgbClr val="FF0000"/>
                </a:solidFill>
              </a:rPr>
              <a:t>mostly </a:t>
            </a:r>
            <a:r>
              <a:rPr lang="en-IN" sz="2000" dirty="0">
                <a:solidFill>
                  <a:srgbClr val="FF0000"/>
                </a:solidFill>
              </a:rPr>
              <a:t>produced in your liver, but some is </a:t>
            </a:r>
            <a:r>
              <a:rPr lang="en-IN" sz="2000" dirty="0" smtClean="0">
                <a:solidFill>
                  <a:srgbClr val="FF0000"/>
                </a:solidFill>
              </a:rPr>
              <a:t>also </a:t>
            </a:r>
            <a:r>
              <a:rPr lang="en-IN" sz="2000" dirty="0">
                <a:solidFill>
                  <a:srgbClr val="FF0000"/>
                </a:solidFill>
              </a:rPr>
              <a:t>made in your bones, intestines, and </a:t>
            </a:r>
          </a:p>
          <a:p>
            <a:r>
              <a:rPr lang="en-IN" sz="2000" dirty="0" smtClean="0">
                <a:solidFill>
                  <a:srgbClr val="FF0000"/>
                </a:solidFill>
              </a:rPr>
              <a:t>    kidneys</a:t>
            </a:r>
            <a:r>
              <a:rPr lang="en-IN" sz="2000" dirty="0">
                <a:solidFill>
                  <a:srgbClr val="FF0000"/>
                </a:solidFill>
              </a:rPr>
              <a:t>. In pregnant women, ALP is made in </a:t>
            </a:r>
            <a:r>
              <a:rPr lang="en-IN" sz="2000" dirty="0" smtClean="0">
                <a:solidFill>
                  <a:srgbClr val="FF0000"/>
                </a:solidFill>
              </a:rPr>
              <a:t>the </a:t>
            </a:r>
            <a:r>
              <a:rPr lang="en-IN" sz="2000" dirty="0">
                <a:solidFill>
                  <a:srgbClr val="FF0000"/>
                </a:solidFill>
              </a:rPr>
              <a:t>placenta</a:t>
            </a:r>
          </a:p>
        </p:txBody>
      </p:sp>
    </p:spTree>
    <p:extLst>
      <p:ext uri="{BB962C8B-B14F-4D97-AF65-F5344CB8AC3E}">
        <p14:creationId xmlns:p14="http://schemas.microsoft.com/office/powerpoint/2010/main" val="33025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100" y="342543"/>
            <a:ext cx="12192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3200" dirty="0">
                <a:solidFill>
                  <a:srgbClr val="FFFF00"/>
                </a:solidFill>
              </a:rPr>
              <a:t>Liver and Gall Bladder </a:t>
            </a:r>
            <a:endParaRPr lang="en-IN" sz="3200" dirty="0" smtClean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IN" sz="32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FF0000"/>
                </a:solidFill>
              </a:rPr>
              <a:t>Checking ALP levels in the blood is a routine </a:t>
            </a:r>
            <a:r>
              <a:rPr lang="en-IN" sz="2000" dirty="0" smtClean="0">
                <a:solidFill>
                  <a:srgbClr val="FF0000"/>
                </a:solidFill>
              </a:rPr>
              <a:t>part </a:t>
            </a:r>
            <a:r>
              <a:rPr lang="en-IN" sz="2000" dirty="0">
                <a:solidFill>
                  <a:srgbClr val="FF0000"/>
                </a:solidFill>
              </a:rPr>
              <a:t>of a liver function and gall bladder tests. </a:t>
            </a:r>
          </a:p>
          <a:p>
            <a:r>
              <a:rPr lang="en-IN" sz="2000" dirty="0" smtClean="0">
                <a:solidFill>
                  <a:srgbClr val="FF0000"/>
                </a:solidFill>
              </a:rPr>
              <a:t>    Symptoms </a:t>
            </a:r>
            <a:r>
              <a:rPr lang="en-IN" sz="2000" dirty="0">
                <a:solidFill>
                  <a:srgbClr val="FF0000"/>
                </a:solidFill>
              </a:rPr>
              <a:t>such as jaundice (yellowing of the </a:t>
            </a:r>
            <a:r>
              <a:rPr lang="en-IN" sz="2000" dirty="0" smtClean="0">
                <a:solidFill>
                  <a:srgbClr val="FF0000"/>
                </a:solidFill>
              </a:rPr>
              <a:t>skin </a:t>
            </a:r>
            <a:r>
              <a:rPr lang="en-IN" sz="2000" dirty="0">
                <a:solidFill>
                  <a:srgbClr val="FF0000"/>
                </a:solidFill>
              </a:rPr>
              <a:t>and eyes), abdominal pain, vomiting, and </a:t>
            </a:r>
          </a:p>
          <a:p>
            <a:r>
              <a:rPr lang="en-IN" sz="2000" dirty="0" smtClean="0">
                <a:solidFill>
                  <a:srgbClr val="FF0000"/>
                </a:solidFill>
              </a:rPr>
              <a:t>    nausea </a:t>
            </a:r>
            <a:r>
              <a:rPr lang="en-IN" sz="2000" dirty="0">
                <a:solidFill>
                  <a:srgbClr val="FF0000"/>
                </a:solidFill>
              </a:rPr>
              <a:t>may lead your doctor to suspect </a:t>
            </a:r>
            <a:r>
              <a:rPr lang="en-IN" sz="2000" dirty="0" smtClean="0">
                <a:solidFill>
                  <a:srgbClr val="FF0000"/>
                </a:solidFill>
              </a:rPr>
              <a:t>there </a:t>
            </a:r>
            <a:r>
              <a:rPr lang="en-IN" sz="2000" dirty="0">
                <a:solidFill>
                  <a:srgbClr val="FF0000"/>
                </a:solidFill>
              </a:rPr>
              <a:t>is something wrong with your liver </a:t>
            </a:r>
            <a:r>
              <a:rPr lang="en-IN" sz="2000" dirty="0" smtClean="0">
                <a:solidFill>
                  <a:srgbClr val="FF0000"/>
                </a:solidFill>
              </a:rPr>
              <a:t>or gallbladder </a:t>
            </a:r>
          </a:p>
          <a:p>
            <a:endParaRPr lang="en-IN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FF0000"/>
                </a:solidFill>
              </a:rPr>
              <a:t>The ALP test can be helpful in identifying </a:t>
            </a:r>
            <a:r>
              <a:rPr lang="en-IN" sz="2000" dirty="0" smtClean="0">
                <a:solidFill>
                  <a:srgbClr val="FF0000"/>
                </a:solidFill>
              </a:rPr>
              <a:t>conditions </a:t>
            </a:r>
            <a:r>
              <a:rPr lang="en-IN" sz="2000" dirty="0">
                <a:solidFill>
                  <a:srgbClr val="FF0000"/>
                </a:solidFill>
              </a:rPr>
              <a:t>such as: </a:t>
            </a:r>
          </a:p>
          <a:p>
            <a:r>
              <a:rPr lang="en-IN" sz="2000" dirty="0" smtClean="0">
                <a:solidFill>
                  <a:srgbClr val="FF0000"/>
                </a:solidFill>
              </a:rPr>
              <a:t>                      • </a:t>
            </a:r>
            <a:r>
              <a:rPr lang="en-IN" sz="2000" dirty="0">
                <a:solidFill>
                  <a:srgbClr val="FF0000"/>
                </a:solidFill>
              </a:rPr>
              <a:t>hepatitis (inflammation or infection of </a:t>
            </a:r>
            <a:r>
              <a:rPr lang="en-IN" sz="2000" dirty="0" smtClean="0">
                <a:solidFill>
                  <a:srgbClr val="FF0000"/>
                </a:solidFill>
              </a:rPr>
              <a:t>the </a:t>
            </a:r>
            <a:r>
              <a:rPr lang="en-IN" sz="2000" dirty="0">
                <a:solidFill>
                  <a:srgbClr val="FF0000"/>
                </a:solidFill>
              </a:rPr>
              <a:t>liver) </a:t>
            </a:r>
          </a:p>
          <a:p>
            <a:r>
              <a:rPr lang="en-IN" sz="2000" dirty="0" smtClean="0">
                <a:solidFill>
                  <a:srgbClr val="FF0000"/>
                </a:solidFill>
              </a:rPr>
              <a:t>                      • </a:t>
            </a:r>
            <a:r>
              <a:rPr lang="en-IN" sz="2000" dirty="0">
                <a:solidFill>
                  <a:srgbClr val="FF0000"/>
                </a:solidFill>
              </a:rPr>
              <a:t>cirrhosis (scarring Of the liver) </a:t>
            </a:r>
          </a:p>
          <a:p>
            <a:r>
              <a:rPr lang="en-IN" sz="2000" dirty="0" smtClean="0">
                <a:solidFill>
                  <a:srgbClr val="FF0000"/>
                </a:solidFill>
              </a:rPr>
              <a:t>                      • </a:t>
            </a:r>
            <a:r>
              <a:rPr lang="en-IN" sz="2000" dirty="0" err="1">
                <a:solidFill>
                  <a:srgbClr val="FF0000"/>
                </a:solidFill>
              </a:rPr>
              <a:t>cholescystitis</a:t>
            </a:r>
            <a:r>
              <a:rPr lang="en-IN" sz="2000" dirty="0">
                <a:solidFill>
                  <a:srgbClr val="FF0000"/>
                </a:solidFill>
              </a:rPr>
              <a:t> (inflammation of the </a:t>
            </a:r>
            <a:r>
              <a:rPr lang="en-IN" sz="2000" dirty="0" smtClean="0">
                <a:solidFill>
                  <a:srgbClr val="FF0000"/>
                </a:solidFill>
              </a:rPr>
              <a:t>gallbladder</a:t>
            </a:r>
            <a:r>
              <a:rPr lang="en-IN" sz="2000" dirty="0">
                <a:solidFill>
                  <a:srgbClr val="FF0000"/>
                </a:solidFill>
              </a:rPr>
              <a:t>) </a:t>
            </a:r>
          </a:p>
          <a:p>
            <a:r>
              <a:rPr lang="en-IN" sz="2000" dirty="0" smtClean="0">
                <a:solidFill>
                  <a:srgbClr val="FF0000"/>
                </a:solidFill>
              </a:rPr>
              <a:t>                      • </a:t>
            </a:r>
            <a:r>
              <a:rPr lang="en-IN" sz="2000" dirty="0">
                <a:solidFill>
                  <a:srgbClr val="FF0000"/>
                </a:solidFill>
              </a:rPr>
              <a:t>blockage of bile ducts (from gallstone, </a:t>
            </a:r>
            <a:r>
              <a:rPr lang="en-IN" sz="2000" dirty="0" smtClean="0">
                <a:solidFill>
                  <a:srgbClr val="FF0000"/>
                </a:solidFill>
              </a:rPr>
              <a:t>inflammation</a:t>
            </a:r>
            <a:r>
              <a:rPr lang="en-IN" sz="2000" dirty="0">
                <a:solidFill>
                  <a:srgbClr val="FF0000"/>
                </a:solidFill>
              </a:rPr>
              <a:t>, or cancer)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836636"/>
            <a:ext cx="11747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FF0000"/>
                </a:solidFill>
              </a:rPr>
              <a:t>You may also need an ALP test if you are </a:t>
            </a:r>
            <a:r>
              <a:rPr lang="en-IN" sz="2000" dirty="0" smtClean="0">
                <a:solidFill>
                  <a:srgbClr val="FF0000"/>
                </a:solidFill>
              </a:rPr>
              <a:t>taking a medication </a:t>
            </a:r>
            <a:r>
              <a:rPr lang="en-IN" sz="2000" dirty="0">
                <a:solidFill>
                  <a:srgbClr val="FF0000"/>
                </a:solidFill>
              </a:rPr>
              <a:t>that has the potential to </a:t>
            </a:r>
          </a:p>
          <a:p>
            <a:r>
              <a:rPr lang="en-IN" sz="2000" dirty="0">
                <a:solidFill>
                  <a:srgbClr val="FF0000"/>
                </a:solidFill>
              </a:rPr>
              <a:t>damage your liver, such as acetaminophen </a:t>
            </a:r>
            <a:r>
              <a:rPr lang="en-IN" sz="2000" dirty="0" smtClean="0">
                <a:solidFill>
                  <a:srgbClr val="FF0000"/>
                </a:solidFill>
              </a:rPr>
              <a:t>(</a:t>
            </a:r>
            <a:r>
              <a:rPr lang="en-IN" sz="2000" dirty="0">
                <a:solidFill>
                  <a:srgbClr val="FF0000"/>
                </a:solidFill>
              </a:rPr>
              <a:t>Tylenol). Measuring ALP is one way to check </a:t>
            </a:r>
          </a:p>
          <a:p>
            <a:r>
              <a:rPr lang="en-IN" sz="2000" dirty="0">
                <a:solidFill>
                  <a:srgbClr val="FF0000"/>
                </a:solidFill>
              </a:rPr>
              <a:t>for that damage.</a:t>
            </a:r>
          </a:p>
        </p:txBody>
      </p:sp>
    </p:spTree>
    <p:extLst>
      <p:ext uri="{BB962C8B-B14F-4D97-AF65-F5344CB8AC3E}">
        <p14:creationId xmlns:p14="http://schemas.microsoft.com/office/powerpoint/2010/main" val="11211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40000"/>
                <a:lumOff val="60000"/>
              </a:schemeClr>
            </a:gs>
            <a:gs pos="76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3287" y="2332335"/>
            <a:ext cx="96696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Case:- Snake Bite</a:t>
            </a:r>
            <a:endParaRPr lang="en-US" sz="8800" b="0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90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3563" y="2370435"/>
            <a:ext cx="8730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Identification of snakes</a:t>
            </a:r>
            <a:endParaRPr lang="en-US" sz="6000" b="0" cap="none" spc="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14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27000"/>
            <a:ext cx="9461500" cy="656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69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187140"/>
              </p:ext>
            </p:extLst>
          </p:nvPr>
        </p:nvGraphicFramePr>
        <p:xfrm>
          <a:off x="1744580" y="160866"/>
          <a:ext cx="836462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155">
                  <a:extLst>
                    <a:ext uri="{9D8B030D-6E8A-4147-A177-3AD203B41FA5}">
                      <a16:colId xmlns:a16="http://schemas.microsoft.com/office/drawing/2014/main" val="3317517867"/>
                    </a:ext>
                  </a:extLst>
                </a:gridCol>
                <a:gridCol w="2091155">
                  <a:extLst>
                    <a:ext uri="{9D8B030D-6E8A-4147-A177-3AD203B41FA5}">
                      <a16:colId xmlns:a16="http://schemas.microsoft.com/office/drawing/2014/main" val="4293829481"/>
                    </a:ext>
                  </a:extLst>
                </a:gridCol>
                <a:gridCol w="2091155">
                  <a:extLst>
                    <a:ext uri="{9D8B030D-6E8A-4147-A177-3AD203B41FA5}">
                      <a16:colId xmlns:a16="http://schemas.microsoft.com/office/drawing/2014/main" val="2220431495"/>
                    </a:ext>
                  </a:extLst>
                </a:gridCol>
                <a:gridCol w="2091155">
                  <a:extLst>
                    <a:ext uri="{9D8B030D-6E8A-4147-A177-3AD203B41FA5}">
                      <a16:colId xmlns:a16="http://schemas.microsoft.com/office/drawing/2014/main" val="4181616645"/>
                    </a:ext>
                  </a:extLst>
                </a:gridCol>
              </a:tblGrid>
              <a:tr h="311682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Snakes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71082"/>
                  </a:ext>
                </a:extLst>
              </a:tr>
              <a:tr h="1714249">
                <a:tc>
                  <a:txBody>
                    <a:bodyPr/>
                    <a:lstStyle/>
                    <a:p>
                      <a:r>
                        <a:rPr lang="en-US" dirty="0" smtClean="0"/>
                        <a:t>1.Tail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A)Tail laterally compressed,oar-like</a:t>
                      </a:r>
                      <a:endParaRPr lang="en-IN" dirty="0" smtClean="0"/>
                    </a:p>
                    <a:p>
                      <a:endParaRPr lang="en-US" dirty="0" smtClean="0"/>
                    </a:p>
                    <a:p>
                      <a:r>
                        <a:rPr lang="en-IN" dirty="0" smtClean="0"/>
                        <a:t>(b) Tail cylindrical, tapering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Poisonous,</a:t>
                      </a:r>
                    </a:p>
                    <a:p>
                      <a:r>
                        <a:rPr lang="en-US" dirty="0" err="1" smtClean="0"/>
                        <a:t>Hydrophis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err="1" smtClean="0"/>
                        <a:t>Enhydrina</a:t>
                      </a:r>
                      <a:endParaRPr lang="en-IN" dirty="0" smtClean="0"/>
                    </a:p>
                    <a:p>
                      <a:endParaRPr lang="en-US" dirty="0" smtClean="0"/>
                    </a:p>
                    <a:p>
                      <a:r>
                        <a:rPr lang="en-IN" dirty="0" smtClean="0"/>
                        <a:t>Poisonous or </a:t>
                      </a:r>
                    </a:p>
                    <a:p>
                      <a:r>
                        <a:rPr lang="en-IN" dirty="0" smtClean="0"/>
                        <a:t>non-poisonous, </a:t>
                      </a:r>
                    </a:p>
                    <a:p>
                      <a:r>
                        <a:rPr lang="en-US" dirty="0" smtClean="0"/>
                        <a:t>Examine further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 snakes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IN" dirty="0" smtClean="0"/>
                        <a:t>Land snakes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4174"/>
                  </a:ext>
                </a:extLst>
              </a:tr>
              <a:tr h="2883055">
                <a:tc>
                  <a:txBody>
                    <a:bodyPr/>
                    <a:lstStyle/>
                    <a:p>
                      <a:r>
                        <a:rPr lang="en-IN" dirty="0" smtClean="0"/>
                        <a:t>2. Belly scales </a:t>
                      </a:r>
                    </a:p>
                    <a:p>
                      <a:r>
                        <a:rPr lang="en-IN" dirty="0" smtClean="0"/>
                        <a:t>or </a:t>
                      </a:r>
                      <a:r>
                        <a:rPr lang="en-IN" dirty="0" err="1" smtClean="0"/>
                        <a:t>ventrals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(a)</a:t>
                      </a:r>
                      <a:r>
                        <a:rPr lang="en-IN" dirty="0" smtClean="0"/>
                        <a:t> Belly scales small, continuous </a:t>
                      </a:r>
                    </a:p>
                    <a:p>
                      <a:r>
                        <a:rPr lang="en-IN" dirty="0" smtClean="0"/>
                        <a:t>with </a:t>
                      </a:r>
                      <a:r>
                        <a:rPr lang="en-IN" dirty="0" err="1" smtClean="0"/>
                        <a:t>dorsals</a:t>
                      </a:r>
                      <a:endParaRPr lang="en-IN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(b)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Ventrals</a:t>
                      </a:r>
                      <a:r>
                        <a:rPr lang="en-IN" dirty="0" smtClean="0"/>
                        <a:t> not fully broad to cover </a:t>
                      </a:r>
                    </a:p>
                    <a:p>
                      <a:r>
                        <a:rPr lang="en-IN" dirty="0" smtClean="0"/>
                        <a:t>belly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(c)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Ventrals</a:t>
                      </a:r>
                      <a:r>
                        <a:rPr lang="en-IN" dirty="0" smtClean="0"/>
                        <a:t> broad. filly covering belly </a:t>
                      </a:r>
                    </a:p>
                    <a:p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Non-poisonous</a:t>
                      </a:r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 </a:t>
                      </a:r>
                    </a:p>
                    <a:p>
                      <a:r>
                        <a:rPr lang="en-IN" dirty="0" smtClean="0"/>
                        <a:t>Non-poisonous </a:t>
                      </a:r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Examine further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IN" dirty="0" smtClean="0"/>
                        <a:t>Pythons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354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676886"/>
              </p:ext>
            </p:extLst>
          </p:nvPr>
        </p:nvGraphicFramePr>
        <p:xfrm>
          <a:off x="505324" y="719666"/>
          <a:ext cx="1149016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540">
                  <a:extLst>
                    <a:ext uri="{9D8B030D-6E8A-4147-A177-3AD203B41FA5}">
                      <a16:colId xmlns:a16="http://schemas.microsoft.com/office/drawing/2014/main" val="20257964"/>
                    </a:ext>
                  </a:extLst>
                </a:gridCol>
                <a:gridCol w="2872540">
                  <a:extLst>
                    <a:ext uri="{9D8B030D-6E8A-4147-A177-3AD203B41FA5}">
                      <a16:colId xmlns:a16="http://schemas.microsoft.com/office/drawing/2014/main" val="193019128"/>
                    </a:ext>
                  </a:extLst>
                </a:gridCol>
                <a:gridCol w="2872540">
                  <a:extLst>
                    <a:ext uri="{9D8B030D-6E8A-4147-A177-3AD203B41FA5}">
                      <a16:colId xmlns:a16="http://schemas.microsoft.com/office/drawing/2014/main" val="3092573819"/>
                    </a:ext>
                  </a:extLst>
                </a:gridCol>
                <a:gridCol w="2872540">
                  <a:extLst>
                    <a:ext uri="{9D8B030D-6E8A-4147-A177-3AD203B41FA5}">
                      <a16:colId xmlns:a16="http://schemas.microsoft.com/office/drawing/2014/main" val="2856973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Nature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Snakes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843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3. Head scales </a:t>
                      </a:r>
                    </a:p>
                    <a:p>
                      <a:r>
                        <a:rPr lang="en-IN" dirty="0" smtClean="0"/>
                        <a:t>sub-</a:t>
                      </a:r>
                      <a:r>
                        <a:rPr lang="en-IN" dirty="0" err="1" smtClean="0"/>
                        <a:t>caudals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(a)</a:t>
                      </a:r>
                      <a:r>
                        <a:rPr lang="en-IN" dirty="0" smtClean="0"/>
                        <a:t> Head scales small, head triangular. </a:t>
                      </a:r>
                    </a:p>
                    <a:p>
                      <a:r>
                        <a:rPr lang="en-IN" dirty="0" smtClean="0"/>
                        <a:t>No </a:t>
                      </a:r>
                      <a:r>
                        <a:rPr lang="en-IN" dirty="0" err="1" smtClean="0"/>
                        <a:t>loreal</a:t>
                      </a:r>
                      <a:r>
                        <a:rPr lang="en-IN" dirty="0" smtClean="0"/>
                        <a:t> pit </a:t>
                      </a:r>
                    </a:p>
                    <a:p>
                      <a:r>
                        <a:rPr lang="en-US" dirty="0" smtClean="0"/>
                        <a:t>   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) </a:t>
                      </a:r>
                      <a:r>
                        <a:rPr lang="en-US" dirty="0" err="1" smtClean="0"/>
                        <a:t>Loreal</a:t>
                      </a:r>
                      <a:r>
                        <a:rPr lang="en-US" baseline="0" dirty="0" smtClean="0"/>
                        <a:t> pi</a:t>
                      </a:r>
                      <a:r>
                        <a:rPr lang="en-US" dirty="0" smtClean="0"/>
                        <a:t>t, </a:t>
                      </a:r>
                    </a:p>
                    <a:p>
                      <a:r>
                        <a:rPr lang="en-US" dirty="0" smtClean="0"/>
                        <a:t>    (ii)</a:t>
                      </a:r>
                      <a:r>
                        <a:rPr lang="en-US" dirty="0" err="1" smtClean="0"/>
                        <a:t>Subcaudals</a:t>
                      </a:r>
                      <a:r>
                        <a:rPr lang="en-US" dirty="0" smtClean="0"/>
                        <a:t> single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(b)</a:t>
                      </a:r>
                      <a:r>
                        <a:rPr lang="en-IN" dirty="0" smtClean="0"/>
                        <a:t> Head scales shield like. A </a:t>
                      </a:r>
                      <a:r>
                        <a:rPr lang="en-IN" dirty="0" err="1" smtClean="0"/>
                        <a:t>loreal</a:t>
                      </a:r>
                      <a:r>
                        <a:rPr lang="en-IN" dirty="0" smtClean="0"/>
                        <a:t> pit </a:t>
                      </a:r>
                    </a:p>
                    <a:p>
                      <a:r>
                        <a:rPr lang="en-IN" dirty="0" smtClean="0"/>
                        <a:t>present between nostril and eye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(c)</a:t>
                      </a:r>
                      <a:r>
                        <a:rPr lang="en-IN" dirty="0" smtClean="0"/>
                        <a:t> Head with </a:t>
                      </a:r>
                      <a:r>
                        <a:rPr lang="en-IN" dirty="0" err="1" smtClean="0"/>
                        <a:t>Iarge</a:t>
                      </a:r>
                      <a:r>
                        <a:rPr lang="en-IN" dirty="0" smtClean="0"/>
                        <a:t> shields. </a:t>
                      </a:r>
                    </a:p>
                    <a:p>
                      <a:r>
                        <a:rPr lang="en-IN" dirty="0" smtClean="0"/>
                        <a:t>No </a:t>
                      </a:r>
                      <a:r>
                        <a:rPr lang="en-IN" dirty="0" err="1" smtClean="0"/>
                        <a:t>loreal</a:t>
                      </a:r>
                      <a:r>
                        <a:rPr lang="en-IN" dirty="0" smtClean="0"/>
                        <a:t> pit </a:t>
                      </a:r>
                      <a:endParaRPr lang="en-US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Poisonous </a:t>
                      </a:r>
                    </a:p>
                    <a:p>
                      <a:endParaRPr lang="en-US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Poisonous </a:t>
                      </a:r>
                    </a:p>
                    <a:p>
                      <a:r>
                        <a:rPr lang="en-IN" dirty="0" smtClean="0"/>
                        <a:t>Poisonous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IN" dirty="0" smtClean="0"/>
                        <a:t>Poisonous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IN" dirty="0" smtClean="0"/>
                        <a:t>Examine further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Pitless</a:t>
                      </a:r>
                      <a:r>
                        <a:rPr lang="en-IN" dirty="0" smtClean="0"/>
                        <a:t> vipers </a:t>
                      </a:r>
                    </a:p>
                    <a:p>
                      <a:r>
                        <a:rPr lang="en-IN" dirty="0" err="1" smtClean="0"/>
                        <a:t>Vipera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dirty="0" err="1" smtClean="0"/>
                        <a:t>russelli</a:t>
                      </a:r>
                      <a:r>
                        <a:rPr lang="en-IN" dirty="0" smtClean="0"/>
                        <a:t> </a:t>
                      </a:r>
                    </a:p>
                    <a:p>
                      <a:endParaRPr lang="en-IN" dirty="0" smtClean="0"/>
                    </a:p>
                    <a:p>
                      <a:r>
                        <a:rPr lang="en-IN" dirty="0" err="1" smtClean="0"/>
                        <a:t>Ancistrodon</a:t>
                      </a:r>
                      <a:r>
                        <a:rPr lang="en-IN" dirty="0" smtClean="0"/>
                        <a:t> </a:t>
                      </a:r>
                    </a:p>
                    <a:p>
                      <a:r>
                        <a:rPr lang="en-IN" dirty="0" err="1" smtClean="0"/>
                        <a:t>Echis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carinata</a:t>
                      </a:r>
                      <a:r>
                        <a:rPr lang="en-IN" dirty="0" smtClean="0"/>
                        <a:t> </a:t>
                      </a:r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Pit vipers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726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2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5">
              <a:schemeClr val="accent5">
                <a:lumMod val="60000"/>
                <a:lumOff val="40000"/>
              </a:schemeClr>
            </a:gs>
            <a:gs pos="7165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293649"/>
              </p:ext>
            </p:extLst>
          </p:nvPr>
        </p:nvGraphicFramePr>
        <p:xfrm>
          <a:off x="505324" y="719666"/>
          <a:ext cx="1149016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540">
                  <a:extLst>
                    <a:ext uri="{9D8B030D-6E8A-4147-A177-3AD203B41FA5}">
                      <a16:colId xmlns:a16="http://schemas.microsoft.com/office/drawing/2014/main" val="20257964"/>
                    </a:ext>
                  </a:extLst>
                </a:gridCol>
                <a:gridCol w="2872540">
                  <a:extLst>
                    <a:ext uri="{9D8B030D-6E8A-4147-A177-3AD203B41FA5}">
                      <a16:colId xmlns:a16="http://schemas.microsoft.com/office/drawing/2014/main" val="193019128"/>
                    </a:ext>
                  </a:extLst>
                </a:gridCol>
                <a:gridCol w="2872540">
                  <a:extLst>
                    <a:ext uri="{9D8B030D-6E8A-4147-A177-3AD203B41FA5}">
                      <a16:colId xmlns:a16="http://schemas.microsoft.com/office/drawing/2014/main" val="3092573819"/>
                    </a:ext>
                  </a:extLst>
                </a:gridCol>
                <a:gridCol w="2872540">
                  <a:extLst>
                    <a:ext uri="{9D8B030D-6E8A-4147-A177-3AD203B41FA5}">
                      <a16:colId xmlns:a16="http://schemas.microsoft.com/office/drawing/2014/main" val="2856973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Nature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Snakes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843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Vertebra's, </a:t>
                      </a:r>
                    </a:p>
                    <a:p>
                      <a:r>
                        <a:rPr lang="en-US" dirty="0" smtClean="0"/>
                        <a:t>   4th </a:t>
                      </a:r>
                      <a:r>
                        <a:rPr lang="en-US" dirty="0" err="1" smtClean="0"/>
                        <a:t>infralabial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  3rd </a:t>
                      </a:r>
                      <a:r>
                        <a:rPr lang="en-US" dirty="0" err="1" smtClean="0"/>
                        <a:t>supralabial</a:t>
                      </a:r>
                      <a:r>
                        <a:rPr lang="en-US" dirty="0" smtClean="0"/>
                        <a:t>  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(a)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Vertebrals</a:t>
                      </a:r>
                      <a:r>
                        <a:rPr lang="en-IN" dirty="0" smtClean="0"/>
                        <a:t> enlarged, hexagonal </a:t>
                      </a:r>
                    </a:p>
                    <a:p>
                      <a:r>
                        <a:rPr lang="en-IN" dirty="0" smtClean="0"/>
                        <a:t>4th infra-labial largest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(b</a:t>
                      </a:r>
                      <a:r>
                        <a:rPr lang="en-IN" dirty="0" err="1" smtClean="0"/>
                        <a:t>Vertebrals</a:t>
                      </a:r>
                      <a:r>
                        <a:rPr lang="en-IN" dirty="0" smtClean="0"/>
                        <a:t> not enlarged, 3rd supra- </a:t>
                      </a:r>
                    </a:p>
                    <a:p>
                      <a:r>
                        <a:rPr lang="en-IN" dirty="0" smtClean="0"/>
                        <a:t>labial touches eye and nostril</a:t>
                      </a:r>
                    </a:p>
                    <a:p>
                      <a:r>
                        <a:rPr lang="en-US" dirty="0" smtClean="0"/>
                        <a:t>  </a:t>
                      </a:r>
                      <a:r>
                        <a:rPr lang="en-IN" dirty="0" smtClean="0"/>
                        <a:t>(</a:t>
                      </a:r>
                      <a:r>
                        <a:rPr lang="en-IN" dirty="0" err="1" smtClean="0"/>
                        <a:t>i</a:t>
                      </a:r>
                      <a:r>
                        <a:rPr lang="en-IN" dirty="0" smtClean="0"/>
                        <a:t>) Neck with a hood    and spectacle </a:t>
                      </a:r>
                    </a:p>
                    <a:p>
                      <a:r>
                        <a:rPr lang="en-IN" dirty="0" smtClean="0"/>
                        <a:t>mark </a:t>
                      </a:r>
                    </a:p>
                    <a:p>
                      <a:r>
                        <a:rPr lang="en-IN" dirty="0" smtClean="0"/>
                        <a:t>  (ii) Hood absent. Coral spots on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(c)</a:t>
                      </a:r>
                      <a:r>
                        <a:rPr lang="en-IN" dirty="0" smtClean="0"/>
                        <a:t> No such characters</a:t>
                      </a:r>
                      <a:endParaRPr lang="en-US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Poisonous </a:t>
                      </a:r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Poisonous </a:t>
                      </a:r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Poisonous </a:t>
                      </a:r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Poisonous </a:t>
                      </a:r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Non-poisonous </a:t>
                      </a:r>
                    </a:p>
                    <a:p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Krait, </a:t>
                      </a:r>
                    </a:p>
                    <a:p>
                      <a:r>
                        <a:rPr lang="pt-BR" dirty="0" smtClean="0"/>
                        <a:t>Bungarus </a:t>
                      </a:r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Cobra, Naja </a:t>
                      </a:r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Coral snakes </a:t>
                      </a:r>
                    </a:p>
                    <a:p>
                      <a:endParaRPr lang="en-IN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726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9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49189"/>
            <a:ext cx="12192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Schoolbook" panose="02040604050505020304" pitchFamily="18" charset="0"/>
              </a:rPr>
              <a:t>  Thank You</a:t>
            </a:r>
            <a:endParaRPr lang="en-US" sz="88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164000"/>
              </a:schemeClr>
            </a:gs>
            <a:gs pos="70000">
              <a:schemeClr val="accent6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09835"/>
            <a:ext cx="1219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u="sng" dirty="0" smtClean="0">
                <a:ln/>
                <a:solidFill>
                  <a:schemeClr val="accent4"/>
                </a:solidFill>
              </a:rPr>
              <a:t>History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-283025" y="1595731"/>
            <a:ext cx="12758049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FFFF00"/>
                </a:solidFill>
              </a:rPr>
              <a:t>We visited patient at H-3 ward of the new civil hospital.</a:t>
            </a:r>
          </a:p>
          <a:p>
            <a:pPr algn="ctr"/>
            <a:endParaRPr lang="en-US" sz="3200" b="1" cap="none" spc="0" dirty="0" smtClean="0">
              <a:ln/>
              <a:solidFill>
                <a:srgbClr val="FFFF00"/>
              </a:solidFill>
              <a:effectLst/>
            </a:endParaRPr>
          </a:p>
          <a:p>
            <a:pPr algn="ctr"/>
            <a:endParaRPr lang="en-US" sz="2800" b="1" cap="none" spc="0" dirty="0" smtClean="0">
              <a:ln/>
              <a:solidFill>
                <a:srgbClr val="FFFF00"/>
              </a:solidFill>
              <a:effectLst/>
            </a:endParaRPr>
          </a:p>
          <a:p>
            <a:pPr algn="ctr"/>
            <a:r>
              <a:rPr lang="en-US" sz="2800" b="1" cap="none" spc="0" dirty="0" smtClean="0">
                <a:ln/>
                <a:solidFill>
                  <a:srgbClr val="FFFF00"/>
                </a:solidFill>
                <a:effectLst/>
              </a:rPr>
              <a:t> The patient is male of 25 years old bitten by snake late evening </a:t>
            </a:r>
          </a:p>
          <a:p>
            <a:pPr algn="ctr"/>
            <a:r>
              <a:rPr lang="en-US" sz="2800" b="1" dirty="0" smtClean="0">
                <a:ln/>
                <a:solidFill>
                  <a:srgbClr val="FFFF00"/>
                </a:solidFill>
              </a:rPr>
              <a:t>At 26 September 2016.</a:t>
            </a:r>
          </a:p>
          <a:p>
            <a:pPr algn="ctr"/>
            <a:r>
              <a:rPr lang="en-US" sz="2800" b="1" cap="none" spc="0" dirty="0" smtClean="0">
                <a:ln/>
                <a:solidFill>
                  <a:srgbClr val="FFFF00"/>
                </a:solidFill>
                <a:effectLst/>
              </a:rPr>
              <a:t>Admitted in the EMERGENCY WARD.</a:t>
            </a:r>
          </a:p>
          <a:p>
            <a:pPr algn="ctr"/>
            <a:r>
              <a:rPr lang="en-US" sz="3200" b="1" cap="none" spc="0" dirty="0" smtClean="0">
                <a:ln/>
                <a:solidFill>
                  <a:srgbClr val="FFFF00"/>
                </a:solidFill>
                <a:effectLst/>
              </a:rPr>
              <a:t> </a:t>
            </a:r>
            <a:endParaRPr lang="en-US" sz="32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5941" y="1770824"/>
            <a:ext cx="444137" cy="227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ight Arrow 6"/>
          <p:cNvSpPr/>
          <p:nvPr/>
        </p:nvSpPr>
        <p:spPr>
          <a:xfrm>
            <a:off x="195941" y="3145170"/>
            <a:ext cx="444137" cy="225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523000" y="5292523"/>
            <a:ext cx="111460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00B050"/>
                </a:solidFill>
              </a:rPr>
              <a:t>Snake Specification</a:t>
            </a:r>
            <a:r>
              <a:rPr lang="en-US" sz="3200" b="1" dirty="0" smtClean="0">
                <a:ln/>
                <a:solidFill>
                  <a:srgbClr val="FF0000"/>
                </a:solidFill>
              </a:rPr>
              <a:t> :- </a:t>
            </a:r>
            <a:r>
              <a:rPr lang="en-US" sz="3200" b="1" dirty="0" smtClean="0">
                <a:ln/>
                <a:solidFill>
                  <a:srgbClr val="FFFF00"/>
                </a:solidFill>
              </a:rPr>
              <a:t>Snake was 30 cm long with spots</a:t>
            </a:r>
            <a:endParaRPr lang="en-US" sz="32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21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chemeClr val="accent6">
                <a:lumMod val="40000"/>
                <a:lumOff val="60000"/>
              </a:schemeClr>
            </a:gs>
            <a:gs pos="58000">
              <a:srgbClr val="DEADAA"/>
            </a:gs>
            <a:gs pos="17000">
              <a:schemeClr val="tx2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983232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FFFF00"/>
                </a:solidFill>
              </a:rPr>
              <a:t>Snake bite was on the medial side of left ankle</a:t>
            </a:r>
          </a:p>
          <a:p>
            <a:pPr algn="ctr"/>
            <a:r>
              <a:rPr lang="en-US" sz="3600" b="1" cap="none" spc="0" dirty="0" smtClean="0">
                <a:ln/>
                <a:solidFill>
                  <a:srgbClr val="FFFF00"/>
                </a:solidFill>
                <a:effectLst/>
              </a:rPr>
              <a:t>And this area had edema</a:t>
            </a:r>
            <a:endParaRPr lang="en-US" sz="36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4504" y="1201784"/>
            <a:ext cx="496388" cy="235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600892" y="2321002"/>
            <a:ext cx="108959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FFFF00"/>
                </a:solidFill>
              </a:rPr>
              <a:t>The patient is currently on following medication-</a:t>
            </a:r>
            <a:endParaRPr lang="en-US" sz="3600" b="1" dirty="0">
              <a:ln/>
              <a:solidFill>
                <a:srgbClr val="FFFF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22670" y="2517069"/>
            <a:ext cx="478222" cy="254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600892" y="2967333"/>
            <a:ext cx="52453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>
              <a:buAutoNum type="arabicParenBoth"/>
            </a:pPr>
            <a:r>
              <a:rPr lang="en-US" sz="3600" b="1" dirty="0" smtClean="0">
                <a:ln/>
                <a:solidFill>
                  <a:srgbClr val="FFFF00"/>
                </a:solidFill>
              </a:rPr>
              <a:t>Anti Snake Venom</a:t>
            </a:r>
          </a:p>
          <a:p>
            <a:pPr marL="914400" indent="-914400" algn="ctr">
              <a:buAutoNum type="arabicParenBoth"/>
            </a:pPr>
            <a:r>
              <a:rPr lang="en-US" sz="3600" b="1" cap="none" spc="0" dirty="0" smtClean="0">
                <a:ln/>
                <a:solidFill>
                  <a:srgbClr val="FFFF00"/>
                </a:solidFill>
                <a:effectLst/>
              </a:rPr>
              <a:t>Neostigmine          </a:t>
            </a:r>
            <a:endParaRPr lang="en-US" sz="36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892" y="4390748"/>
            <a:ext cx="88344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4">
                    <a:lumMod val="75000"/>
                  </a:schemeClr>
                </a:solidFill>
              </a:rPr>
              <a:t>REPORT at night of 26</a:t>
            </a:r>
            <a:r>
              <a:rPr lang="en-US" sz="3600" b="1" baseline="30000" dirty="0">
                <a:ln/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US" sz="3600" b="1" dirty="0">
                <a:ln/>
                <a:solidFill>
                  <a:schemeClr val="accent4">
                    <a:lumMod val="75000"/>
                  </a:schemeClr>
                </a:solidFill>
              </a:rPr>
              <a:t> September </a:t>
            </a:r>
            <a:r>
              <a:rPr lang="en-US" sz="36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2016</a:t>
            </a:r>
            <a:endParaRPr lang="en-US" sz="3600" b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74882" y="4614018"/>
            <a:ext cx="355632" cy="199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602496" y="5050197"/>
            <a:ext cx="5243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rgbClr val="FFFF00"/>
                </a:solidFill>
                <a:effectLst/>
              </a:rPr>
              <a:t>Prothrombin Time – 28s</a:t>
            </a:r>
          </a:p>
          <a:p>
            <a:pPr algn="ctr"/>
            <a:r>
              <a:rPr lang="en-US" sz="3600" b="1" dirty="0" smtClean="0">
                <a:ln/>
                <a:solidFill>
                  <a:srgbClr val="FFFF00"/>
                </a:solidFill>
              </a:rPr>
              <a:t>WBCs count – 15800     </a:t>
            </a:r>
            <a:endParaRPr lang="en-US" sz="36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0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7084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523" y="224134"/>
            <a:ext cx="100142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/>
              </a:rPr>
              <a:t> Biochemistry REPORT at 27/9/2016 2:45 A.M.</a:t>
            </a:r>
            <a:endParaRPr lang="en-US" sz="36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0677" y="427725"/>
            <a:ext cx="351693" cy="239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848986"/>
              </p:ext>
            </p:extLst>
          </p:nvPr>
        </p:nvGraphicFramePr>
        <p:xfrm>
          <a:off x="492370" y="1074056"/>
          <a:ext cx="8128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8628516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49576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539460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26769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 RANGE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ALERT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475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Albumin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3.5-5.2g/dl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6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Alk.Phosphatase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42-128U/L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962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&lt;45U/L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731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Direct Bilirubin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&lt;0.4mg/dl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525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Bilirubin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2.5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&lt;1.3mg/dl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Abnormal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43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Indirect Bilirubin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&lt;1.3mg/dl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Abnormal</a:t>
                      </a:r>
                      <a:endParaRPr lang="en-IN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677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Creatinine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0.8-1.3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900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3.39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3.5-5.1mmol/L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Abnormal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02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135.47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136-145mmol/L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Low Abnormal</a:t>
                      </a:r>
                      <a:endParaRPr lang="en-IN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89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Protein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6.1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6.4-8.3g/dl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Low Abnormal</a:t>
                      </a:r>
                      <a:endParaRPr lang="en-IN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072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3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932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73436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1859" y="479066"/>
            <a:ext cx="10421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4">
                    <a:lumMod val="75000"/>
                  </a:schemeClr>
                </a:solidFill>
              </a:rPr>
              <a:t>27/9/2016 </a:t>
            </a:r>
            <a:r>
              <a:rPr lang="en-US" sz="44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Pathology </a:t>
            </a:r>
            <a:r>
              <a:rPr lang="en-US" sz="4400" b="1" dirty="0">
                <a:ln/>
                <a:solidFill>
                  <a:schemeClr val="accent4">
                    <a:lumMod val="75000"/>
                  </a:schemeClr>
                </a:solidFill>
              </a:rPr>
              <a:t>REPORT at 5 P.M</a:t>
            </a:r>
            <a:r>
              <a:rPr lang="en-US" sz="44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sz="4400" b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53219" y="657664"/>
            <a:ext cx="548640" cy="590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65423" y="1996664"/>
            <a:ext cx="73565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FFFF00"/>
                </a:solidFill>
              </a:rPr>
              <a:t>Prothrombin Time – 13s (Normal)</a:t>
            </a:r>
            <a:endParaRPr lang="en-US" sz="36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37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530">
              <a:schemeClr val="accent2">
                <a:lumMod val="40000"/>
                <a:lumOff val="6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4160" y="167865"/>
            <a:ext cx="111155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>
                    <a:lumMod val="75000"/>
                  </a:schemeClr>
                </a:solidFill>
              </a:rPr>
              <a:t> Biochemistry REPORT at </a:t>
            </a:r>
            <a:r>
              <a:rPr lang="en-US" sz="40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28/9/2016 2:40 </a:t>
            </a:r>
            <a:r>
              <a:rPr lang="en-US" sz="4000" b="1" dirty="0">
                <a:ln/>
                <a:solidFill>
                  <a:schemeClr val="accent4">
                    <a:lumMod val="75000"/>
                  </a:schemeClr>
                </a:solidFill>
              </a:rPr>
              <a:t>A.M</a:t>
            </a:r>
            <a:r>
              <a:rPr lang="en-US" sz="40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sz="4000" b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8812" y="409918"/>
            <a:ext cx="355348" cy="223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028903"/>
              </p:ext>
            </p:extLst>
          </p:nvPr>
        </p:nvGraphicFramePr>
        <p:xfrm>
          <a:off x="524160" y="1234440"/>
          <a:ext cx="8128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5351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393194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3716678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2043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 RANGE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ALERT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800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Albumin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3.5-5.2g/dl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Abnormal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056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Alk.Phosphatase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42-128U/L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653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194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&lt;45U/L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Abnormal</a:t>
                      </a:r>
                      <a:endParaRPr lang="en-IN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59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Direct Bilirubin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&lt;0.4mg/dl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Abnormal</a:t>
                      </a:r>
                      <a:endParaRPr lang="en-IN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632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Bilirubin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3.7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&lt;1.3mg/dl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Abnormal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634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Indirect Bilirubin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1.6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&lt;1.3mg/dl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Abnormal</a:t>
                      </a:r>
                      <a:endParaRPr lang="en-IN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149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Creatinine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0.8-1.3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564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3.27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3.5-5.1mmol/L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Abnormal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088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137.09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136-145mmol/L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779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Protein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6.4-8.3g/dl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834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2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251">
              <a:schemeClr val="accent5">
                <a:lumMod val="75000"/>
              </a:schemeClr>
            </a:gs>
            <a:gs pos="52210">
              <a:schemeClr val="accent5">
                <a:lumMod val="60000"/>
                <a:lumOff val="4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440" y="575828"/>
            <a:ext cx="114682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Pathology  </a:t>
            </a:r>
            <a:r>
              <a:rPr lang="en-US" sz="4400" b="1" dirty="0">
                <a:ln/>
                <a:solidFill>
                  <a:schemeClr val="accent4">
                    <a:lumMod val="75000"/>
                  </a:schemeClr>
                </a:solidFill>
              </a:rPr>
              <a:t>REPORT </a:t>
            </a:r>
            <a:r>
              <a:rPr lang="en-US" sz="44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at 28/9/2016 3.00 A.M.</a:t>
            </a:r>
            <a:endParaRPr lang="en-US" sz="4400" b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440" y="1345268"/>
            <a:ext cx="79383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FF00"/>
                </a:solidFill>
              </a:rPr>
              <a:t>Prothrombin Time – </a:t>
            </a:r>
            <a:r>
              <a:rPr lang="en-US" sz="3600" b="1" dirty="0" smtClean="0">
                <a:ln/>
                <a:solidFill>
                  <a:srgbClr val="FFFF00"/>
                </a:solidFill>
              </a:rPr>
              <a:t>25s (Abnormal)</a:t>
            </a:r>
            <a:endParaRPr lang="en-US" sz="3600" b="1" dirty="0">
              <a:ln/>
              <a:solidFill>
                <a:srgbClr val="FFFF00"/>
              </a:solidFill>
            </a:endParaRPr>
          </a:p>
          <a:p>
            <a:pPr algn="ctr"/>
            <a:r>
              <a:rPr lang="en-US" sz="3600" b="1" dirty="0">
                <a:ln/>
                <a:solidFill>
                  <a:srgbClr val="FFFF00"/>
                </a:solidFill>
              </a:rPr>
              <a:t>WBCs count – </a:t>
            </a:r>
            <a:r>
              <a:rPr lang="en-US" sz="3600" b="1" dirty="0" smtClean="0">
                <a:ln/>
                <a:solidFill>
                  <a:srgbClr val="FFFF00"/>
                </a:solidFill>
              </a:rPr>
              <a:t>16900                         </a:t>
            </a:r>
            <a:endParaRPr lang="en-US" sz="3600" b="1" dirty="0">
              <a:ln/>
              <a:solidFill>
                <a:srgbClr val="FFFF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0" y="826905"/>
            <a:ext cx="474440" cy="267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482933" y="2967335"/>
            <a:ext cx="112261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FFFF00"/>
                </a:solidFill>
              </a:rPr>
              <a:t>No Previous history of surgery and hospitalizations</a:t>
            </a:r>
            <a:endParaRPr lang="en-US" sz="36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440" y="3712236"/>
            <a:ext cx="69509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rgbClr val="FFFF00"/>
                </a:solidFill>
                <a:effectLst/>
              </a:rPr>
              <a:t>Occasional drinker of alcohol.</a:t>
            </a:r>
            <a:endParaRPr lang="en-US" sz="36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0" y="3128917"/>
            <a:ext cx="474440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0" y="3915827"/>
            <a:ext cx="474440" cy="239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82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535</TotalTime>
  <Words>1592</Words>
  <Application>Microsoft Office PowerPoint</Application>
  <PresentationFormat>Widescreen</PresentationFormat>
  <Paragraphs>356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Century Gothic</vt:lpstr>
      <vt:lpstr>Century Schoolbook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HireN</dc:creator>
  <cp:lastModifiedBy>HireN Chauhan</cp:lastModifiedBy>
  <cp:revision>99</cp:revision>
  <dcterms:created xsi:type="dcterms:W3CDTF">2016-10-02T14:16:13Z</dcterms:created>
  <dcterms:modified xsi:type="dcterms:W3CDTF">2016-10-16T12:45:29Z</dcterms:modified>
</cp:coreProperties>
</file>