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23.xml.rels" ContentType="application/vnd.openxmlformats-package.relationships+xml"/>
  <Override PartName="/ppt/notesSlides/notesSlide23.xml" ContentType="application/vnd.openxmlformats-officedocument.presentationml.notesSlide+xml"/>
  <Override PartName="/ppt/slides/_rels/slide39.xml.rels" ContentType="application/vnd.openxmlformats-package.relationships+xml"/>
  <Override PartName="/ppt/slides/_rels/slide38.xml.rels" ContentType="application/vnd.openxmlformats-package.relationships+xml"/>
  <Override PartName="/ppt/slides/_rels/slide37.xml.rels" ContentType="application/vnd.openxmlformats-package.relationships+xml"/>
  <Override PartName="/ppt/slides/_rels/slide36.xml.rels" ContentType="application/vnd.openxmlformats-package.relationships+xml"/>
  <Override PartName="/ppt/slides/_rels/slide35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0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7.xml.rels" ContentType="application/vnd.openxmlformats-package.relationships+xml"/>
  <Override PartName="/ppt/slides/_rels/slide9.xml.rels" ContentType="application/vnd.openxmlformats-package.relationships+xml"/>
  <Override PartName="/ppt/slides/_rels/slide24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3.xml.rels" ContentType="application/vnd.openxmlformats-package.relationships+xml"/>
  <Override PartName="/ppt/slides/_rels/slide1.xml.rels" ContentType="application/vnd.openxmlformats-package.relationships+xml"/>
  <Override PartName="/ppt/slides/_rels/slide29.xml.rels" ContentType="application/vnd.openxmlformats-package.relationships+xml"/>
  <Override PartName="/ppt/slides/_rels/slide7.xml.rels" ContentType="application/vnd.openxmlformats-package.relationships+xml"/>
  <Override PartName="/ppt/slides/_rels/slide28.xml.rels" ContentType="application/vnd.openxmlformats-package.relationships+xml"/>
  <Override PartName="/ppt/slides/_rels/slide6.xml.rels" ContentType="application/vnd.openxmlformats-package.relationships+xml"/>
  <Override PartName="/ppt/slides/_rels/slide2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31.xml.rels" ContentType="application/vnd.openxmlformats-package.relationships+xml"/>
  <Override PartName="/ppt/slides/_rels/slide20.xml.rels" ContentType="application/vnd.openxmlformats-package.relationships+xml"/>
  <Override PartName="/ppt/slides/_rels/slide32.xml.rels" ContentType="application/vnd.openxmlformats-package.relationships+xml"/>
  <Override PartName="/ppt/slides/_rels/slide21.xml.rels" ContentType="application/vnd.openxmlformats-package.relationships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28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_rels/presentation.xml.rels" ContentType="application/vnd.openxmlformats-package.relationships+xml"/>
  <Override PartName="/ppt/media/image38.jpeg" ContentType="image/jpeg"/>
  <Override PartName="/ppt/media/image37.jpeg" ContentType="image/jpeg"/>
  <Override PartName="/ppt/media/image34.png" ContentType="image/png"/>
  <Override PartName="/ppt/media/image33.png" ContentType="image/png"/>
  <Override PartName="/ppt/media/image32.png" ContentType="image/png"/>
  <Override PartName="/ppt/media/image31.png" ContentType="image/png"/>
  <Override PartName="/ppt/media/image29.wmf" ContentType="image/x-wmf"/>
  <Override PartName="/ppt/media/image28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23.png" ContentType="image/png"/>
  <Override PartName="/ppt/media/image8.png" ContentType="image/png"/>
  <Override PartName="/ppt/media/image1.png" ContentType="image/png"/>
  <Override PartName="/ppt/media/image6.png" ContentType="image/png"/>
  <Override PartName="/ppt/media/image21.png" ContentType="image/png"/>
  <Override PartName="/ppt/media/image2.png" ContentType="image/png"/>
  <Override PartName="/ppt/media/image7.png" ContentType="image/png"/>
  <Override PartName="/ppt/media/image22.png" ContentType="image/png"/>
  <Override PartName="/ppt/media/image3.png" ContentType="image/png"/>
  <Override PartName="/ppt/media/image39.png" ContentType="image/png"/>
  <Override PartName="/ppt/media/image4.png" ContentType="image/png"/>
  <Override PartName="/ppt/media/image30.wmf" ContentType="image/x-wmf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35.wmf" ContentType="image/x-wmf"/>
  <Override PartName="/ppt/media/image16.png" ContentType="image/png"/>
  <Override PartName="/ppt/media/image36.wmf" ContentType="image/x-wmf"/>
  <Override PartName="/ppt/media/image17.png" ContentType="image/png"/>
  <Override PartName="/ppt/media/image18.png" ContentType="image/png"/>
  <Override PartName="/ppt/media/image19.png" ContentType="image/png"/>
  <Override PartName="/ppt/media/image5.png" ContentType="image/png"/>
  <Override PartName="/ppt/media/image20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slideMaster5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_rels/slideLayout6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6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E2571DA7-E8F1-4C22-9AC6-32BDA1418EE8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/>
          <a:p>
            <a:endParaRPr b="0" lang="en-US" sz="29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TextShape 2"/>
          <p:cNvSpPr txBox="1"/>
          <p:nvPr/>
        </p:nvSpPr>
        <p:spPr>
          <a:xfrm>
            <a:off x="4402440" y="9553680"/>
            <a:ext cx="3367800" cy="5025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EF4FF49-8F08-480B-B1F0-F969B62449D2}" type="slidenum"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302760"/>
            <a:ext cx="9071640" cy="584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504000" y="302760"/>
            <a:ext cx="9071640" cy="584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subTitle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ubTitle"/>
          </p:nvPr>
        </p:nvSpPr>
        <p:spPr>
          <a:xfrm>
            <a:off x="504000" y="302760"/>
            <a:ext cx="9071640" cy="584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2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  <p:pic>
        <p:nvPicPr>
          <p:cNvPr id="155" name="" descr=""/>
          <p:cNvPicPr/>
          <p:nvPr/>
        </p:nvPicPr>
        <p:blipFill>
          <a:blip r:embed="rId3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subTitle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ubTitle"/>
          </p:nvPr>
        </p:nvSpPr>
        <p:spPr>
          <a:xfrm>
            <a:off x="504000" y="302760"/>
            <a:ext cx="9071640" cy="584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2760"/>
            <a:ext cx="9071640" cy="584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2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  <p:pic>
        <p:nvPicPr>
          <p:cNvPr id="197" name="" descr=""/>
          <p:cNvPicPr/>
          <p:nvPr/>
        </p:nvPicPr>
        <p:blipFill>
          <a:blip r:embed="rId3"/>
          <a:stretch/>
        </p:blipFill>
        <p:spPr>
          <a:xfrm>
            <a:off x="1913400" y="1764000"/>
            <a:ext cx="6252480" cy="4988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4988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37004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4000"/>
            <a:ext cx="442692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370040"/>
            <a:ext cx="9071640" cy="2379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F367B3A1-510C-471E-B865-3DC026DA5B42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92640" y="402120"/>
            <a:ext cx="8693640" cy="146088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0" lang="en-US" sz="3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Click to edit Master title style</a:t>
            </a:r>
            <a:endParaRPr b="0" lang="en-US" sz="3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92640" y="2012400"/>
            <a:ext cx="8693640" cy="4796280"/>
          </a:xfrm>
          <a:prstGeom prst="rect">
            <a:avLst/>
          </a:prstGeom>
        </p:spPr>
        <p:txBody>
          <a:bodyPr/>
          <a:p>
            <a:pPr marL="432000" indent="-324000">
              <a:lnSpc>
                <a:spcPct val="100000"/>
              </a:lnSpc>
              <a:spcBef>
                <a:spcPts val="75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Edit Master text styles</a:t>
            </a:r>
            <a:endParaRPr b="0" lang="en-US" sz="2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level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35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level</a:t>
            </a:r>
            <a:endParaRPr b="0" lang="en-US" sz="135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5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level</a:t>
            </a:r>
            <a:endParaRPr b="0" lang="en-US" sz="135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692640" y="7007040"/>
            <a:ext cx="2267640" cy="402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55AD75FB-92DB-42CE-941B-2858860104EF}" type="datetime">
              <a:rPr b="0" lang="en-U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4/12/19</a:t>
            </a:fld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339000" y="7007040"/>
            <a:ext cx="3401640" cy="402120"/>
          </a:xfrm>
          <a:prstGeom prst="rect">
            <a:avLst/>
          </a:prstGeom>
        </p:spPr>
        <p:txBody>
          <a:bodyPr anchor="ctr"/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7119000" y="7007040"/>
            <a:ext cx="2267640" cy="40212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D660869-1030-48E1-87A8-7454951E7D28}" type="slidenum">
              <a:rPr b="0" lang="en-U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2760"/>
            <a:ext cx="9071640" cy="1259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4000"/>
            <a:ext cx="9071640" cy="4988880"/>
          </a:xfrm>
          <a:prstGeom prst="rect">
            <a:avLst/>
          </a:prstGeom>
        </p:spPr>
        <p:txBody>
          <a:bodyPr/>
          <a:p>
            <a:pPr marL="432000" indent="-3240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504000" y="7007040"/>
            <a:ext cx="2351880" cy="402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62E41432-84C2-4B62-B766-23C125BAC301}" type="datetime">
              <a:rPr b="0" lang="en-US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4/12/19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3443760" y="7007040"/>
            <a:ext cx="3191400" cy="402120"/>
          </a:xfrm>
          <a:prstGeom prst="rect">
            <a:avLst/>
          </a:prstGeom>
        </p:spPr>
        <p:txBody>
          <a:bodyPr anchor="ctr"/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7223760" y="7007040"/>
            <a:ext cx="2351880" cy="40212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693BEA00-24DC-4D53-A8E1-BEAD35596153}" type="slidenum">
              <a:rPr b="0" lang="en-US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dt"/>
          </p:nvPr>
        </p:nvSpPr>
        <p:spPr>
          <a:xfrm>
            <a:off x="692640" y="7007040"/>
            <a:ext cx="2267640" cy="402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E5DD00E0-A4D4-4ADE-814E-77E71F3D9024}" type="datetime">
              <a:rPr b="0" lang="en-U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4/12/19</a:t>
            </a:fld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ftr"/>
          </p:nvPr>
        </p:nvSpPr>
        <p:spPr>
          <a:xfrm>
            <a:off x="3339000" y="7007040"/>
            <a:ext cx="3401640" cy="402120"/>
          </a:xfrm>
          <a:prstGeom prst="rect">
            <a:avLst/>
          </a:prstGeom>
        </p:spPr>
        <p:txBody>
          <a:bodyPr anchor="ctr"/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sldNum"/>
          </p:nvPr>
        </p:nvSpPr>
        <p:spPr>
          <a:xfrm>
            <a:off x="7119000" y="7007040"/>
            <a:ext cx="2267640" cy="40212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9CFACBD7-337C-4ED3-B80F-A2539B65D0CC}" type="slidenum">
              <a:rPr b="0" lang="en-U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21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title text format</a:t>
            </a:r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 b="0" lang="en-US" sz="232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 b="0" lang="en-US" sz="16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 b="0" lang="en-US" sz="14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 b="0" lang="en-US" sz="14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7" descr=""/>
          <p:cNvPicPr/>
          <p:nvPr/>
        </p:nvPicPr>
        <p:blipFill>
          <a:blip r:embed="rId3"/>
          <a:srcRect l="3610" t="0" r="0" b="0"/>
          <a:stretch/>
        </p:blipFill>
        <p:spPr>
          <a:xfrm>
            <a:off x="0" y="2943000"/>
            <a:ext cx="3336840" cy="4615920"/>
          </a:xfrm>
          <a:prstGeom prst="rect">
            <a:avLst/>
          </a:prstGeom>
          <a:ln>
            <a:noFill/>
          </a:ln>
        </p:spPr>
      </p:pic>
      <p:pic>
        <p:nvPicPr>
          <p:cNvPr id="157" name="Picture 6" descr=""/>
          <p:cNvPicPr/>
          <p:nvPr/>
        </p:nvPicPr>
        <p:blipFill>
          <a:blip r:embed="rId4"/>
          <a:srcRect l="35647" t="0" r="0" b="0"/>
          <a:stretch/>
        </p:blipFill>
        <p:spPr>
          <a:xfrm>
            <a:off x="0" y="3188160"/>
            <a:ext cx="1257840" cy="2606400"/>
          </a:xfrm>
          <a:prstGeom prst="rect">
            <a:avLst/>
          </a:prstGeom>
          <a:ln>
            <a:noFill/>
          </a:ln>
        </p:spPr>
      </p:pic>
      <p:sp>
        <p:nvSpPr>
          <p:cNvPr id="158" name="CustomShape 1"/>
          <p:cNvSpPr/>
          <p:nvPr/>
        </p:nvSpPr>
        <p:spPr>
          <a:xfrm>
            <a:off x="7117200" y="1847880"/>
            <a:ext cx="2330280" cy="3106800"/>
          </a:xfrm>
          <a:prstGeom prst="ellipse">
            <a:avLst/>
          </a:prstGeom>
          <a:gradFill>
            <a:gsLst>
              <a:gs pos="0">
                <a:srgbClr val="f5f4ed"/>
              </a:gs>
              <a:gs pos="100000">
                <a:srgbClr val="f5f4ed"/>
              </a:gs>
            </a:gsLst>
            <a:lin ang="0"/>
          </a:gradFill>
          <a:ln w="9360">
            <a:noFill/>
          </a:ln>
          <a:effectLst>
            <a:outerShdw dist="25560" dir="5400000">
              <a:srgbClr val="000000">
                <a:alpha val="4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159" name="Picture 8" descr=""/>
          <p:cNvPicPr/>
          <p:nvPr/>
        </p:nvPicPr>
        <p:blipFill>
          <a:blip r:embed="rId5"/>
          <a:srcRect l="0" t="28812" r="0" b="0"/>
          <a:stretch/>
        </p:blipFill>
        <p:spPr>
          <a:xfrm>
            <a:off x="6613560" y="0"/>
            <a:ext cx="1324800" cy="1257120"/>
          </a:xfrm>
          <a:prstGeom prst="rect">
            <a:avLst/>
          </a:prstGeom>
          <a:ln>
            <a:noFill/>
          </a:ln>
        </p:spPr>
      </p:pic>
      <p:pic>
        <p:nvPicPr>
          <p:cNvPr id="160" name="Picture 9" descr=""/>
          <p:cNvPicPr/>
          <p:nvPr/>
        </p:nvPicPr>
        <p:blipFill>
          <a:blip r:embed="rId6"/>
          <a:srcRect l="0" t="0" r="0" b="23333"/>
          <a:stretch/>
        </p:blipFill>
        <p:spPr>
          <a:xfrm>
            <a:off x="7114680" y="6719760"/>
            <a:ext cx="820440" cy="838800"/>
          </a:xfrm>
          <a:prstGeom prst="rect">
            <a:avLst/>
          </a:prstGeom>
          <a:ln>
            <a:noFill/>
          </a:ln>
        </p:spPr>
      </p:pic>
      <p:sp>
        <p:nvSpPr>
          <p:cNvPr id="161" name="CustomShape 2"/>
          <p:cNvSpPr/>
          <p:nvPr/>
        </p:nvSpPr>
        <p:spPr>
          <a:xfrm>
            <a:off x="8629560" y="0"/>
            <a:ext cx="566280" cy="1258920"/>
          </a:xfrm>
          <a:prstGeom prst="rect">
            <a:avLst/>
          </a:prstGeom>
          <a:solidFill>
            <a:srgbClr val="4f81bd"/>
          </a:solidFill>
          <a:ln w="9360">
            <a:noFill/>
          </a:ln>
          <a:effectLst>
            <a:outerShdw dist="25560" dir="5400000">
              <a:srgbClr val="000000">
                <a:alpha val="4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62" name="PlaceHolder 3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85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85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0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30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4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64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1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21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2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26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2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wmf"/><Relationship Id="rId3" Type="http://schemas.openxmlformats.org/officeDocument/2006/relationships/image" Target="../media/image36.wmf"/><Relationship Id="rId4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2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2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504000" y="267840"/>
            <a:ext cx="9071640" cy="19267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   </a:t>
            </a:r>
            <a:r>
              <a:rPr b="1" lang="en-US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BIOMEDICAL WASTE   MANAGEMENT</a:t>
            </a:r>
            <a:endParaRPr b="0" lang="en-US" sz="4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504000" y="2011680"/>
            <a:ext cx="9071640" cy="414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TextShape 3"/>
          <p:cNvSpPr txBox="1"/>
          <p:nvPr/>
        </p:nvSpPr>
        <p:spPr>
          <a:xfrm>
            <a:off x="686160" y="22860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274320" y="232920"/>
            <a:ext cx="9509760" cy="315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PACKAGING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1.WHITE  I-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Almost no radiation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          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max. 0.5 mrem/hr on package surface.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2.Yellow II-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low level radiation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          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max.50 mrem/hr on package surface.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3.Yellow III-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high level radiation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           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max.200 mrem/hr on packag surface.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4" name="Picture 3" descr=""/>
          <p:cNvPicPr/>
          <p:nvPr/>
        </p:nvPicPr>
        <p:blipFill>
          <a:blip r:embed="rId1"/>
          <a:stretch/>
        </p:blipFill>
        <p:spPr>
          <a:xfrm>
            <a:off x="183240" y="3720960"/>
            <a:ext cx="9708120" cy="3619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91440" y="378360"/>
            <a:ext cx="8693640" cy="6274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3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 </a:t>
            </a:r>
            <a:r>
              <a:rPr b="1" lang="en-US" sz="3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Disposal management</a:t>
            </a:r>
            <a:endParaRPr b="0" lang="en-US" sz="3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6" name="TextShape 2"/>
          <p:cNvSpPr txBox="1"/>
          <p:nvPr/>
        </p:nvSpPr>
        <p:spPr>
          <a:xfrm>
            <a:off x="182880" y="1091880"/>
            <a:ext cx="9644760" cy="6803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 disposal of radioactive waste in hospital  </a:t>
            </a: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yellow II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type bag is used.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Low level radioactive waste can be sent for landfill.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Low level waste can be stored in depth sea until the radioactivity  fallen to safe level.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How will be “radio-active waste transported upto land or sea?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504000" y="30276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PROCESS FLOW OF BMW</a:t>
            </a:r>
            <a:br/>
            <a:endParaRPr b="0" lang="en-US" sz="4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649800" y="1645920"/>
            <a:ext cx="8768520" cy="4297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First five steps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Segregation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Collection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Pre-treatment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Transportation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Storage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Final Disposal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504000" y="50400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br/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365760" y="2011680"/>
            <a:ext cx="9601200" cy="2902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Waste must be segregated at the point of generation of source and not in later stages.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“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Point of Generation” means the location where wastes initially generate, accumulate and is under the control of doctor/nursing staff etc.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How to Impliment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Separation of Waste as per Different Categories 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Training of Staff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Put different colour coded bags / containers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IEC (Information, Education &amp; Communication)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TextShape 3"/>
          <p:cNvSpPr txBox="1"/>
          <p:nvPr/>
        </p:nvSpPr>
        <p:spPr>
          <a:xfrm>
            <a:off x="365760" y="457200"/>
            <a:ext cx="9512280" cy="16459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SEGREGATING MEDICAL WASTES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38120" y="1209240"/>
            <a:ext cx="9071640" cy="802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Yellow Category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457200" y="5303520"/>
            <a:ext cx="6400800" cy="365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Yellow coloured non-chlorinated Plastic Bags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34" name="" descr=""/>
          <p:cNvPicPr/>
          <p:nvPr/>
        </p:nvPicPr>
        <p:blipFill>
          <a:blip r:embed="rId1"/>
          <a:stretch/>
        </p:blipFill>
        <p:spPr>
          <a:xfrm>
            <a:off x="914400" y="2194560"/>
            <a:ext cx="2671560" cy="2003760"/>
          </a:xfrm>
          <a:prstGeom prst="rect">
            <a:avLst/>
          </a:prstGeom>
          <a:ln>
            <a:noFill/>
          </a:ln>
        </p:spPr>
      </p:pic>
      <p:pic>
        <p:nvPicPr>
          <p:cNvPr id="235" name="" descr=""/>
          <p:cNvPicPr/>
          <p:nvPr/>
        </p:nvPicPr>
        <p:blipFill>
          <a:blip r:embed="rId2"/>
          <a:stretch/>
        </p:blipFill>
        <p:spPr>
          <a:xfrm>
            <a:off x="6217920" y="2256480"/>
            <a:ext cx="2194560" cy="2315520"/>
          </a:xfrm>
          <a:prstGeom prst="rect">
            <a:avLst/>
          </a:prstGeom>
          <a:ln>
            <a:noFill/>
          </a:ln>
        </p:spPr>
      </p:pic>
      <p:pic>
        <p:nvPicPr>
          <p:cNvPr id="236" name="" descr=""/>
          <p:cNvPicPr/>
          <p:nvPr/>
        </p:nvPicPr>
        <p:blipFill>
          <a:blip r:embed="rId3"/>
          <a:stretch/>
        </p:blipFill>
        <p:spPr>
          <a:xfrm>
            <a:off x="4480560" y="3369600"/>
            <a:ext cx="1280160" cy="1842480"/>
          </a:xfrm>
          <a:prstGeom prst="rect">
            <a:avLst/>
          </a:prstGeom>
          <a:ln>
            <a:noFill/>
          </a:ln>
        </p:spPr>
      </p:pic>
      <p:pic>
        <p:nvPicPr>
          <p:cNvPr id="237" name="" descr=""/>
          <p:cNvPicPr/>
          <p:nvPr/>
        </p:nvPicPr>
        <p:blipFill>
          <a:blip r:embed="rId4"/>
          <a:stretch/>
        </p:blipFill>
        <p:spPr>
          <a:xfrm>
            <a:off x="4915080" y="4261680"/>
            <a:ext cx="571320" cy="676080"/>
          </a:xfrm>
          <a:prstGeom prst="rect">
            <a:avLst/>
          </a:prstGeom>
          <a:ln>
            <a:noFill/>
          </a:ln>
        </p:spPr>
      </p:pic>
      <p:sp>
        <p:nvSpPr>
          <p:cNvPr id="238" name="TextShape 3"/>
          <p:cNvSpPr txBox="1"/>
          <p:nvPr/>
        </p:nvSpPr>
        <p:spPr>
          <a:xfrm>
            <a:off x="274320" y="451800"/>
            <a:ext cx="9326880" cy="645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i="1" lang="en-US" sz="2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Type of Container/ Bags to be used for Waste Segregation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504000" y="30276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Red Category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40" name="" descr=""/>
          <p:cNvPicPr/>
          <p:nvPr/>
        </p:nvPicPr>
        <p:blipFill>
          <a:blip r:embed="rId1"/>
          <a:stretch/>
        </p:blipFill>
        <p:spPr>
          <a:xfrm>
            <a:off x="1463040" y="1971360"/>
            <a:ext cx="2011680" cy="2600640"/>
          </a:xfrm>
          <a:prstGeom prst="rect">
            <a:avLst/>
          </a:prstGeom>
          <a:ln>
            <a:noFill/>
          </a:ln>
        </p:spPr>
      </p:pic>
      <p:pic>
        <p:nvPicPr>
          <p:cNvPr id="241" name="" descr=""/>
          <p:cNvPicPr/>
          <p:nvPr/>
        </p:nvPicPr>
        <p:blipFill>
          <a:blip r:embed="rId2"/>
          <a:stretch/>
        </p:blipFill>
        <p:spPr>
          <a:xfrm>
            <a:off x="4659840" y="2286000"/>
            <a:ext cx="2106720" cy="1987200"/>
          </a:xfrm>
          <a:prstGeom prst="rect">
            <a:avLst/>
          </a:prstGeom>
          <a:ln>
            <a:noFill/>
          </a:ln>
        </p:spPr>
      </p:pic>
      <p:sp>
        <p:nvSpPr>
          <p:cNvPr id="242" name="TextShape 2"/>
          <p:cNvSpPr txBox="1"/>
          <p:nvPr/>
        </p:nvSpPr>
        <p:spPr>
          <a:xfrm>
            <a:off x="640080" y="5359320"/>
            <a:ext cx="8961120" cy="8586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Red Colored Non Chlorinated Plastic Bags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Having thickness equal to more than 50 μ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504000" y="30276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White Category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44" name="" descr=""/>
          <p:cNvPicPr/>
          <p:nvPr/>
        </p:nvPicPr>
        <p:blipFill>
          <a:blip r:embed="rId1"/>
          <a:stretch/>
        </p:blipFill>
        <p:spPr>
          <a:xfrm>
            <a:off x="2286000" y="1767240"/>
            <a:ext cx="4175280" cy="3261960"/>
          </a:xfrm>
          <a:prstGeom prst="rect">
            <a:avLst/>
          </a:prstGeom>
          <a:ln>
            <a:noFill/>
          </a:ln>
        </p:spPr>
      </p:pic>
      <p:sp>
        <p:nvSpPr>
          <p:cNvPr id="245" name="TextShape 2"/>
          <p:cNvSpPr txBox="1"/>
          <p:nvPr/>
        </p:nvSpPr>
        <p:spPr>
          <a:xfrm>
            <a:off x="365760" y="5394960"/>
            <a:ext cx="9144000" cy="1114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White Coloured translucent, puncture proof, leak proof, Temper Proof containers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504000" y="30276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Blue Category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47" name="" descr=""/>
          <p:cNvPicPr/>
          <p:nvPr/>
        </p:nvPicPr>
        <p:blipFill>
          <a:blip r:embed="rId1"/>
          <a:stretch/>
        </p:blipFill>
        <p:spPr>
          <a:xfrm>
            <a:off x="1289880" y="1609920"/>
            <a:ext cx="4105080" cy="2504880"/>
          </a:xfrm>
          <a:prstGeom prst="rect">
            <a:avLst/>
          </a:prstGeom>
          <a:ln>
            <a:noFill/>
          </a:ln>
        </p:spPr>
      </p:pic>
      <p:pic>
        <p:nvPicPr>
          <p:cNvPr id="248" name="" descr=""/>
          <p:cNvPicPr/>
          <p:nvPr/>
        </p:nvPicPr>
        <p:blipFill>
          <a:blip r:embed="rId2"/>
          <a:stretch/>
        </p:blipFill>
        <p:spPr>
          <a:xfrm>
            <a:off x="6766560" y="2560320"/>
            <a:ext cx="2194200" cy="2539080"/>
          </a:xfrm>
          <a:prstGeom prst="rect">
            <a:avLst/>
          </a:prstGeom>
          <a:ln>
            <a:noFill/>
          </a:ln>
        </p:spPr>
      </p:pic>
      <p:sp>
        <p:nvSpPr>
          <p:cNvPr id="249" name="TextShape 2"/>
          <p:cNvSpPr txBox="1"/>
          <p:nvPr/>
        </p:nvSpPr>
        <p:spPr>
          <a:xfrm>
            <a:off x="457200" y="5760720"/>
            <a:ext cx="8595360" cy="822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Puncture proof, leak proof boxes or Body containers with blue coloured marking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504000" y="274320"/>
            <a:ext cx="9071640" cy="1013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40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 Medical Waste Collection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1" name="TextShape 2"/>
          <p:cNvSpPr txBox="1"/>
          <p:nvPr/>
        </p:nvSpPr>
        <p:spPr>
          <a:xfrm>
            <a:off x="504000" y="1554480"/>
            <a:ext cx="9071640" cy="505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i="1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Time of Collection:</a:t>
            </a: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i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i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</a:t>
            </a:r>
            <a:r>
              <a:rPr b="1" i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Disposal of  waste within 48 hours.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i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Packaging: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r>
              <a:rPr b="1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</a:t>
            </a:r>
            <a:r>
              <a:rPr b="1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Bio-medical waste bags and sharps containers should be filled to more than three quarters full.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0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</a:t>
            </a:r>
            <a:r>
              <a:rPr b="0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Plastic bags should never be stapled but may be tied or sealed with a plastic tag or    Tie.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0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0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Replacement bags available at site of segregation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365760" y="137880"/>
            <a:ext cx="8869680" cy="3215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Colour coded waste bags and containers should be printed with the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bio-hazard symbol,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labelled with details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Such as,date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Type of waste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Waste quantity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Senders name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Receivers details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3" name="" descr=""/>
          <p:cNvPicPr/>
          <p:nvPr/>
        </p:nvPicPr>
        <p:blipFill>
          <a:blip r:embed="rId1"/>
          <a:stretch/>
        </p:blipFill>
        <p:spPr>
          <a:xfrm>
            <a:off x="1005840" y="3222720"/>
            <a:ext cx="2743200" cy="2716200"/>
          </a:xfrm>
          <a:prstGeom prst="rect">
            <a:avLst/>
          </a:prstGeom>
          <a:ln>
            <a:noFill/>
          </a:ln>
        </p:spPr>
      </p:pic>
      <p:pic>
        <p:nvPicPr>
          <p:cNvPr id="254" name="" descr=""/>
          <p:cNvPicPr/>
          <p:nvPr/>
        </p:nvPicPr>
        <p:blipFill>
          <a:blip r:embed="rId2"/>
          <a:stretch/>
        </p:blipFill>
        <p:spPr>
          <a:xfrm rot="21585600">
            <a:off x="6040080" y="3313080"/>
            <a:ext cx="2544480" cy="2533680"/>
          </a:xfrm>
          <a:prstGeom prst="rect">
            <a:avLst/>
          </a:prstGeom>
          <a:ln>
            <a:noFill/>
          </a:ln>
        </p:spPr>
      </p:pic>
      <p:sp>
        <p:nvSpPr>
          <p:cNvPr id="255" name="TextShape 2"/>
          <p:cNvSpPr txBox="1"/>
          <p:nvPr/>
        </p:nvSpPr>
        <p:spPr>
          <a:xfrm>
            <a:off x="1097280" y="6234120"/>
            <a:ext cx="2560320" cy="715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Bio-Hazard Label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TextShape 3"/>
          <p:cNvSpPr txBox="1"/>
          <p:nvPr/>
        </p:nvSpPr>
        <p:spPr>
          <a:xfrm>
            <a:off x="5943600" y="6145560"/>
            <a:ext cx="2560320" cy="529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Cyto-Toxic Label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274320" y="4754880"/>
            <a:ext cx="9784080" cy="1330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Central Pollution Control Board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Ministry of Environment, Forest &amp; Climate Change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7" name="" descr=""/>
          <p:cNvPicPr/>
          <p:nvPr/>
        </p:nvPicPr>
        <p:blipFill>
          <a:blip r:embed="rId1"/>
          <a:stretch/>
        </p:blipFill>
        <p:spPr>
          <a:xfrm>
            <a:off x="3017520" y="640080"/>
            <a:ext cx="3783960" cy="3783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icture 2" descr=""/>
          <p:cNvPicPr/>
          <p:nvPr/>
        </p:nvPicPr>
        <p:blipFill>
          <a:blip r:embed="rId1"/>
          <a:stretch/>
        </p:blipFill>
        <p:spPr>
          <a:xfrm>
            <a:off x="5486400" y="899280"/>
            <a:ext cx="4042440" cy="3855600"/>
          </a:xfrm>
          <a:prstGeom prst="rect">
            <a:avLst/>
          </a:prstGeom>
          <a:ln>
            <a:noFill/>
          </a:ln>
        </p:spPr>
      </p:pic>
      <p:pic>
        <p:nvPicPr>
          <p:cNvPr id="258" name="Picture 4" descr=""/>
          <p:cNvPicPr/>
          <p:nvPr/>
        </p:nvPicPr>
        <p:blipFill>
          <a:blip r:embed="rId2"/>
          <a:stretch/>
        </p:blipFill>
        <p:spPr>
          <a:xfrm>
            <a:off x="1005840" y="1082160"/>
            <a:ext cx="3017160" cy="3398400"/>
          </a:xfrm>
          <a:prstGeom prst="rect">
            <a:avLst/>
          </a:prstGeom>
          <a:ln>
            <a:noFill/>
          </a:ln>
        </p:spPr>
      </p:pic>
      <p:pic>
        <p:nvPicPr>
          <p:cNvPr id="259" name="Picture 5" descr=""/>
          <p:cNvPicPr/>
          <p:nvPr/>
        </p:nvPicPr>
        <p:blipFill>
          <a:blip r:embed="rId3"/>
          <a:stretch/>
        </p:blipFill>
        <p:spPr>
          <a:xfrm>
            <a:off x="2897280" y="4937760"/>
            <a:ext cx="3777840" cy="2395440"/>
          </a:xfrm>
          <a:prstGeom prst="rect">
            <a:avLst/>
          </a:prstGeom>
          <a:ln>
            <a:noFill/>
          </a:ln>
        </p:spPr>
      </p:pic>
      <p:sp>
        <p:nvSpPr>
          <p:cNvPr id="260" name="TextShape 1"/>
          <p:cNvSpPr txBox="1"/>
          <p:nvPr/>
        </p:nvSpPr>
        <p:spPr>
          <a:xfrm>
            <a:off x="1005840" y="274320"/>
            <a:ext cx="7406640" cy="430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Transportation Trolleys must be closed.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457200" y="274320"/>
            <a:ext cx="9071640" cy="10058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Record Keeping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TextShape 2"/>
          <p:cNvSpPr txBox="1"/>
          <p:nvPr/>
        </p:nvSpPr>
        <p:spPr>
          <a:xfrm>
            <a:off x="504000" y="1284840"/>
            <a:ext cx="9071640" cy="5207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maintain the records 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</a:t>
            </a:r>
            <a:r>
              <a:rPr b="1" i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for Bio Medical Waste Register/Record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3" name="" descr=""/>
          <p:cNvPicPr/>
          <p:nvPr/>
        </p:nvPicPr>
        <p:blipFill>
          <a:blip r:embed="rId1"/>
          <a:stretch/>
        </p:blipFill>
        <p:spPr>
          <a:xfrm>
            <a:off x="413280" y="2377440"/>
            <a:ext cx="9370800" cy="4846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3182760" y="459360"/>
            <a:ext cx="3035160" cy="546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r>
              <a:rPr b="1" lang="en-US" sz="3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Sample lab record 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5" name="" descr=""/>
          <p:cNvPicPr/>
          <p:nvPr/>
        </p:nvPicPr>
        <p:blipFill>
          <a:blip r:embed="rId1"/>
          <a:stretch/>
        </p:blipFill>
        <p:spPr>
          <a:xfrm>
            <a:off x="1280160" y="2448720"/>
            <a:ext cx="7315200" cy="3600000"/>
          </a:xfrm>
          <a:prstGeom prst="rect">
            <a:avLst/>
          </a:prstGeom>
          <a:ln>
            <a:noFill/>
          </a:ln>
        </p:spPr>
      </p:pic>
      <p:sp>
        <p:nvSpPr>
          <p:cNvPr id="266" name="TextShape 2"/>
          <p:cNvSpPr txBox="1"/>
          <p:nvPr/>
        </p:nvSpPr>
        <p:spPr>
          <a:xfrm>
            <a:off x="1828800" y="155448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/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Find Mistake In Following Record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251640" y="503640"/>
            <a:ext cx="9659880" cy="57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</a:t>
            </a:r>
            <a:r>
              <a:rPr b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TRANSPORTATION 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Temporary stored at the central storage area of the hospital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Than sent in bulk to the site of final disposal once or twice a day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Point to Care During transportation &amp; at Central storage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Every bag must have “ Bio Hazard Symbol”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Kept at Separate area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Not accessible to unauthorized public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Properly sealed and labeled.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Bags should not be over filled.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Bags can be picked up by the neck again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Hand should not be put under the bag.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 a time only one bag should be lifted.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Manual handling of waste bags should be minimized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BMW shall not be kept stored for more than 48 hours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504000" y="302760"/>
            <a:ext cx="9071640" cy="8859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MEDICAL WASTE HANDLING</a:t>
            </a:r>
            <a:br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587880" y="1595880"/>
            <a:ext cx="9071640" cy="49888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Three methods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50000"/>
              </a:lnSpc>
              <a:spcBef>
                <a:spcPts val="439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1.By a healthcare professional employed &amp; facility.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2.By contract with a transporter registered.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3.By  parcel post, or courier service (sharps only).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70" name="Content Placeholder 3" descr=""/>
          <p:cNvPicPr/>
          <p:nvPr/>
        </p:nvPicPr>
        <p:blipFill>
          <a:blip r:embed="rId1"/>
          <a:stretch/>
        </p:blipFill>
        <p:spPr>
          <a:xfrm>
            <a:off x="5544000" y="4009680"/>
            <a:ext cx="4336920" cy="3507120"/>
          </a:xfrm>
          <a:prstGeom prst="rect">
            <a:avLst/>
          </a:prstGeom>
          <a:ln>
            <a:noFill/>
          </a:ln>
        </p:spPr>
      </p:pic>
      <p:pic>
        <p:nvPicPr>
          <p:cNvPr id="271" name="Picture 4" descr=""/>
          <p:cNvPicPr/>
          <p:nvPr/>
        </p:nvPicPr>
        <p:blipFill>
          <a:blip r:embed="rId2"/>
          <a:srcRect l="13726" t="0" r="21286" b="10266"/>
          <a:stretch/>
        </p:blipFill>
        <p:spPr>
          <a:xfrm>
            <a:off x="6614280" y="1009440"/>
            <a:ext cx="3017160" cy="3196800"/>
          </a:xfrm>
          <a:prstGeom prst="rect">
            <a:avLst/>
          </a:prstGeom>
          <a:ln>
            <a:noFill/>
          </a:ln>
          <a:effectLst>
            <a:outerShdw dist="139498" dir="2700000">
              <a:srgbClr val="333333">
                <a:alpha val="65000"/>
              </a:srgbClr>
            </a:outerShdw>
          </a:effectLst>
        </p:spPr>
      </p:pic>
      <p:pic>
        <p:nvPicPr>
          <p:cNvPr id="272" name="Picture 2" descr=""/>
          <p:cNvPicPr/>
          <p:nvPr/>
        </p:nvPicPr>
        <p:blipFill>
          <a:blip r:embed="rId3"/>
          <a:srcRect l="0" t="0" r="0" b="56149"/>
          <a:stretch/>
        </p:blipFill>
        <p:spPr>
          <a:xfrm>
            <a:off x="457200" y="3734280"/>
            <a:ext cx="4955040" cy="3123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7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Final Treatment</a:t>
            </a:r>
            <a:endParaRPr b="0" lang="en-US" sz="7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4" name="TextShape 2"/>
          <p:cNvSpPr txBox="1"/>
          <p:nvPr/>
        </p:nvSpPr>
        <p:spPr>
          <a:xfrm>
            <a:off x="584640" y="1132920"/>
            <a:ext cx="8693640" cy="479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Several methods :-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Incineration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Autoclaving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Plasma pyrolysis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Chemical treatment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Microwave treatment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692640" y="1381320"/>
            <a:ext cx="9000000" cy="5842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High temperature(110-850 C) dry oxidation process.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Generated Ash, flue gas and heat.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Used for the waste that can not be reused, recycled or disposed in landfill site.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Human anatomical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Animal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Expired medicines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Microbial laboratory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Solid waste incinerated.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</a:pP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6" name="TextShape 2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7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Incineration:-</a:t>
            </a:r>
            <a:endParaRPr b="0" lang="en-US" sz="7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Shape 1"/>
          <p:cNvSpPr txBox="1"/>
          <p:nvPr/>
        </p:nvSpPr>
        <p:spPr>
          <a:xfrm>
            <a:off x="91440" y="91440"/>
            <a:ext cx="9988560" cy="8313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AUTOCLAVE:-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Treatment of Waste With High &amp; Specific Gas Pressure + Temperature +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Time.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As the water molecules converted in steam, it  become more energized.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It penetration the tissue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 Moist does sterilizing of all forms of life, including bacterial spores.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Used For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sterilize culture media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Instruments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dressings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intravenous equipment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applicators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solutions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syringes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transfusion equipment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242280" y="914400"/>
            <a:ext cx="6341400" cy="2548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 These are also of 3 types :-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 Gravity type 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 Pre-vaccume type 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 Retort type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79" name="Picture 4" descr=""/>
          <p:cNvPicPr/>
          <p:nvPr/>
        </p:nvPicPr>
        <p:blipFill>
          <a:blip r:embed="rId1"/>
          <a:stretch/>
        </p:blipFill>
        <p:spPr>
          <a:xfrm>
            <a:off x="6185880" y="1024560"/>
            <a:ext cx="3506760" cy="3181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182880" y="621360"/>
            <a:ext cx="9720000" cy="5934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1) Gravity type :-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Air is evacuated with the help of gravity alone.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Temp- 121 deg.C  +  Pressure 15 psi +  Time  60-90 minutes.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2) Pre-vaccume type :-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Vaccume pump are used to evacuate air from the pre-vaccume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(i) Temp - 121°C,  Pressure - 15 psi, Time -45 minute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(ii)Temp - 135°C, Pressure - 31 psi, Time -30 minutes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3) Retort type :-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It handle much larger volumes and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operate at much higher steam temp. and pressure.  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i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Uses:-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Microbiology, biotechnology waste,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waste sharps, soiled and solid wastes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504000" y="302760"/>
            <a:ext cx="9071640" cy="1259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4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Healthcare Waste</a:t>
            </a:r>
            <a:endParaRPr b="0" lang="en-US" sz="4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9" name="TextShape 2"/>
          <p:cNvSpPr txBox="1"/>
          <p:nvPr/>
        </p:nvSpPr>
        <p:spPr>
          <a:xfrm>
            <a:off x="504000" y="1764000"/>
            <a:ext cx="9071640" cy="4988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r>
              <a:rPr b="1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A) Bio Medical Waste:- </a:t>
            </a:r>
            <a:r>
              <a:rPr b="0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0" lang="en-US" sz="353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Patient’s blood, secretions, infected parts, biological liquids such as chemicals, medical supplies, medicines, lab discharge, sharps metallic and glassware, plastics etc.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B) General Waste:-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all the waste other than bio-medical waste.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    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0" name="TextShape 3"/>
          <p:cNvSpPr txBox="1"/>
          <p:nvPr/>
        </p:nvSpPr>
        <p:spPr>
          <a:xfrm>
            <a:off x="2692800" y="3764880"/>
            <a:ext cx="396720" cy="337320"/>
          </a:xfrm>
          <a:prstGeom prst="rect">
            <a:avLst/>
          </a:prstGeom>
          <a:noFill/>
          <a:ln>
            <a:noFill/>
          </a:ln>
        </p:spPr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PLASMA PYROLYSIS :-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2" name="TextShape 2"/>
          <p:cNvSpPr txBox="1"/>
          <p:nvPr/>
        </p:nvSpPr>
        <p:spPr>
          <a:xfrm>
            <a:off x="692640" y="2012400"/>
            <a:ext cx="9182880" cy="51447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Commonly 3 state Solid, liquid &amp; gas. 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Plasma is the fourth state of matter made of electric conductivity or electro-magnetic field.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Every state changes due to HEAT.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From SOLID to LIQUID to GAS to PLASMA (Ions + Atoms + Electrone)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1022760" y="-329040"/>
            <a:ext cx="7984800" cy="2172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4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Plasma torch :-</a:t>
            </a:r>
            <a:br/>
            <a:endParaRPr b="0" lang="en-US" sz="4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4" name="TextShape 2"/>
          <p:cNvSpPr txBox="1"/>
          <p:nvPr/>
        </p:nvSpPr>
        <p:spPr>
          <a:xfrm>
            <a:off x="274320" y="914400"/>
            <a:ext cx="9585720" cy="58597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Plasma torch :-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Instrument which generate plasma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Principle of Plasma Torch:-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1.Gas such as oxygen, nitrogen ,argon is forced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through small orifice inside the torch.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2.An electrical current from external power supply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 then introduced in that gas flow,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Which generate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-heat of temp. up to 40000 F.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-Electric conductivity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-Electromagnetic field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This all three are consider as “Plasma”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3.This Plasma come out from small orifice of the torch And through on object for  decontamination ,wielding , cutting etc.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85" name="Picture 4" descr=""/>
          <p:cNvPicPr/>
          <p:nvPr/>
        </p:nvPicPr>
        <p:blipFill>
          <a:blip r:embed="rId1"/>
          <a:stretch/>
        </p:blipFill>
        <p:spPr>
          <a:xfrm>
            <a:off x="6253920" y="1188720"/>
            <a:ext cx="3862080" cy="5120640"/>
          </a:xfrm>
          <a:prstGeom prst="rect">
            <a:avLst/>
          </a:prstGeom>
          <a:ln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692640" y="2012400"/>
            <a:ext cx="9274320" cy="479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Sodium hypochlorite solution:-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Active against most bacteria, viruses &amp; spores; 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widely used for treatment of waste water.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7" name="TextShape 2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CHEMICAL TREATMENT :-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Shape 1"/>
          <p:cNvSpPr txBox="1"/>
          <p:nvPr/>
        </p:nvSpPr>
        <p:spPr>
          <a:xfrm>
            <a:off x="365760" y="182880"/>
            <a:ext cx="8686800" cy="10058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MICROWAVE TREATMENT :-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9" name="TextShape 2"/>
          <p:cNvSpPr txBox="1"/>
          <p:nvPr/>
        </p:nvSpPr>
        <p:spPr>
          <a:xfrm>
            <a:off x="274320" y="1188720"/>
            <a:ext cx="9607320" cy="6035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</a:t>
            </a: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-Moist heat and steam are generated by microwave energy and microwaving is essentially a steam based process.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</a:t>
            </a:r>
            <a:r>
              <a:rPr b="1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Use For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Cultures 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Sharps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Materials contaminated with blood / body fluids, (excluding chemical waste)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Soft waste - gauze, bandages, gowns and bedding</a:t>
            </a:r>
            <a:endParaRPr b="0" lang="en-US" sz="1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Shape 1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en-US" sz="21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1" name="TextShape 2"/>
          <p:cNvSpPr txBox="1"/>
          <p:nvPr/>
        </p:nvSpPr>
        <p:spPr>
          <a:xfrm>
            <a:off x="692640" y="2012400"/>
            <a:ext cx="8693640" cy="479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Items not to be put in microwave:</a:t>
            </a: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Chemical compound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Chemotherapeutic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Radiological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788040" y="31284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ISO 15189:2012 </a:t>
            </a:r>
            <a:br/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&amp; </a:t>
            </a:r>
            <a:br/>
            <a:r>
              <a:rPr b="1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NABL 112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3" name="TextShape 2"/>
          <p:cNvSpPr txBox="1"/>
          <p:nvPr/>
        </p:nvSpPr>
        <p:spPr>
          <a:xfrm>
            <a:off x="182880" y="2077920"/>
            <a:ext cx="9897120" cy="479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5.7 Post-examination processes</a:t>
            </a:r>
            <a:endParaRPr b="0" lang="en-US" sz="3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5.7.2 Storage, retention and disposal of clinical samples</a:t>
            </a:r>
            <a:endParaRPr b="0" lang="en-US" sz="3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laboratory shall have a documented procedure for identification, collection, retention, indexing,access,storage, maintenance and safe disposal of clinical samples.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Safe disposal of samples shall be carried out in accordance with local regulations or recommendations for  waste management.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Shape 1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NABL 112</a:t>
            </a:r>
            <a:br/>
            <a:endParaRPr b="0" lang="en-US" sz="4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5" name="TextShape 2"/>
          <p:cNvSpPr txBox="1"/>
          <p:nvPr/>
        </p:nvSpPr>
        <p:spPr>
          <a:xfrm>
            <a:off x="541800" y="1828800"/>
            <a:ext cx="9242280" cy="47962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•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Autoclave should be calibrated every yearly.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•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Check on effectiveness of sterilization with each cycle.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maintain Documents and Records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Documents: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spcBef>
                <a:spcPts val="1001"/>
              </a:spcBef>
              <a:buClr>
                <a:srgbClr val="000000"/>
              </a:buClr>
              <a:buFont typeface="StarSymbol"/>
              <a:buAutoNum type="arabicParenR"/>
            </a:pP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Procedure for storage and disposal of health care waste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2) Procedure for autoclave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StarSymbol"/>
              <a:buAutoNum type="arabicParenR"/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692640" y="40212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Procedure for storage and </a:t>
            </a:r>
            <a:br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disposal of health care waste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391680" y="2251080"/>
            <a:ext cx="9300960" cy="5064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16000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Segregation</a:t>
            </a:r>
            <a:endParaRPr b="0" lang="en-US" sz="4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Write about Color category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Disinfection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Write about method of pre-treatment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4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Transport</a:t>
            </a:r>
            <a:endParaRPr b="0" lang="en-US" sz="4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Write about detail of transportation method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Shape 1"/>
          <p:cNvSpPr txBox="1"/>
          <p:nvPr/>
        </p:nvSpPr>
        <p:spPr>
          <a:xfrm>
            <a:off x="692640" y="402120"/>
            <a:ext cx="8693640" cy="10609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r>
              <a:rPr b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PROCEDURE FOR HOW TO AUTOCLAVE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9" name="TextShape 2"/>
          <p:cNvSpPr txBox="1"/>
          <p:nvPr/>
        </p:nvSpPr>
        <p:spPr>
          <a:xfrm>
            <a:off x="308880" y="1737360"/>
            <a:ext cx="9475200" cy="5303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•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interior of the autoclave is filled with water till a defined level.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•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 empty bucket is kept in the autoclave.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•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red bag containing vacuttes , tips, ependroff cups, etc. is kept in the bucket.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Thereafter, autoclave is switched on after placing the lid.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It takes around 30mins to attain a pressure of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1-1.5 kg/</a:t>
            </a:r>
            <a:r>
              <a:rPr b="0" lang="en-US" sz="2200" spc="-1" strike="noStrike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cm²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When the pressure is obtained, the safety whistle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will be raised and a sound will be heard.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Switch off the autoclave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Lid of autoclave should not open atleast for 30mins.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00" name="" descr=""/>
          <p:cNvPicPr/>
          <p:nvPr/>
        </p:nvPicPr>
        <p:blipFill>
          <a:blip r:embed="rId1"/>
          <a:stretch/>
        </p:blipFill>
        <p:spPr>
          <a:xfrm>
            <a:off x="7680960" y="4239360"/>
            <a:ext cx="1904400" cy="2542320"/>
          </a:xfrm>
          <a:prstGeom prst="rect">
            <a:avLst/>
          </a:prstGeom>
          <a:ln>
            <a:noFill/>
          </a:ln>
        </p:spPr>
      </p:pic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Shape 1"/>
          <p:cNvSpPr txBox="1"/>
          <p:nvPr/>
        </p:nvSpPr>
        <p:spPr>
          <a:xfrm>
            <a:off x="765000" y="293760"/>
            <a:ext cx="8693640" cy="1460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Record of BMW as per ISO</a:t>
            </a:r>
            <a:endParaRPr b="0" lang="en-US" sz="4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2" name="TextShape 2"/>
          <p:cNvSpPr txBox="1"/>
          <p:nvPr/>
        </p:nvSpPr>
        <p:spPr>
          <a:xfrm>
            <a:off x="692640" y="2012400"/>
            <a:ext cx="8693640" cy="47962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353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Record training of latest rules of BMW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Record of Immunization of hospital &amp; laboratory staff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Maintainance of Autoclave record.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Record of daily biomedical waste disposal record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346680" y="548640"/>
            <a:ext cx="9071640" cy="136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1" i="1" lang="en-US" sz="32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Bio Medical Waste Management Rules, 2016 categorises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TextShape 2"/>
          <p:cNvSpPr txBox="1"/>
          <p:nvPr/>
        </p:nvSpPr>
        <p:spPr>
          <a:xfrm>
            <a:off x="1097280" y="2286000"/>
            <a:ext cx="8321040" cy="411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rmAutofit/>
          </a:bodyPr>
          <a:p>
            <a:pPr marL="432000" indent="-324000" algn="just">
              <a:spcBef>
                <a:spcPts val="1134"/>
              </a:spcBef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 </a:t>
            </a: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Yellow categories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 algn="just">
              <a:spcBef>
                <a:spcPts val="1134"/>
              </a:spcBef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 </a:t>
            </a: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Red categories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 algn="just">
              <a:spcBef>
                <a:spcPts val="1134"/>
              </a:spcBef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 </a:t>
            </a: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White categories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 algn="just">
              <a:spcBef>
                <a:spcPts val="1134"/>
              </a:spcBef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 </a:t>
            </a:r>
            <a:r>
              <a:rPr b="0" i="1" lang="en-U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WenQuanYi Zen Hei"/>
              </a:rPr>
              <a:t>Blue categories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 algn="just">
              <a:spcBef>
                <a:spcPts val="1134"/>
              </a:spcBef>
              <a:buClr>
                <a:srgbClr val="000000"/>
              </a:buClr>
              <a:buFont typeface="StarSymbol"/>
              <a:buAutoNum type="arabicParenR"/>
            </a:pP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274320" y="91440"/>
            <a:ext cx="9805680" cy="10972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b="0" i="1" lang="en-US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YELLOW CATEGORIES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TextShape 2"/>
          <p:cNvSpPr txBox="1"/>
          <p:nvPr/>
        </p:nvSpPr>
        <p:spPr>
          <a:xfrm>
            <a:off x="0" y="1096920"/>
            <a:ext cx="10080000" cy="7906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i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Human Anatomical Waste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Human tissues, organs, body parts – Placenta , Aborted fetus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Soiled Waste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Items contaminated with blood, body fluids like dressings, plaster casts, cotton swabs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bags containing residual or discarded blood and blood components.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Discarded or Expired Medicine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Pharmaceutical waste like with glass or plastic ampules, vials.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Chemical Waste &amp; Chemical Liquid Waste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Expiry Laboratory chemical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Laboratory Kit (as per MSDS -Material Safety Data Sheet)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Silver X – ray film developing liquid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Discarded Formalin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Infected secretions &amp; Aspirated body fluids – pleural fluid , CSF . Urine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Liquid from laboratories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2) RED CATEGORIE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TextShape 2"/>
          <p:cNvSpPr txBox="1"/>
          <p:nvPr/>
        </p:nvSpPr>
        <p:spPr>
          <a:xfrm>
            <a:off x="640080" y="1657800"/>
            <a:ext cx="8869680" cy="378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Infected Plastic Material</a:t>
            </a: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Tubing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Plastic bottles,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intravenous tubes and sets,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catheters,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urine bags,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syringes </a:t>
            </a: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without needles</a:t>
            </a: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Syring with Fixed needle , only after needles cut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Vacutainer – with blood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Gloves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438120" y="200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3) WHITE CATEGORIE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TextShape 2"/>
          <p:cNvSpPr txBox="1"/>
          <p:nvPr/>
        </p:nvSpPr>
        <p:spPr>
          <a:xfrm>
            <a:off x="365760" y="1737360"/>
            <a:ext cx="9418320" cy="274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Waste Sharps including </a:t>
            </a: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</a:t>
            </a:r>
            <a:r>
              <a:rPr b="1" i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etals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that cause puncture and cuts.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Needles, syringes with fixed needles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Needles from needle tip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scalpels, blades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any other contaminated sharp object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438120" y="200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i="1" lang="en-US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4) BLUE CATEGORIE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TextShape 2"/>
          <p:cNvSpPr txBox="1"/>
          <p:nvPr/>
        </p:nvSpPr>
        <p:spPr>
          <a:xfrm>
            <a:off x="914400" y="1645920"/>
            <a:ext cx="8321040" cy="2590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Broken or discarded and contaminated </a:t>
            </a: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Glass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Used Medicine vials and ampoules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Expiry medicine vials and ampoules = Yellow category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Shape 1"/>
          <p:cNvSpPr txBox="1"/>
          <p:nvPr/>
        </p:nvSpPr>
        <p:spPr>
          <a:xfrm>
            <a:off x="671760" y="0"/>
            <a:ext cx="8399880" cy="10918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4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Radioactive waste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2" name="TextShape 2"/>
          <p:cNvSpPr txBox="1"/>
          <p:nvPr/>
        </p:nvSpPr>
        <p:spPr>
          <a:xfrm>
            <a:off x="251640" y="822960"/>
            <a:ext cx="9601200" cy="65836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Source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Drugs  (cancerous drugs)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Dyes   (Iodine &amp; Barrium)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Diagnostic kits  (RIA)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Excreta from patient treated with radionuclide substance.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This type of waste has a </a:t>
            </a:r>
            <a:r>
              <a:rPr b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low level radioactivity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71360" indent="-171000">
              <a:lnSpc>
                <a:spcPct val="100000"/>
              </a:lnSpc>
              <a:spcBef>
                <a:spcPts val="75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75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75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  <a:spcBef>
                <a:spcPts val="75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Application>LibreOffice/5.2.7.2$Linux_X86_64 LibreOffice_project/20m0$Build-2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2019-03-27T09:16:27Z</dcterms:created>
  <dc:creator/>
  <dc:description/>
  <dc:language>en-US</dc:language>
  <cp:lastModifiedBy/>
  <dcterms:modified xsi:type="dcterms:W3CDTF">2019-04-04T13:16:54Z</dcterms:modified>
  <cp:revision>43</cp:revision>
  <dc:subject/>
  <dc:title/>
</cp:coreProperties>
</file>