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30" r:id="rId2"/>
    <p:sldId id="331" r:id="rId3"/>
    <p:sldId id="332" r:id="rId4"/>
    <p:sldId id="333" r:id="rId5"/>
    <p:sldId id="334" r:id="rId6"/>
    <p:sldId id="335" r:id="rId7"/>
    <p:sldId id="336" r:id="rId8"/>
    <p:sldId id="403" r:id="rId9"/>
    <p:sldId id="404" r:id="rId10"/>
    <p:sldId id="337" r:id="rId11"/>
    <p:sldId id="367" r:id="rId12"/>
    <p:sldId id="338" r:id="rId13"/>
    <p:sldId id="406" r:id="rId14"/>
    <p:sldId id="368" r:id="rId15"/>
    <p:sldId id="342" r:id="rId16"/>
    <p:sldId id="343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0" r:id="rId33"/>
    <p:sldId id="361" r:id="rId34"/>
    <p:sldId id="362" r:id="rId35"/>
    <p:sldId id="363" r:id="rId36"/>
    <p:sldId id="364" r:id="rId37"/>
    <p:sldId id="365" r:id="rId38"/>
    <p:sldId id="397" r:id="rId39"/>
    <p:sldId id="398" r:id="rId40"/>
    <p:sldId id="407" r:id="rId41"/>
    <p:sldId id="401" r:id="rId42"/>
    <p:sldId id="36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286F"/>
    <a:srgbClr val="7B1F64"/>
    <a:srgbClr val="490A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80" autoAdjust="0"/>
    <p:restoredTop sz="97864" autoAdjust="0"/>
  </p:normalViewPr>
  <p:slideViewPr>
    <p:cSldViewPr>
      <p:cViewPr>
        <p:scale>
          <a:sx n="70" d="100"/>
          <a:sy n="70" d="100"/>
        </p:scale>
        <p:origin x="-123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77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1048728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FEBD7-2EC1-4F4C-B1A4-62B45F17A128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1048729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048730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31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1048732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2C3FD-D4B3-4695-AB9F-B223AFB7E4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3" name="Text Placeholder 104873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0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6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2C3FD-D4B3-4695-AB9F-B223AFB7E4B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2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62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2C3FD-D4B3-4695-AB9F-B223AFB7E4B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79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68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7D9FD-1D82-4645-A6CC-52B2BAF0E22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5ECF3-9E6F-47C9-8594-BCB2146D2AE3}" type="datetimeFigureOut">
              <a:rPr lang="en-US" smtClean="0"/>
              <a:pPr/>
              <a:t>06-12-18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bl-india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511403"/>
                </a:solidFill>
              </a:rPr>
              <a:t>NATIONAL  ACCREDITATION  BOARD FOR  TESTING  &amp;  CALIBRATION LABORATORIES </a:t>
            </a:r>
            <a:endParaRPr lang="en-US" b="1" dirty="0">
              <a:solidFill>
                <a:srgbClr val="511403"/>
              </a:solidFill>
            </a:endParaRPr>
          </a:p>
        </p:txBody>
      </p:sp>
      <p:pic>
        <p:nvPicPr>
          <p:cNvPr id="2097152" name="Content Placeholder 3" descr="nabl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" y="2727809"/>
            <a:ext cx="4040188" cy="2997819"/>
          </a:xfrm>
          <a:prstGeom prst="rect">
            <a:avLst/>
          </a:prstGeom>
        </p:spPr>
      </p:pic>
      <p:sp>
        <p:nvSpPr>
          <p:cNvPr id="2" name="Content Placeholder 0"/>
          <p:cNvSpPr>
            <a:spLocks noGrp="1"/>
          </p:cNvSpPr>
          <p:nvPr>
            <p:ph sz="quarter" idx="4"/>
          </p:nvPr>
        </p:nvSpPr>
        <p:spPr>
          <a:xfrm>
            <a:off x="5029200" y="2438400"/>
            <a:ext cx="3887788" cy="3684588"/>
          </a:xfrm>
        </p:spPr>
        <p:txBody>
          <a:bodyPr/>
          <a:lstStyle/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Mansi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 </a:t>
            </a: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Gondaliya</a:t>
            </a:r>
            <a:endParaRPr lang="en-IN" altLang="en-US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Shraddha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Saripadiya</a:t>
            </a:r>
            <a:endParaRPr lang="en-IN" altLang="en-US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Suman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Gavit</a:t>
            </a:r>
            <a:endParaRPr lang="en-IN" altLang="en-US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Vikas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Patel</a:t>
            </a:r>
          </a:p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Sagar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Indve</a:t>
            </a:r>
            <a:endParaRPr lang="en-IN" altLang="en-US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Mahendra</a:t>
            </a:r>
            <a:r>
              <a:rPr lang="en-IN" altLang="en-US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IN" altLang="en-US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Ahir</a:t>
            </a:r>
            <a:endParaRPr lang="en-IN" alt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IN" alt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IN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Scope of NABL Accreditation</a:t>
            </a:r>
            <a:endParaRPr lang="en-US" b="1" dirty="0"/>
          </a:p>
        </p:txBody>
      </p:sp>
      <p:sp>
        <p:nvSpPr>
          <p:cNvPr id="1048626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11479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Testing laboratories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Calibration laboratories</a:t>
            </a:r>
          </a:p>
          <a:p>
            <a:endParaRPr lang="en-US" dirty="0" smtClean="0"/>
          </a:p>
          <a:p>
            <a:r>
              <a:rPr lang="en-US" dirty="0" smtClean="0"/>
              <a:t>Medical laboratories</a:t>
            </a:r>
            <a:endParaRPr lang="en-US" dirty="0"/>
          </a:p>
        </p:txBody>
      </p:sp>
      <p:sp>
        <p:nvSpPr>
          <p:cNvPr id="2" name="Slide Number Placeholder 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8261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Scope of NABL Accreditation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0810" y="609600"/>
          <a:ext cx="8860790" cy="6081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040"/>
                <a:gridCol w="2333625"/>
                <a:gridCol w="3032125"/>
              </a:tblGrid>
              <a:tr h="6610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TESTING </a:t>
                      </a:r>
                      <a:r>
                        <a:rPr lang="en-IN" dirty="0" smtClean="0"/>
                        <a:t>LABORATORIE STERIAN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CALIBRATION LABORATORIES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MEDICAL LABORATORIES</a:t>
                      </a:r>
                    </a:p>
                  </a:txBody>
                  <a:tcPr/>
                </a:tc>
              </a:tr>
              <a:tr h="3317240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Biological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sz="1800">
                          <a:sym typeface="+mn-ea"/>
                        </a:rPr>
                        <a:t>Chemical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sz="1800">
                          <a:sym typeface="+mn-ea"/>
                        </a:rPr>
                        <a:t>Electrical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sz="1800">
                          <a:sym typeface="+mn-ea"/>
                        </a:rPr>
                        <a:t>Electronics</a:t>
                      </a:r>
                      <a:endParaRPr lang="en-IN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Fluid-Flow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Mechanical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Non-Destructive Testing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Photometry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Radiological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Thermal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Forensic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Electro-technical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Mechanical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Fluid Flow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Thermal </a:t>
                      </a:r>
                      <a:r>
                        <a:rPr lang="en-IN" dirty="0" smtClean="0"/>
                        <a:t>&amp; Optical</a:t>
                      </a:r>
                      <a:endParaRPr lang="en-IN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Radiological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Clinical Biochemistry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C</a:t>
                      </a:r>
                      <a:r>
                        <a:rPr lang="en-IN" dirty="0" smtClean="0"/>
                        <a:t>linical Pathology</a:t>
                      </a:r>
                      <a:endParaRPr lang="en-IN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Haematology &amp; </a:t>
                      </a:r>
                      <a:r>
                        <a:rPr lang="en-IN" dirty="0" err="1" smtClean="0"/>
                        <a:t>Immuno</a:t>
                      </a:r>
                      <a:r>
                        <a:rPr lang="en-IN" dirty="0" smtClean="0"/>
                        <a:t>-haematology</a:t>
                      </a:r>
                      <a:endParaRPr lang="en-IN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Histopathology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 err="1"/>
                        <a:t>Cytopathology</a:t>
                      </a:r>
                      <a:endParaRPr lang="en-IN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 smtClean="0"/>
                        <a:t>Genetics</a:t>
                      </a:r>
                      <a:endParaRPr lang="en-IN" dirty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N</a:t>
                      </a:r>
                      <a:r>
                        <a:rPr lang="en-IN" dirty="0" smtClean="0"/>
                        <a:t>uclear </a:t>
                      </a:r>
                      <a:r>
                        <a:rPr lang="en-IN" dirty="0"/>
                        <a:t>Medicine (in-vitro tests only)</a:t>
                      </a:r>
                    </a:p>
                    <a:p>
                      <a:pPr>
                        <a:buNone/>
                      </a:pPr>
                      <a:endParaRPr lang="en-IN" dirty="0"/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 smtClean="0">
                          <a:solidFill>
                            <a:schemeClr val="bg1"/>
                          </a:solidFill>
                        </a:rPr>
                        <a:t>Proficiency</a:t>
                      </a:r>
                      <a:r>
                        <a:rPr lang="en-IN" b="1" baseline="0" dirty="0" smtClean="0">
                          <a:solidFill>
                            <a:schemeClr val="bg1"/>
                          </a:solidFill>
                        </a:rPr>
                        <a:t> Testing </a:t>
                      </a:r>
                    </a:p>
                    <a:p>
                      <a:pPr algn="ctr">
                        <a:buNone/>
                      </a:pPr>
                      <a:r>
                        <a:rPr lang="en-IN" b="1" baseline="0" dirty="0" smtClean="0">
                          <a:solidFill>
                            <a:schemeClr val="bg1"/>
                          </a:solidFill>
                        </a:rPr>
                        <a:t>Providers</a:t>
                      </a:r>
                      <a:r>
                        <a:rPr lang="en-IN" b="1" dirty="0" smtClean="0">
                          <a:solidFill>
                            <a:schemeClr val="bg1"/>
                          </a:solidFill>
                        </a:rPr>
                        <a:t>        </a:t>
                      </a:r>
                      <a:endParaRPr lang="en-IN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   </a:t>
                      </a:r>
                      <a:r>
                        <a:rPr lang="en-IN" b="1" dirty="0" smtClean="0">
                          <a:solidFill>
                            <a:schemeClr val="bg1"/>
                          </a:solidFill>
                        </a:rPr>
                        <a:t>Reference Material </a:t>
                      </a:r>
                      <a:r>
                        <a:rPr lang="en-IN" b="1" dirty="0" err="1" smtClean="0">
                          <a:solidFill>
                            <a:schemeClr val="bg1"/>
                          </a:solidFill>
                        </a:rPr>
                        <a:t>Procducers</a:t>
                      </a:r>
                      <a:endParaRPr lang="en-IN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382395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Testing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Calibration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Medical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/>
                        <a:t>Inspection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Chemical Composition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 smtClean="0"/>
                        <a:t>Biological &amp; Clinical </a:t>
                      </a:r>
                      <a:r>
                        <a:rPr lang="en-IN" dirty="0"/>
                        <a:t>properties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 smtClean="0"/>
                        <a:t>Engineering </a:t>
                      </a:r>
                      <a:r>
                        <a:rPr lang="en-IN" dirty="0"/>
                        <a:t>properties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IN" dirty="0"/>
                        <a:t>Miscellaneous Properties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ide Number Placeholder 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772400" cy="990600"/>
          </a:xfrm>
        </p:spPr>
        <p:txBody>
          <a:bodyPr/>
          <a:lstStyle/>
          <a:p>
            <a:r>
              <a:rPr lang="en-US" b="1" dirty="0" smtClean="0"/>
              <a:t>Calibration laboratories</a:t>
            </a:r>
            <a:endParaRPr lang="en-US" b="1" dirty="0"/>
          </a:p>
        </p:txBody>
      </p:sp>
      <p:sp>
        <p:nvSpPr>
          <p:cNvPr id="1048628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610600" cy="58674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Electro-Technical </a:t>
            </a: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Electric current</a:t>
            </a: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Magnetic field 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Mechanical</a:t>
            </a: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Speed </a:t>
            </a: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Rotation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Radiological </a:t>
            </a:r>
            <a:endParaRPr lang="en-US" dirty="0">
              <a:solidFill>
                <a:schemeClr val="tx1"/>
              </a:solidFill>
            </a:endParaRP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X rays illustration management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Thermal </a:t>
            </a:r>
            <a:endParaRPr lang="en-US" dirty="0">
              <a:solidFill>
                <a:schemeClr val="tx1"/>
              </a:solidFill>
            </a:endParaRP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Temperature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Optical </a:t>
            </a:r>
            <a:endParaRPr lang="en-US" dirty="0">
              <a:solidFill>
                <a:schemeClr val="tx1"/>
              </a:solidFill>
            </a:endParaRP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Light wave length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Fluid-Flow </a:t>
            </a:r>
            <a:endParaRPr lang="en-US" dirty="0">
              <a:solidFill>
                <a:schemeClr val="tx1"/>
              </a:solidFill>
            </a:endParaRPr>
          </a:p>
          <a:p>
            <a:pPr lvl="1"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Flow rate 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924800" cy="914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Preparation of CAB before applying for NABL Accreditation </a:t>
            </a:r>
            <a:endParaRPr lang="en-IN" altLang="en-US" b="1" dirty="0"/>
          </a:p>
        </p:txBody>
      </p:sp>
      <p:sp>
        <p:nvSpPr>
          <p:cNvPr id="1048628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991600" cy="5562600"/>
          </a:xfrm>
        </p:spPr>
        <p:txBody>
          <a:bodyPr>
            <a:norm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endParaRPr lang="en-IN" altLang="en-US" b="1" dirty="0">
              <a:solidFill>
                <a:schemeClr val="tx1"/>
              </a:solidFill>
              <a:latin typeface="+mj-lt"/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Four days Internal Audit training for Technical staff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 and authorized signatory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Training for all laboratory personnel.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dirty="0" smtClean="0">
                <a:solidFill>
                  <a:schemeClr val="tx1"/>
                </a:solidFill>
                <a:latin typeface="+mj-lt"/>
              </a:rPr>
              <a:t>Define </a:t>
            </a:r>
            <a:r>
              <a:rPr lang="en-IN" dirty="0" err="1" smtClean="0">
                <a:solidFill>
                  <a:schemeClr val="tx1"/>
                </a:solidFill>
                <a:latin typeface="+mj-lt"/>
              </a:rPr>
              <a:t>Organigram</a:t>
            </a:r>
            <a:r>
              <a:rPr lang="en-IN" dirty="0" smtClean="0">
                <a:solidFill>
                  <a:schemeClr val="tx1"/>
                </a:solidFill>
                <a:latin typeface="+mj-lt"/>
              </a:rPr>
              <a:t> of Laboratory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Appoint quality manager who has done “Internal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  Auditor Course as per ISO:15189:2012.”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Designate QM, TM &amp; LD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EQAS &amp;  IQC for all parameters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dirty="0" smtClean="0">
                <a:solidFill>
                  <a:schemeClr val="tx1"/>
                </a:solidFill>
                <a:latin typeface="+mj-lt"/>
              </a:rPr>
              <a:t>Preparation of Quality Manual / Quality System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endParaRPr lang="en-US" sz="3800" dirty="0" smtClean="0"/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endParaRPr lang="en-I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924800" cy="914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Preparation of CAB before applying for NABL Accreditation </a:t>
            </a:r>
            <a:endParaRPr lang="en-IN" altLang="en-US" b="1" dirty="0"/>
          </a:p>
        </p:txBody>
      </p:sp>
      <p:sp>
        <p:nvSpPr>
          <p:cNvPr id="1048628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991600" cy="5562600"/>
          </a:xfrm>
        </p:spPr>
        <p:txBody>
          <a:bodyPr>
            <a:norm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endParaRPr lang="en-IN" altLang="en-US" b="1" dirty="0">
              <a:solidFill>
                <a:schemeClr val="tx1"/>
              </a:solidFill>
              <a:latin typeface="+mj-lt"/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dirty="0" smtClean="0">
                <a:solidFill>
                  <a:schemeClr val="tx1"/>
                </a:solidFill>
                <a:latin typeface="+mj-lt"/>
              </a:rPr>
              <a:t>Define </a:t>
            </a: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Quality Policy &amp; Objective Finalization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 Documentation &amp; Implementation of Process –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  Procedure (Quality System Procedure)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Preparing SOP and WDI related to different process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Internal Audit - Gap Analysis - Gap filling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 Management Review Meeting</a:t>
            </a:r>
            <a:endParaRPr lang="en-IN" altLang="en-US" dirty="0">
              <a:solidFill>
                <a:schemeClr val="tx1"/>
              </a:solidFill>
              <a:latin typeface="+mj-lt"/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dirty="0" smtClean="0">
                <a:solidFill>
                  <a:schemeClr val="tx1"/>
                </a:solidFill>
                <a:latin typeface="+mj-lt"/>
              </a:rPr>
              <a:t>Corrective – Preventive Actions</a:t>
            </a:r>
            <a:endParaRPr lang="en-IN" altLang="en-US" dirty="0">
              <a:solidFill>
                <a:schemeClr val="tx1"/>
              </a:solidFill>
              <a:latin typeface="+mj-lt"/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IN" altLang="en-US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IN" altLang="en-US" sz="3800" b="1" dirty="0" smtClean="0">
                <a:solidFill>
                  <a:schemeClr val="tx1"/>
                </a:solidFill>
                <a:latin typeface="+mj-lt"/>
              </a:rPr>
              <a:t>Process to NABL</a:t>
            </a:r>
            <a:endParaRPr lang="en-US" sz="3800" dirty="0" smtClean="0"/>
          </a:p>
          <a:p>
            <a:pPr algn="l">
              <a:lnSpc>
                <a:spcPct val="75000"/>
              </a:lnSpc>
              <a:spcBef>
                <a:spcPct val="35000"/>
              </a:spcBef>
            </a:pPr>
            <a:endParaRPr lang="en-I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Information About Laboratory Required by NABL</a:t>
            </a:r>
            <a:endParaRPr lang="en-US" sz="2800" b="1" dirty="0"/>
          </a:p>
        </p:txBody>
      </p:sp>
      <p:sp>
        <p:nvSpPr>
          <p:cNvPr id="1048639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Name of </a:t>
            </a:r>
            <a:r>
              <a:rPr lang="en-US" sz="2800" dirty="0"/>
              <a:t>A</a:t>
            </a:r>
            <a:r>
              <a:rPr lang="en-US" sz="2800" dirty="0" smtClean="0"/>
              <a:t>uthorized signatory </a:t>
            </a:r>
          </a:p>
          <a:p>
            <a:pPr lvl="1">
              <a:buNone/>
            </a:pPr>
            <a:r>
              <a:rPr lang="en-US" sz="2400" dirty="0" smtClean="0"/>
              <a:t>- Qualification , Experience , Training</a:t>
            </a:r>
          </a:p>
          <a:p>
            <a:r>
              <a:rPr lang="en-US" sz="2800" dirty="0" err="1"/>
              <a:t>O</a:t>
            </a:r>
            <a:r>
              <a:rPr lang="en-US" sz="2800" dirty="0" err="1" smtClean="0"/>
              <a:t>rganigram</a:t>
            </a:r>
            <a:endParaRPr lang="en-US" sz="2800" dirty="0" smtClean="0"/>
          </a:p>
          <a:p>
            <a:r>
              <a:rPr lang="en-US" sz="2800" dirty="0" smtClean="0"/>
              <a:t>Quality Manual</a:t>
            </a:r>
          </a:p>
          <a:p>
            <a:r>
              <a:rPr lang="en-US" sz="2800" dirty="0" smtClean="0"/>
              <a:t>Scope of accreditation (Test)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-  Name of Method ,</a:t>
            </a:r>
            <a:r>
              <a:rPr lang="en-US" sz="2400" dirty="0"/>
              <a:t>N</a:t>
            </a:r>
            <a:r>
              <a:rPr lang="en-US" sz="2400" dirty="0" smtClean="0"/>
              <a:t>ame of Test/Principle/Range of Testing</a:t>
            </a:r>
          </a:p>
          <a:p>
            <a:r>
              <a:rPr lang="en-US" sz="2800" dirty="0" smtClean="0"/>
              <a:t>Information about Instrument</a:t>
            </a:r>
          </a:p>
          <a:p>
            <a:pPr>
              <a:buNone/>
            </a:pPr>
            <a:r>
              <a:rPr lang="en-US" sz="2800" dirty="0" smtClean="0"/>
              <a:t>      </a:t>
            </a:r>
            <a:r>
              <a:rPr lang="en-US" sz="2400" dirty="0" smtClean="0"/>
              <a:t>-  Calibration &amp; Manufacturer </a:t>
            </a:r>
          </a:p>
          <a:p>
            <a:r>
              <a:rPr lang="en-US" sz="2800" dirty="0" smtClean="0"/>
              <a:t>Quality Control Material </a:t>
            </a:r>
          </a:p>
          <a:p>
            <a:pPr>
              <a:buNone/>
            </a:pPr>
            <a:r>
              <a:rPr lang="en-US" sz="2800" dirty="0" smtClean="0"/>
              <a:t>      - </a:t>
            </a:r>
            <a:r>
              <a:rPr lang="en-US" sz="2400" dirty="0" smtClean="0"/>
              <a:t>Lot number , CV%</a:t>
            </a:r>
          </a:p>
          <a:p>
            <a:r>
              <a:rPr lang="en-US" sz="2800" dirty="0" smtClean="0"/>
              <a:t>Reference / Control Material </a:t>
            </a:r>
          </a:p>
          <a:p>
            <a:pPr>
              <a:buNone/>
            </a:pPr>
            <a:r>
              <a:rPr lang="en-US" sz="2800" dirty="0" smtClean="0"/>
              <a:t>      - </a:t>
            </a:r>
            <a:r>
              <a:rPr lang="en-US" sz="2400" dirty="0" smtClean="0"/>
              <a:t>Provider , Lot number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altLang="zh-CN" b="1" dirty="0"/>
              <a:t>Benefits of Accreditation</a:t>
            </a:r>
          </a:p>
        </p:txBody>
      </p:sp>
      <p:sp>
        <p:nvSpPr>
          <p:cNvPr id="1048641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610600" cy="51816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US" altLang="zh-CN" sz="2800" dirty="0" smtClean="0">
                <a:solidFill>
                  <a:schemeClr val="tx1"/>
                </a:solidFill>
              </a:rPr>
              <a:t>Promise to clients about good laboratory practice</a:t>
            </a:r>
          </a:p>
          <a:p>
            <a:pPr marL="457200" indent="-457200" algn="l">
              <a:buAutoNum type="arabicPeriod"/>
            </a:pPr>
            <a:r>
              <a:rPr lang="en-US" altLang="zh-CN" sz="2800" dirty="0" smtClean="0">
                <a:solidFill>
                  <a:schemeClr val="tx1"/>
                </a:solidFill>
              </a:rPr>
              <a:t>National </a:t>
            </a:r>
            <a:r>
              <a:rPr lang="en-US" altLang="zh-CN" sz="2800" dirty="0">
                <a:solidFill>
                  <a:schemeClr val="tx1"/>
                </a:solidFill>
              </a:rPr>
              <a:t>and international </a:t>
            </a:r>
            <a:r>
              <a:rPr lang="en-US" altLang="zh-CN" sz="2800" dirty="0" smtClean="0">
                <a:solidFill>
                  <a:schemeClr val="tx1"/>
                </a:solidFill>
              </a:rPr>
              <a:t>recognition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4.   Provides </a:t>
            </a:r>
            <a:r>
              <a:rPr lang="en-US" altLang="zh-CN" sz="2800" dirty="0">
                <a:solidFill>
                  <a:schemeClr val="tx1"/>
                </a:solidFill>
              </a:rPr>
              <a:t>global </a:t>
            </a:r>
            <a:r>
              <a:rPr lang="en-US" altLang="zh-CN" sz="2800" dirty="0" smtClean="0">
                <a:solidFill>
                  <a:schemeClr val="tx1"/>
                </a:solidFill>
              </a:rPr>
              <a:t>similarity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5.   Provides comparability in measurements of test results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6.   Doctors </a:t>
            </a:r>
            <a:r>
              <a:rPr lang="en-US" altLang="zh-CN" sz="2800" dirty="0">
                <a:solidFill>
                  <a:schemeClr val="tx1"/>
                </a:solidFill>
              </a:rPr>
              <a:t>can </a:t>
            </a:r>
            <a:r>
              <a:rPr lang="en-US" altLang="zh-CN" sz="2800" dirty="0" smtClean="0">
                <a:solidFill>
                  <a:schemeClr val="tx1"/>
                </a:solidFill>
              </a:rPr>
              <a:t>rely </a:t>
            </a:r>
            <a:r>
              <a:rPr lang="en-US" altLang="zh-CN" sz="2800" dirty="0">
                <a:solidFill>
                  <a:schemeClr val="tx1"/>
                </a:solidFill>
              </a:rPr>
              <a:t>on test results</a:t>
            </a: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7.   Improve staff motivation for work with system.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8.   Confidence in </a:t>
            </a:r>
            <a:r>
              <a:rPr lang="en-US" altLang="zh-CN" sz="2800" dirty="0">
                <a:solidFill>
                  <a:schemeClr val="tx1"/>
                </a:solidFill>
              </a:rPr>
              <a:t>the event of </a:t>
            </a:r>
            <a:r>
              <a:rPr lang="en-US" altLang="zh-CN" sz="2800" dirty="0" smtClean="0">
                <a:solidFill>
                  <a:schemeClr val="tx1"/>
                </a:solidFill>
              </a:rPr>
              <a:t>legal challenge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9.   Saves </a:t>
            </a:r>
            <a:r>
              <a:rPr lang="en-US" altLang="zh-CN" sz="2800" dirty="0">
                <a:solidFill>
                  <a:schemeClr val="tx1"/>
                </a:solidFill>
              </a:rPr>
              <a:t>money by </a:t>
            </a:r>
            <a:r>
              <a:rPr lang="en-US" altLang="zh-CN" sz="2800" dirty="0" smtClean="0">
                <a:solidFill>
                  <a:schemeClr val="tx1"/>
                </a:solidFill>
              </a:rPr>
              <a:t>putting system in work for good service.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ext Box 1026"/>
          <p:cNvSpPr txBox="1">
            <a:spLocks noChangeArrowheads="1"/>
          </p:cNvSpPr>
          <p:nvPr/>
        </p:nvSpPr>
        <p:spPr bwMode="auto">
          <a:xfrm>
            <a:off x="0" y="0"/>
            <a:ext cx="9144000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ACCREDITATION PROCESS</a:t>
            </a:r>
          </a:p>
        </p:txBody>
      </p:sp>
      <p:sp>
        <p:nvSpPr>
          <p:cNvPr id="1048645" name="Text Box 102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066800" y="6096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Application for Accreditation  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Laboratory)</a:t>
            </a:r>
          </a:p>
        </p:txBody>
      </p:sp>
      <p:sp>
        <p:nvSpPr>
          <p:cNvPr id="1048646" name="Line 1028"/>
          <p:cNvSpPr>
            <a:spLocks noChangeShapeType="1"/>
          </p:cNvSpPr>
          <p:nvPr/>
        </p:nvSpPr>
        <p:spPr bwMode="auto">
          <a:xfrm>
            <a:off x="2667000" y="11430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47" name="Text Box 1029"/>
          <p:cNvSpPr txBox="1">
            <a:spLocks noChangeArrowheads="1"/>
          </p:cNvSpPr>
          <p:nvPr/>
        </p:nvSpPr>
        <p:spPr bwMode="auto">
          <a:xfrm>
            <a:off x="1066800" y="1295400"/>
            <a:ext cx="3352800" cy="8302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Acknowledgement &amp; Scrutiny of Application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NABL Secretariat)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048648" name="Line 1030"/>
          <p:cNvSpPr>
            <a:spLocks noChangeShapeType="1"/>
          </p:cNvSpPr>
          <p:nvPr/>
        </p:nvSpPr>
        <p:spPr bwMode="auto">
          <a:xfrm>
            <a:off x="2667000" y="1828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49" name="Text Box 1031"/>
          <p:cNvSpPr txBox="1">
            <a:spLocks noChangeArrowheads="1"/>
          </p:cNvSpPr>
          <p:nvPr/>
        </p:nvSpPr>
        <p:spPr bwMode="auto">
          <a:xfrm>
            <a:off x="1066800" y="20574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Adequacy of Quality Manual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 (by Lead Assessor)</a:t>
            </a:r>
          </a:p>
        </p:txBody>
      </p:sp>
      <p:sp>
        <p:nvSpPr>
          <p:cNvPr id="1048650" name="Line 1032"/>
          <p:cNvSpPr>
            <a:spLocks noChangeShapeType="1"/>
          </p:cNvSpPr>
          <p:nvPr/>
        </p:nvSpPr>
        <p:spPr bwMode="auto">
          <a:xfrm>
            <a:off x="2667000" y="25146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51" name="Text Box 1033"/>
          <p:cNvSpPr txBox="1">
            <a:spLocks noChangeArrowheads="1"/>
          </p:cNvSpPr>
          <p:nvPr/>
        </p:nvSpPr>
        <p:spPr bwMode="auto">
          <a:xfrm>
            <a:off x="1066800" y="26670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Pre-Assessment of Laboratory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 (by Lead Assessor)</a:t>
            </a:r>
          </a:p>
        </p:txBody>
      </p:sp>
      <p:sp>
        <p:nvSpPr>
          <p:cNvPr id="1048652" name="Line 1034"/>
          <p:cNvSpPr>
            <a:spLocks noChangeShapeType="1"/>
          </p:cNvSpPr>
          <p:nvPr/>
        </p:nvSpPr>
        <p:spPr bwMode="auto">
          <a:xfrm>
            <a:off x="26670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53" name="Text Box 1035"/>
          <p:cNvSpPr txBox="1">
            <a:spLocks noChangeArrowheads="1"/>
          </p:cNvSpPr>
          <p:nvPr/>
        </p:nvSpPr>
        <p:spPr bwMode="auto">
          <a:xfrm>
            <a:off x="1066800" y="33528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Final Assessment of Laboratory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(by Assessment Team)</a:t>
            </a:r>
          </a:p>
        </p:txBody>
      </p:sp>
      <p:sp>
        <p:nvSpPr>
          <p:cNvPr id="1048654" name="Line 1036"/>
          <p:cNvSpPr>
            <a:spLocks noChangeShapeType="1"/>
          </p:cNvSpPr>
          <p:nvPr/>
        </p:nvSpPr>
        <p:spPr bwMode="auto">
          <a:xfrm>
            <a:off x="2667000" y="38862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55" name="Text Box 1037"/>
          <p:cNvSpPr txBox="1">
            <a:spLocks noChangeArrowheads="1"/>
          </p:cNvSpPr>
          <p:nvPr/>
        </p:nvSpPr>
        <p:spPr bwMode="auto">
          <a:xfrm>
            <a:off x="1066800" y="40386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Scrutiny of Assessment Report   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NABL Secretariat)</a:t>
            </a:r>
          </a:p>
        </p:txBody>
      </p:sp>
      <p:sp>
        <p:nvSpPr>
          <p:cNvPr id="1048656" name="Line 1038"/>
          <p:cNvSpPr>
            <a:spLocks noChangeShapeType="1"/>
          </p:cNvSpPr>
          <p:nvPr/>
        </p:nvSpPr>
        <p:spPr bwMode="auto">
          <a:xfrm>
            <a:off x="2667000" y="45720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57" name="Text Box 1039"/>
          <p:cNvSpPr txBox="1">
            <a:spLocks noChangeArrowheads="1"/>
          </p:cNvSpPr>
          <p:nvPr/>
        </p:nvSpPr>
        <p:spPr bwMode="auto">
          <a:xfrm>
            <a:off x="1066800" y="47244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Recommendations for Accreditation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(by Accreditation Committee)</a:t>
            </a:r>
          </a:p>
        </p:txBody>
      </p:sp>
      <p:sp>
        <p:nvSpPr>
          <p:cNvPr id="1048658" name="Line 1040"/>
          <p:cNvSpPr>
            <a:spLocks noChangeShapeType="1"/>
          </p:cNvSpPr>
          <p:nvPr/>
        </p:nvSpPr>
        <p:spPr bwMode="auto">
          <a:xfrm>
            <a:off x="2667000" y="52578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59" name="Text Box 1041"/>
          <p:cNvSpPr txBox="1">
            <a:spLocks noChangeArrowheads="1"/>
          </p:cNvSpPr>
          <p:nvPr/>
        </p:nvSpPr>
        <p:spPr bwMode="auto">
          <a:xfrm>
            <a:off x="1066800" y="5410200"/>
            <a:ext cx="3352800" cy="5540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Approval for Accreditation       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(( by Chairman NABL)</a:t>
            </a:r>
          </a:p>
        </p:txBody>
      </p:sp>
      <p:sp>
        <p:nvSpPr>
          <p:cNvPr id="1048660" name="Line 1042"/>
          <p:cNvSpPr>
            <a:spLocks noChangeShapeType="1"/>
          </p:cNvSpPr>
          <p:nvPr/>
        </p:nvSpPr>
        <p:spPr bwMode="auto">
          <a:xfrm>
            <a:off x="2667000" y="59436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1" name="Text Box 1043"/>
          <p:cNvSpPr txBox="1">
            <a:spLocks noChangeArrowheads="1"/>
          </p:cNvSpPr>
          <p:nvPr/>
        </p:nvSpPr>
        <p:spPr bwMode="auto">
          <a:xfrm>
            <a:off x="1066800" y="6096000"/>
            <a:ext cx="3352800" cy="461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Issue of Accreditation Certificate                     </a:t>
            </a:r>
          </a:p>
          <a:p>
            <a:pPr algn="ctr"/>
            <a:r>
              <a:rPr lang="en-US" sz="1200" dirty="0">
                <a:latin typeface="Times New Roman" pitchFamily="18" charset="0"/>
              </a:rPr>
              <a:t>(by NABL Secretariat)</a:t>
            </a:r>
          </a:p>
        </p:txBody>
      </p:sp>
      <p:sp>
        <p:nvSpPr>
          <p:cNvPr id="1048662" name="Line 1044"/>
          <p:cNvSpPr>
            <a:spLocks noChangeShapeType="1"/>
          </p:cNvSpPr>
          <p:nvPr/>
        </p:nvSpPr>
        <p:spPr bwMode="auto">
          <a:xfrm>
            <a:off x="4419600" y="1447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3" name="Line 1045"/>
          <p:cNvSpPr>
            <a:spLocks noChangeShapeType="1"/>
          </p:cNvSpPr>
          <p:nvPr/>
        </p:nvSpPr>
        <p:spPr bwMode="auto">
          <a:xfrm>
            <a:off x="4419600" y="2209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4" name="Line 1046"/>
          <p:cNvSpPr>
            <a:spLocks noChangeShapeType="1"/>
          </p:cNvSpPr>
          <p:nvPr/>
        </p:nvSpPr>
        <p:spPr bwMode="auto">
          <a:xfrm>
            <a:off x="4419600" y="2895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5" name="Line 1047"/>
          <p:cNvSpPr>
            <a:spLocks noChangeShapeType="1"/>
          </p:cNvSpPr>
          <p:nvPr/>
        </p:nvSpPr>
        <p:spPr bwMode="auto">
          <a:xfrm>
            <a:off x="4419600" y="3581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6" name="Line 1048"/>
          <p:cNvSpPr>
            <a:spLocks noChangeShapeType="1"/>
          </p:cNvSpPr>
          <p:nvPr/>
        </p:nvSpPr>
        <p:spPr bwMode="auto">
          <a:xfrm>
            <a:off x="4419600" y="4267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1048667" name="Text Box 1049"/>
          <p:cNvSpPr txBox="1">
            <a:spLocks noChangeArrowheads="1"/>
          </p:cNvSpPr>
          <p:nvPr/>
        </p:nvSpPr>
        <p:spPr bwMode="auto">
          <a:xfrm>
            <a:off x="5105400" y="990600"/>
            <a:ext cx="2667000" cy="39338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Feedback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to 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Laboratory</a:t>
            </a: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and</a:t>
            </a:r>
          </a:p>
          <a:p>
            <a:pPr algn="ctr">
              <a:spcBef>
                <a:spcPct val="50000"/>
              </a:spcBef>
            </a:pPr>
            <a:endParaRPr lang="en-US" sz="14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Necessary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Corrective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Action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by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Laboratory</a:t>
            </a:r>
          </a:p>
          <a:p>
            <a:pPr algn="ctr">
              <a:spcBef>
                <a:spcPct val="50000"/>
              </a:spcBef>
            </a:pPr>
            <a:endParaRPr lang="en-US" sz="800" b="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2" descr="D:\28.07.2010\01-Medical Certific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365442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55" name="Picture 3" descr="D:\28.07.2010\02-Medical Certifica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219200"/>
            <a:ext cx="358457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668" name="Rectangle 2"/>
          <p:cNvSpPr>
            <a:spLocks noChangeArrowheads="1"/>
          </p:cNvSpPr>
          <p:nvPr/>
        </p:nvSpPr>
        <p:spPr bwMode="auto">
          <a:xfrm>
            <a:off x="1828800" y="381000"/>
            <a:ext cx="5334000" cy="723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r>
              <a:rPr lang="en-US" sz="4000" b="1" dirty="0"/>
              <a:t>Accreditation Certificate</a:t>
            </a:r>
          </a:p>
        </p:txBody>
      </p:sp>
    </p:spTree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b="1" dirty="0" smtClean="0"/>
              <a:t>Other definitions</a:t>
            </a:r>
            <a:endParaRPr lang="en-US" b="1" dirty="0"/>
          </a:p>
        </p:txBody>
      </p:sp>
      <p:sp>
        <p:nvSpPr>
          <p:cNvPr id="1048670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534400" cy="6019800"/>
          </a:xfrm>
        </p:spPr>
        <p:txBody>
          <a:bodyPr>
            <a:noAutofit/>
          </a:bodyPr>
          <a:lstStyle/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Accreditation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Procedure by which an authoritative body (NABL) gives formal    recognition that an organization (Laboratory)is competent to carry out specific tasks 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/>
            </a:pPr>
            <a:r>
              <a:rPr lang="en-US" sz="2400" b="1" dirty="0" smtClean="0">
                <a:latin typeface="+mj-lt"/>
                <a:ea typeface="Droid Sans Fallback" pitchFamily="2"/>
                <a:cs typeface="FreeSans" pitchFamily="2"/>
              </a:rPr>
              <a:t> Quality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Degree of fulfillment of specific characteristic with specific criteria.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For Glucose, Total allowable error as per CLIA is &lt;10%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Biochemistry laboratory has TE of  5% for glucose 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/>
            </a:pPr>
            <a:endParaRPr lang="en-US" sz="2400" dirty="0" smtClean="0">
              <a:latin typeface="+mj-lt"/>
            </a:endParaRP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 </a:t>
            </a: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latin typeface="Arial" charset="0"/>
                <a:cs typeface="Arial" charset="0"/>
              </a:rPr>
              <a:t>NABL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066800"/>
            <a:ext cx="8610600" cy="5059363"/>
          </a:xfrm>
        </p:spPr>
        <p:txBody>
          <a:bodyPr>
            <a:normAutofit fontScale="97500"/>
          </a:bodyPr>
          <a:lstStyle/>
          <a:p>
            <a:r>
              <a:rPr lang="en-US" altLang="en-US" sz="2700" dirty="0">
                <a:cs typeface="Arial" charset="0"/>
              </a:rPr>
              <a:t>National Accreditation Board for Testing and Calibration Laboratories</a:t>
            </a:r>
          </a:p>
          <a:p>
            <a:r>
              <a:rPr lang="en-US" altLang="en-US" sz="2700" dirty="0">
                <a:cs typeface="Arial" charset="0"/>
              </a:rPr>
              <a:t>Under QCI of Government of India</a:t>
            </a:r>
          </a:p>
          <a:p>
            <a:r>
              <a:rPr lang="en-US" altLang="en-IN" sz="2700" dirty="0">
                <a:cs typeface="Arial" charset="0"/>
                <a:sym typeface="+mn-ea"/>
              </a:rPr>
              <a:t>The accreditation </a:t>
            </a:r>
            <a:r>
              <a:rPr lang="en-US" altLang="en-IN" sz="2700" dirty="0" smtClean="0">
                <a:cs typeface="Arial" charset="0"/>
                <a:sym typeface="+mn-ea"/>
              </a:rPr>
              <a:t>of </a:t>
            </a:r>
            <a:r>
              <a:rPr lang="en-US" altLang="en-IN" sz="2700" b="1" dirty="0">
                <a:solidFill>
                  <a:schemeClr val="accent2"/>
                </a:solidFill>
                <a:cs typeface="Arial" charset="0"/>
                <a:sym typeface="+mn-ea"/>
              </a:rPr>
              <a:t>medical laboratories </a:t>
            </a:r>
            <a:r>
              <a:rPr lang="en-US" altLang="en-IN" sz="2700" dirty="0">
                <a:cs typeface="Arial" charset="0"/>
                <a:sym typeface="+mn-ea"/>
              </a:rPr>
              <a:t>are granted </a:t>
            </a:r>
            <a:r>
              <a:rPr lang="en-US" altLang="en-IN" sz="2700" dirty="0" smtClean="0">
                <a:cs typeface="Arial" charset="0"/>
                <a:sym typeface="+mn-ea"/>
              </a:rPr>
              <a:t>according to requirement of </a:t>
            </a:r>
          </a:p>
          <a:p>
            <a:pPr lvl="1"/>
            <a:r>
              <a:rPr lang="en-US" altLang="en-IN" sz="3300" b="1" dirty="0" smtClean="0">
                <a:cs typeface="Arial" charset="0"/>
                <a:sym typeface="+mn-ea"/>
              </a:rPr>
              <a:t>ISO </a:t>
            </a:r>
            <a:r>
              <a:rPr lang="en-US" altLang="en-IN" sz="3300" b="1" dirty="0">
                <a:cs typeface="Arial" charset="0"/>
                <a:sym typeface="+mn-ea"/>
              </a:rPr>
              <a:t>1518</a:t>
            </a:r>
            <a:r>
              <a:rPr lang="en-IN" altLang="en-US" sz="3300" b="1" dirty="0">
                <a:cs typeface="Arial" charset="0"/>
                <a:sym typeface="+mn-ea"/>
              </a:rPr>
              <a:t>9:2012 </a:t>
            </a:r>
            <a:endParaRPr lang="en-IN" altLang="en-US" sz="3300" b="1" dirty="0" smtClean="0">
              <a:cs typeface="Arial" charset="0"/>
              <a:sym typeface="+mn-ea"/>
            </a:endParaRPr>
          </a:p>
          <a:p>
            <a:pPr lvl="1"/>
            <a:r>
              <a:rPr lang="en-IN" altLang="en-US" sz="3300" b="1" dirty="0" smtClean="0">
                <a:cs typeface="Arial" charset="0"/>
                <a:sym typeface="+mn-ea"/>
              </a:rPr>
              <a:t>NABL 112</a:t>
            </a:r>
            <a:endParaRPr lang="en-IN" altLang="en-US" sz="2900" b="1" dirty="0">
              <a:cs typeface="Arial" charset="0"/>
              <a:sym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10600" cy="6477000"/>
          </a:xfrm>
        </p:spPr>
        <p:txBody>
          <a:bodyPr>
            <a:normAutofit fontScale="97500"/>
          </a:bodyPr>
          <a:lstStyle/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  </a:t>
            </a:r>
            <a:r>
              <a:rPr lang="en-US" sz="2400" b="1" dirty="0" smtClean="0">
                <a:latin typeface="+mj-lt"/>
                <a:ea typeface="Droid Sans Fallback" pitchFamily="2"/>
                <a:cs typeface="FreeSans" pitchFamily="2"/>
              </a:rPr>
              <a:t>Quality Management System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500" dirty="0" smtClean="0">
                <a:latin typeface="+mj-lt"/>
                <a:ea typeface="Droid Sans Fallback" pitchFamily="2"/>
                <a:cs typeface="FreeSans" pitchFamily="2"/>
              </a:rPr>
              <a:t>QMS is to direct and control an organization to maintain quality.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500" dirty="0" smtClean="0">
                <a:latin typeface="+mj-lt"/>
                <a:ea typeface="Droid Sans Fallback" pitchFamily="2"/>
                <a:cs typeface="FreeSans" pitchFamily="2"/>
              </a:rPr>
              <a:t>It is document to control and  direct all process like the pre-examination, examination and post-examination processes. 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/>
            </a:pPr>
            <a:r>
              <a:rPr lang="en-US" sz="2500" b="1" dirty="0" smtClean="0">
                <a:latin typeface="+mj-lt"/>
                <a:ea typeface="Droid Sans Fallback" pitchFamily="2"/>
                <a:cs typeface="FreeSans" pitchFamily="2"/>
              </a:rPr>
              <a:t> Quality policy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500" dirty="0" smtClean="0">
                <a:latin typeface="+mj-lt"/>
                <a:ea typeface="Droid Sans Fallback" pitchFamily="2"/>
                <a:cs typeface="FreeSans" pitchFamily="2"/>
              </a:rPr>
              <a:t>Overall intentions and direction of a laboratory related to quality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5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Formal promise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r>
              <a:rPr lang="en-US" sz="25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“New Civil Hospital Laboratory Services Surat” (NCHSLS) is committed to provide accurate, reliable and timely medical laboratory services.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/>
            </a:pPr>
            <a:endParaRPr lang="en-US" sz="2400" dirty="0" smtClean="0">
              <a:latin typeface="+mj-lt"/>
              <a:ea typeface="Droid Sans Fallback" pitchFamily="2"/>
              <a:cs typeface="FreeSans" pitchFamily="2"/>
            </a:endParaRP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  <p:transition>
    <p:comb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Rectangle 1"/>
          <p:cNvSpPr/>
          <p:nvPr/>
        </p:nvSpPr>
        <p:spPr>
          <a:xfrm>
            <a:off x="457200" y="457200"/>
            <a:ext cx="81534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/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Inter laboratory comparison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Arial" pitchFamily="34" charset="0"/>
              <a:buChar char="•"/>
              <a:defRPr sz="1000"/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To compare test value with other laboratory to check performance and evolution.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Arial" pitchFamily="34" charset="0"/>
              <a:buChar char="•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For example, 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Compare Glucose value with SMIMER hospital laboratory.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Randox  EQAS programme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In this programme more than 1000 laboratory participate.</a:t>
            </a:r>
          </a:p>
          <a:p>
            <a:pPr lvl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+mj-lt"/>
                <a:ea typeface="Droid Sans Fallback" pitchFamily="2"/>
                <a:cs typeface="FreeSans" pitchFamily="2"/>
              </a:rPr>
              <a:t>Laboratory reports is compare with all this laboratories .</a:t>
            </a:r>
          </a:p>
        </p:txBody>
      </p:sp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3581400" cy="6477000"/>
          </a:xfrm>
        </p:spPr>
        <p:txBody>
          <a:bodyPr/>
          <a:lstStyle/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Critical interval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Interval of examination results for test that indicates  an immediate risk to the patient.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endParaRPr lang="en-US" dirty="0" smtClean="0">
              <a:solidFill>
                <a:srgbClr val="000000"/>
              </a:solidFill>
              <a:latin typeface="Liberation Sans" pitchFamily="18"/>
              <a:ea typeface="Droid Sans Fallback" pitchFamily="2"/>
              <a:cs typeface="FreeSans" pitchFamily="2"/>
            </a:endParaRPr>
          </a:p>
          <a:p>
            <a:endParaRPr lang="en-US" dirty="0"/>
          </a:p>
        </p:txBody>
      </p:sp>
      <p:graphicFrame>
        <p:nvGraphicFramePr>
          <p:cNvPr id="4194304" name="Table 2"/>
          <p:cNvGraphicFramePr>
            <a:graphicFrameLocks noGrp="1"/>
          </p:cNvGraphicFramePr>
          <p:nvPr/>
        </p:nvGraphicFramePr>
        <p:xfrm>
          <a:off x="4495800" y="0"/>
          <a:ext cx="46482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549400"/>
                <a:gridCol w="1549400"/>
              </a:tblGrid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6.5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CHE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3000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GLC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55</a:t>
                      </a:r>
                    </a:p>
                  </a:txBody>
                  <a:tcPr anchor="ctr"/>
                </a:tc>
              </a:tr>
              <a:tr h="828066">
                <a:tc>
                  <a:txBody>
                    <a:bodyPr/>
                    <a:lstStyle/>
                    <a:p>
                      <a:r>
                        <a:rPr lang="en-US" sz="2000" dirty="0"/>
                        <a:t>GLC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30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IBIL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5.5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TBIL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15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comb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Content Placeholder 4"/>
          <p:cNvSpPr>
            <a:spLocks noGrp="1"/>
          </p:cNvSpPr>
          <p:nvPr>
            <p:ph idx="1"/>
          </p:nvPr>
        </p:nvSpPr>
        <p:spPr>
          <a:xfrm>
            <a:off x="228600" y="457200"/>
            <a:ext cx="8915400" cy="5668963"/>
          </a:xfrm>
        </p:spPr>
        <p:txBody>
          <a:bodyPr>
            <a:normAutofit fontScale="94792"/>
          </a:bodyPr>
          <a:lstStyle/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 Biological reference interval or Reference interval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specified interval of  values taken from a biological reference population.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For example, RBS reference interval = 70-140 mg/dl,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                          Abnormal RBS = &gt; 140 mg/dl,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                          Critical RBS = &gt; 300 mg/dl.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 Documented procedure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 Documentation of specified way to carry out any activity or a process.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Droid Sans Fallback" pitchFamily="2"/>
                <a:cs typeface="FreeSans" pitchFamily="2"/>
              </a:rPr>
              <a:t>For example, documentary procedure for performing ADA test.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endParaRPr lang="en-US" sz="2400" dirty="0" smtClean="0">
              <a:solidFill>
                <a:srgbClr val="000000"/>
              </a:solidFill>
              <a:latin typeface="+mj-lt"/>
              <a:ea typeface="Droid Sans Fallback" pitchFamily="2"/>
              <a:cs typeface="FreeSans" pitchFamily="2"/>
            </a:endParaRPr>
          </a:p>
        </p:txBody>
      </p:sp>
    </p:spTree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Title 3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/>
          </a:bodyPr>
          <a:lstStyle/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b="1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Nonconformity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Nonfulfillment of a requirement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For example,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Internal quality control value for Glucose goes out </a:t>
            </a:r>
            <a:r>
              <a:rPr lang="en-US" sz="240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of </a:t>
            </a:r>
            <a:r>
              <a:rPr lang="en-US" sz="240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3 SD</a:t>
            </a: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Laboratory technician got needle pick injury during blood collection.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b="1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Point-of-care testing (POCT)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Near-patient testing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Testing performed near or at the site of a     patient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Example : Glucometer</a:t>
            </a:r>
          </a:p>
          <a:p>
            <a:pPr>
              <a:buNone/>
            </a:pPr>
            <a:endParaRPr lang="en-US" sz="2400" dirty="0" smtClean="0"/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endParaRPr lang="en-US" sz="2400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Clauses &amp; Sub clauses</a:t>
            </a:r>
            <a:endParaRPr lang="en-US" b="1" dirty="0"/>
          </a:p>
        </p:txBody>
      </p:sp>
      <p:sp>
        <p:nvSpPr>
          <p:cNvPr id="1048677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4792" lnSpcReduction="10000"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4.1  Organization and man</a:t>
            </a: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agement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Guideline about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legal identity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registration of organization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ethical issues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responsibility of different laboratory person.</a:t>
            </a:r>
          </a:p>
          <a:p>
            <a:pPr algn="l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4.2</a:t>
            </a:r>
            <a:r>
              <a:rPr lang="en-US" sz="28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Quality management system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What to write QMS.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document, procedure, WDI, 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Organization chart</a:t>
            </a:r>
          </a:p>
          <a:p>
            <a:pPr algn="l">
              <a:buFontTx/>
              <a:buChar char="-"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cs typeface="Calibri" pitchFamily="34" charset="0"/>
            </a:endParaRPr>
          </a:p>
        </p:txBody>
      </p:sp>
    </p:spTree>
  </p:cSld>
  <p:clrMapOvr>
    <a:masterClrMapping/>
  </p:clrMapOvr>
  <p:transition>
    <p:whee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94792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4.3  Document Control	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Labeling and identification of different document.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all documents are identify to include,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itle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cs typeface="Calibri" pitchFamily="34" charset="0"/>
            </a:endParaRP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U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nique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identifier on each page;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The date of current edition and/or edition number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Page number to total number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Authority of issue.</a:t>
            </a: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4.4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Review of contracts.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It is related to agreement with customer(patient), user     and doctor.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Which test can be done or not done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Which procedure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when report available  = TAT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how report will be available.</a:t>
            </a:r>
          </a:p>
          <a:p>
            <a:pPr>
              <a:lnSpc>
                <a:spcPct val="110000"/>
              </a:lnSpc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cs typeface="Calibri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</p:spTree>
  </p:cSld>
  <p:clrMapOvr>
    <a:masterClrMapping/>
  </p:clrMapOvr>
  <p:transition>
    <p:comb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534400" cy="6477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4.5  Examination by referral laboratories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About selection and evolution of referral laboratory.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4.6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External services and supplies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Procedure for how to purchase equipment, consumable reagents.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4.7  Advisory services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About interpretation of result, scientific review.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</a:t>
            </a:r>
          </a:p>
          <a:p>
            <a:pPr lvl="0">
              <a:buFont typeface="Wingdings" pitchFamily="2" charset="2"/>
              <a:buChar char="q"/>
            </a:pPr>
            <a:r>
              <a:rPr lang="en-US" sz="2400" b="1" dirty="0" smtClean="0"/>
              <a:t>4.8 Resolution of complains</a:t>
            </a:r>
          </a:p>
          <a:p>
            <a:pPr lvl="0"/>
            <a:r>
              <a:rPr lang="en-US" sz="2400" dirty="0" smtClean="0"/>
              <a:t>Procedure to respond complain and feedback.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4.9 Identification and control of nonconformities(refusal)</a:t>
            </a:r>
          </a:p>
          <a:p>
            <a:pPr>
              <a:buNone/>
            </a:pPr>
            <a:r>
              <a:rPr lang="en-US" sz="2400" dirty="0" smtClean="0"/>
              <a:t>     Procedure for identification and immediate action , corrective action, preventive action and authorized person to response NC.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4.10  Corrective action</a:t>
            </a:r>
          </a:p>
          <a:p>
            <a:r>
              <a:rPr lang="en-US" sz="2400" dirty="0" smtClean="0"/>
              <a:t>To eliminate cause of nonconformities.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</a:t>
            </a:r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</a:t>
            </a:r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  	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/>
              <a:t>        </a:t>
            </a:r>
            <a:endParaRPr lang="en-US" sz="2400" dirty="0"/>
          </a:p>
        </p:txBody>
      </p:sp>
    </p:spTree>
  </p:cSld>
  <p:clrMapOvr>
    <a:masterClrMapping/>
  </p:clrMapOvr>
  <p:transition>
    <p:diamond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4.11  Preventive action</a:t>
            </a:r>
          </a:p>
          <a:p>
            <a:r>
              <a:rPr lang="en-US" sz="2400" dirty="0" smtClean="0"/>
              <a:t>For prevention of nonconformities.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4.12  Continual improvement</a:t>
            </a:r>
          </a:p>
          <a:p>
            <a:r>
              <a:rPr lang="en-US" sz="2400" dirty="0" smtClean="0"/>
              <a:t>Add new test, decrease TAT, improve techniques, improvement more specific result.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           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 fontScale="88594" lnSpcReduction="10000"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/>
              <a:t>4.13  Quality and technical records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dirty="0" smtClean="0"/>
              <a:t>records shall include at least the following;</a:t>
            </a:r>
          </a:p>
          <a:p>
            <a:r>
              <a:rPr lang="en-US" dirty="0" smtClean="0"/>
              <a:t>Staff qualifications, training and competency records;</a:t>
            </a:r>
          </a:p>
          <a:p>
            <a:r>
              <a:rPr lang="en-US" dirty="0" smtClean="0"/>
              <a:t>Request for examination </a:t>
            </a:r>
          </a:p>
          <a:p>
            <a:r>
              <a:rPr lang="en-US" dirty="0" smtClean="0"/>
              <a:t>Records of receipt of samples in the laboratory</a:t>
            </a:r>
          </a:p>
          <a:p>
            <a:r>
              <a:rPr lang="en-US" dirty="0" smtClean="0"/>
              <a:t>Examination results and reports;</a:t>
            </a:r>
          </a:p>
          <a:p>
            <a:r>
              <a:rPr lang="en-US" dirty="0" smtClean="0"/>
              <a:t>Instrument maintenance records, </a:t>
            </a:r>
          </a:p>
          <a:p>
            <a:r>
              <a:rPr lang="en-US" dirty="0" smtClean="0"/>
              <a:t>Calibration functions and conversion factors;</a:t>
            </a:r>
          </a:p>
          <a:p>
            <a:r>
              <a:rPr lang="en-US" dirty="0" smtClean="0"/>
              <a:t>Quality control records;</a:t>
            </a:r>
          </a:p>
          <a:p>
            <a:r>
              <a:rPr lang="en-US" dirty="0" smtClean="0"/>
              <a:t>Nonconformities identified and immediate or corrective action taken;</a:t>
            </a:r>
          </a:p>
          <a:p>
            <a:r>
              <a:rPr lang="en-US" dirty="0" smtClean="0"/>
              <a:t>Complaints and action taken;</a:t>
            </a:r>
          </a:p>
          <a:p>
            <a:r>
              <a:rPr lang="en-US" dirty="0" smtClean="0"/>
              <a:t>Records of internal and external audits;</a:t>
            </a:r>
          </a:p>
          <a:p>
            <a:r>
              <a:rPr lang="en-US" dirty="0" smtClean="0"/>
              <a:t>Interlaboratory comparisons of examination results;</a:t>
            </a:r>
          </a:p>
          <a:p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9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90600"/>
          </a:xfrm>
        </p:spPr>
        <p:txBody>
          <a:bodyPr/>
          <a:lstStyle/>
          <a:p>
            <a:r>
              <a:rPr lang="en-US" b="1" dirty="0" smtClean="0"/>
              <a:t>General information</a:t>
            </a:r>
            <a:endParaRPr lang="en-US" b="1" dirty="0"/>
          </a:p>
        </p:txBody>
      </p:sp>
      <p:sp>
        <p:nvSpPr>
          <p:cNvPr id="1048602" name="Content Placeholder 10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latin typeface="Arial" charset="0"/>
                <a:cs typeface="Arial" charset="0"/>
              </a:rPr>
              <a:t>NABL web site 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www.nabl-india.org/</a:t>
            </a:r>
          </a:p>
          <a:p>
            <a:pPr fontAlgn="ctr"/>
            <a:r>
              <a:rPr lang="en-US" dirty="0" smtClean="0">
                <a:latin typeface="Arial" charset="0"/>
                <a:cs typeface="Arial" charset="0"/>
              </a:rPr>
              <a:t> How to find ISO 15189:2007 </a:t>
            </a:r>
            <a:r>
              <a:rPr lang="en-US" u="sng" dirty="0" smtClean="0">
                <a:solidFill>
                  <a:srgbClr val="FF0000"/>
                </a:solidFill>
              </a:rPr>
              <a:t>https://www.iso.org/standard/42641.html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 How to find  ISO  15189:2012 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https://www.iso.org/standard/56115.html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 How to find  NABL-112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u="sng" dirty="0" smtClean="0">
                <a:solidFill>
                  <a:srgbClr val="FF0000"/>
                </a:solidFill>
              </a:rPr>
              <a:t>www.nabl- india.org/nabl/file_download.php?</a:t>
            </a:r>
          </a:p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     filename=201207131010-NABL-112...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6019800"/>
          </a:xfrm>
        </p:spPr>
        <p:txBody>
          <a:bodyPr>
            <a:normAutofit fontScale="90000" lnSpcReduction="20000"/>
          </a:bodyPr>
          <a:lstStyle/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b="1" dirty="0" smtClean="0"/>
              <a:t> 4.14  Evaluation &amp; Audits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Plan &amp; implement to the internal audits 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Patient&amp; doctors feedback 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Staff suggestion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Internal Audit</a:t>
            </a:r>
          </a:p>
          <a:p>
            <a:pPr marL="857250" lvl="1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Self evaluation of laboratory about technical and management requirement as per ISO 15189:2012 &amp; NABL 112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Risk management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Quality indications</a:t>
            </a:r>
          </a:p>
          <a:p>
            <a:pPr marL="857250" lvl="1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IQC &amp; EQAS</a:t>
            </a:r>
          </a:p>
          <a:p>
            <a:pPr marL="857250" lvl="1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TAT</a:t>
            </a:r>
          </a:p>
          <a:p>
            <a:pPr marL="857250" lvl="1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Sample flow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Reviews by external organization</a:t>
            </a:r>
          </a:p>
          <a:p>
            <a:pPr marL="457200" indent="-457200" defTabSz="-635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endParaRPr lang="en-US" sz="2400" b="1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dirty="0" smtClean="0"/>
              <a:t> </a:t>
            </a:r>
            <a:r>
              <a:rPr lang="en-US" sz="2400" b="1" dirty="0" smtClean="0"/>
              <a:t>4.15  Management review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Management meet with N.C. related to management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Role of management to resolve this N.C.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Discussion about Risk management &amp; Continueal improvement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ransition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990600"/>
          </a:xfrm>
        </p:spPr>
        <p:txBody>
          <a:bodyPr/>
          <a:lstStyle/>
          <a:p>
            <a:r>
              <a:rPr lang="en-US" dirty="0" smtClean="0"/>
              <a:t>Technical requirements</a:t>
            </a:r>
            <a:endParaRPr lang="en-US" dirty="0"/>
          </a:p>
        </p:txBody>
      </p:sp>
      <p:sp>
        <p:nvSpPr>
          <p:cNvPr id="1048687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601980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5.1  Personnel   </a:t>
            </a:r>
          </a:p>
          <a:p>
            <a:r>
              <a:rPr lang="en-US" sz="2800" dirty="0" smtClean="0"/>
              <a:t>Personal qualification</a:t>
            </a:r>
          </a:p>
          <a:p>
            <a:r>
              <a:rPr lang="en-US" sz="2800" dirty="0" smtClean="0"/>
              <a:t>The laboratory provide training for all personnel :</a:t>
            </a:r>
          </a:p>
          <a:p>
            <a:pPr lvl="1"/>
            <a:r>
              <a:rPr lang="en-US" sz="2400" dirty="0" smtClean="0"/>
              <a:t>The quality management system;</a:t>
            </a:r>
          </a:p>
          <a:p>
            <a:pPr lvl="1"/>
            <a:r>
              <a:rPr lang="en-US" sz="2400" dirty="0" smtClean="0"/>
              <a:t>Assigned work processes and procedure;</a:t>
            </a:r>
          </a:p>
          <a:p>
            <a:pPr lvl="1"/>
            <a:r>
              <a:rPr lang="en-US" sz="2400" dirty="0" smtClean="0"/>
              <a:t>The applicable laboratory information system;(LIS)</a:t>
            </a:r>
          </a:p>
          <a:p>
            <a:pPr lvl="1"/>
            <a:r>
              <a:rPr lang="en-US" sz="2400" dirty="0" smtClean="0"/>
              <a:t>Heath and safety, including the prevention or containment of the effects of adverse incidents;</a:t>
            </a:r>
          </a:p>
          <a:p>
            <a:pPr lvl="2"/>
            <a:r>
              <a:rPr lang="en-US" sz="2000" dirty="0" smtClean="0"/>
              <a:t>Needle pick injury</a:t>
            </a:r>
          </a:p>
          <a:p>
            <a:pPr lvl="2"/>
            <a:r>
              <a:rPr lang="en-US" sz="2000" dirty="0" smtClean="0"/>
              <a:t>BMW management  training</a:t>
            </a:r>
          </a:p>
          <a:p>
            <a:pPr lvl="2"/>
            <a:r>
              <a:rPr lang="en-US" sz="2000" dirty="0" smtClean="0"/>
              <a:t>Mercury spillage as well as sample spillage</a:t>
            </a:r>
          </a:p>
          <a:p>
            <a:pPr lvl="2"/>
            <a:r>
              <a:rPr lang="en-US" sz="2000" dirty="0" smtClean="0"/>
              <a:t>Fire extinguisher training</a:t>
            </a:r>
          </a:p>
          <a:p>
            <a:pPr lvl="1"/>
            <a:r>
              <a:rPr lang="en-US" sz="2400" dirty="0" smtClean="0"/>
              <a:t>Ethics;</a:t>
            </a:r>
          </a:p>
          <a:p>
            <a:pPr lvl="1"/>
            <a:r>
              <a:rPr lang="en-US" sz="2400" dirty="0" smtClean="0"/>
              <a:t>Confidentiality of patient information.</a:t>
            </a:r>
          </a:p>
          <a:p>
            <a:pPr marL="0" lvl="0" indent="0" defTabSz="-635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lvl="0">
              <a:buNone/>
            </a:pP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  </a:t>
            </a:r>
          </a:p>
          <a:p>
            <a:pPr lvl="0">
              <a:buNone/>
            </a:pPr>
            <a:r>
              <a:rPr lang="en-US" sz="2400" dirty="0" smtClean="0"/>
              <a:t>               	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5.2 Accommodation and environmental condition</a:t>
            </a:r>
          </a:p>
          <a:p>
            <a:pPr marL="0" indent="0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/>
              <a:t>  Staff  facility </a:t>
            </a:r>
          </a:p>
          <a:p>
            <a:pPr marL="0" indent="0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/>
              <a:t>  Patient facility</a:t>
            </a:r>
          </a:p>
          <a:p>
            <a:pPr marL="0" indent="0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/>
              <a:t>  </a:t>
            </a:r>
            <a:r>
              <a:rPr lang="en-US" smtClean="0"/>
              <a:t>Testing facility</a:t>
            </a:r>
            <a:endParaRPr lang="en-US" dirty="0" smtClean="0"/>
          </a:p>
          <a:p>
            <a:pPr marL="0" indent="0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/>
              <a:t>  Storage  facility</a:t>
            </a:r>
          </a:p>
          <a:p>
            <a:pPr marL="0" indent="0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/>
              <a:t>  Disposal facility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382000" cy="5486400"/>
          </a:xfrm>
        </p:spPr>
        <p:txBody>
          <a:bodyPr/>
          <a:lstStyle/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b="1" dirty="0" smtClean="0">
                <a:solidFill>
                  <a:schemeClr val="tx1"/>
                </a:solidFill>
                <a:cs typeface="Calibri" pitchFamily="34" charset="0"/>
              </a:rPr>
              <a:t> 5.3  Laboratory equipments, reagents and consumables.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5.3.1. Equipment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-  Calibration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-  Maintenance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5.3.2. Reagents and Consumer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Verification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Validation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Inventory </a:t>
            </a:r>
          </a:p>
          <a:p>
            <a:pPr lvl="0" algn="l"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Storage.</a:t>
            </a:r>
          </a:p>
          <a:p>
            <a:pPr defTabSz="-635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b="1" dirty="0" smtClean="0">
                <a:cs typeface="Calibri" pitchFamily="34" charset="0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0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6096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5.4</a:t>
            </a:r>
            <a:r>
              <a:rPr lang="en-US" b="1" dirty="0" smtClean="0">
                <a:cs typeface="Times New Roman" pitchFamily="18" charset="0"/>
              </a:rPr>
              <a:t>  </a:t>
            </a:r>
            <a:r>
              <a:rPr lang="en-US" b="1" dirty="0" smtClean="0">
                <a:cs typeface="Calibri" pitchFamily="34" charset="0"/>
              </a:rPr>
              <a:t>Pre-examination procedures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Request form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Primary collection manual</a:t>
            </a:r>
            <a:endParaRPr lang="en-US" b="1" dirty="0" smtClean="0">
              <a:cs typeface="Calibri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cs typeface="Calibri" pitchFamily="34" charset="0"/>
              </a:rPr>
              <a:t> </a:t>
            </a:r>
            <a:r>
              <a:rPr lang="en-US" sz="2400" dirty="0" smtClean="0">
                <a:cs typeface="Calibri" pitchFamily="34" charset="0"/>
              </a:rPr>
              <a:t>Information of patient &amp; users during sample collection.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collection 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transport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reception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5.5  Examination procedure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 About examination procedures.</a:t>
            </a:r>
          </a:p>
          <a:p>
            <a:pPr>
              <a:lnSpc>
                <a:spcPct val="110000"/>
              </a:lnSpc>
              <a:buNone/>
            </a:pPr>
            <a:endParaRPr lang="en-US" sz="2400" dirty="0" smtClean="0">
              <a:cs typeface="Calibri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sz="2400" dirty="0" smtClean="0">
                <a:cs typeface="Calibri" pitchFamily="34" charset="0"/>
              </a:rPr>
              <a:t>        </a:t>
            </a:r>
            <a:endParaRPr lang="en-US" sz="2400" dirty="0" smtClean="0"/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019800"/>
          </a:xfrm>
        </p:spPr>
        <p:txBody>
          <a:bodyPr>
            <a:normAutofit fontScale="90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5.6  Assuring quality of examination procedure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cs typeface="Calibri" pitchFamily="34" charset="0"/>
              </a:rPr>
              <a:t>  </a:t>
            </a:r>
            <a:r>
              <a:rPr lang="en-US" dirty="0" smtClean="0">
                <a:cs typeface="Calibri" pitchFamily="34" charset="0"/>
              </a:rPr>
              <a:t>Related to frequency of IQC and EQAS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Drawing of L J chart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Interpretation of L J chart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Interpretation  of ILC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Root cause analysis of IQC &amp; EQAS</a:t>
            </a:r>
          </a:p>
          <a:p>
            <a:pPr marL="0" lvl="0" indent="0" defTabSz="-63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b="1" dirty="0" smtClean="0">
                <a:cs typeface="Calibri" pitchFamily="34" charset="0"/>
              </a:rPr>
              <a:t>5.7 Post-examination procedures</a:t>
            </a:r>
          </a:p>
          <a:p>
            <a:pPr marL="0" indent="0" defTabSz="-63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cs typeface="Calibri" pitchFamily="34" charset="0"/>
              </a:rPr>
              <a:t>    About review  of results</a:t>
            </a:r>
          </a:p>
          <a:p>
            <a:pPr marL="0" indent="0" defTabSz="-63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</a:pPr>
            <a:r>
              <a:rPr lang="en-US" dirty="0" smtClean="0">
                <a:cs typeface="Calibri" pitchFamily="34" charset="0"/>
              </a:rPr>
              <a:t>    Storage, retention and disposal  of sample.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2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8305800"/>
          </a:xfrm>
        </p:spPr>
        <p:txBody>
          <a:bodyPr>
            <a:noAutofit/>
          </a:bodyPr>
          <a:lstStyle/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b="1" dirty="0" smtClean="0">
                <a:cs typeface="Calibri" pitchFamily="34" charset="0"/>
              </a:rPr>
              <a:t>5.8  Reporting of results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the examination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the laboratory .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all examinations done by referral laboratory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patient identification and location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Date of primary sample collection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type of primary sample;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Name of procedure,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Results SI units</a:t>
            </a:r>
          </a:p>
          <a:p>
            <a:r>
              <a:rPr lang="en-US" sz="2400" dirty="0" smtClean="0"/>
              <a:t>biological reference range</a:t>
            </a:r>
          </a:p>
          <a:p>
            <a:r>
              <a:rPr lang="en-US" sz="2400" dirty="0" smtClean="0"/>
              <a:t>interpretation of results</a:t>
            </a:r>
          </a:p>
          <a:p>
            <a:r>
              <a:rPr lang="en-US" sz="2400" dirty="0" smtClean="0"/>
              <a:t>Authorized signature</a:t>
            </a:r>
          </a:p>
          <a:p>
            <a:r>
              <a:rPr lang="en-US" sz="2400" dirty="0" smtClean="0"/>
              <a:t>date of the report, and time of release</a:t>
            </a:r>
          </a:p>
          <a:p>
            <a:r>
              <a:rPr lang="en-US" sz="2400" dirty="0" smtClean="0"/>
              <a:t>page number</a:t>
            </a:r>
            <a:endParaRPr lang="en-US" sz="2400" b="1" dirty="0" smtClean="0"/>
          </a:p>
          <a:p>
            <a:pPr>
              <a:buNone/>
            </a:pPr>
            <a:endParaRPr lang="en-US" sz="2400" dirty="0" smtClean="0"/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dirty="0" smtClean="0">
                <a:cs typeface="Calibri" pitchFamily="34" charset="0"/>
              </a:rPr>
              <a:t>      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>
              <a:cs typeface="Calibri" pitchFamily="34" charset="0"/>
            </a:endParaRP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b="1" dirty="0" smtClean="0">
                <a:cs typeface="Calibri" pitchFamily="34" charset="0"/>
              </a:rPr>
              <a:t>    	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sz="2800" b="1" dirty="0" smtClean="0"/>
              <a:t>5.9 Release of results 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Technical personnel shall be well trained.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Issues a final report after verifying Results of the  tests.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Reports records should be maintain for revise.  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b="1" dirty="0" smtClean="0"/>
              <a:t>5.10 Laboratory information management</a:t>
            </a:r>
          </a:p>
          <a:p>
            <a:pPr>
              <a:buNone/>
            </a:pPr>
            <a:r>
              <a:rPr lang="en-US" sz="2800" dirty="0" smtClean="0"/>
              <a:t>    Patients security and confidentiality maintain</a:t>
            </a:r>
          </a:p>
          <a:p>
            <a:pPr>
              <a:buNone/>
            </a:pPr>
            <a:r>
              <a:rPr lang="en-US" sz="2800" dirty="0" smtClean="0"/>
              <a:t>    Access to LIS should be restricted.</a:t>
            </a:r>
          </a:p>
          <a:p>
            <a:pPr>
              <a:buNone/>
            </a:pPr>
            <a:r>
              <a:rPr lang="en-US" sz="2800" dirty="0" smtClean="0"/>
              <a:t>  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IN" altLang="en-US" sz="3600" b="1" dirty="0" smtClean="0"/>
              <a:t>        CAP  ACCREDIATION  PROCESS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IN" altLang="en-US" sz="2800" b="1" dirty="0" smtClean="0"/>
              <a:t>CAP</a:t>
            </a:r>
            <a:r>
              <a:rPr lang="en-US" sz="2800" b="1" dirty="0" smtClean="0"/>
              <a:t> </a:t>
            </a:r>
            <a:r>
              <a:rPr lang="en-IN" altLang="en-US" sz="2800" dirty="0" smtClean="0"/>
              <a:t>=College of american pathologist</a:t>
            </a:r>
            <a:r>
              <a:rPr lang="en-US" sz="2800" dirty="0" smtClean="0"/>
              <a:t> </a:t>
            </a:r>
          </a:p>
          <a:p>
            <a:r>
              <a:rPr lang="en-IN" altLang="en-US" sz="2800" dirty="0" smtClean="0"/>
              <a:t>The </a:t>
            </a:r>
            <a:r>
              <a:rPr lang="en-IN" altLang="en-US" sz="2800" b="1" dirty="0" smtClean="0"/>
              <a:t>CAP</a:t>
            </a:r>
            <a:r>
              <a:rPr lang="en-IN" altLang="en-US" sz="2800" dirty="0" smtClean="0"/>
              <a:t> does not  accrediate portion of laboratories. </a:t>
            </a:r>
          </a:p>
          <a:p>
            <a:r>
              <a:rPr lang="en-IN" altLang="en-US" sz="2800" dirty="0" smtClean="0"/>
              <a:t>The laboratory is awarded a ''</a:t>
            </a:r>
            <a:r>
              <a:rPr lang="en-IN" altLang="en-US" sz="2800" b="1" dirty="0" smtClean="0"/>
              <a:t>CAP Laboratory</a:t>
            </a:r>
            <a:r>
              <a:rPr lang="en-IN" altLang="en-US" sz="2800" dirty="0" smtClean="0"/>
              <a:t> </a:t>
            </a:r>
            <a:r>
              <a:rPr lang="en-IN" altLang="en-US" sz="2800" b="1" dirty="0" err="1" smtClean="0"/>
              <a:t>Accrediation''</a:t>
            </a:r>
            <a:r>
              <a:rPr lang="en-IN" altLang="en-US" sz="2800" dirty="0" err="1" smtClean="0"/>
              <a:t>certificate</a:t>
            </a:r>
            <a:r>
              <a:rPr lang="en-IN" altLang="en-US" sz="2800" dirty="0" smtClean="0"/>
              <a:t> upon successful completion of the inspection process and becomes part of an exclusive group of more than 7600 laboratories worldwide that have met the highest </a:t>
            </a:r>
            <a:r>
              <a:rPr lang="en-IN" altLang="en-US" sz="2800" b="1" dirty="0" smtClean="0"/>
              <a:t>standards </a:t>
            </a:r>
            <a:r>
              <a:rPr lang="en-IN" altLang="en-US" sz="2800" dirty="0" smtClean="0"/>
              <a:t>of excellence.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IN" altLang="en-US" sz="4400" b="1" dirty="0" smtClean="0"/>
              <a:t>   Standard for CAP Accreditation</a:t>
            </a:r>
          </a:p>
          <a:p>
            <a:pPr defTabSz="-635" eaLnBrk="0" hangingPunct="0">
              <a:buNone/>
              <a:tabLst>
                <a:tab pos="539750" algn="l"/>
                <a:tab pos="5937250" algn="r"/>
              </a:tabLst>
            </a:pPr>
            <a:endParaRPr lang="en-IN" altLang="en-US" b="1" dirty="0" smtClean="0"/>
          </a:p>
          <a:p>
            <a:pPr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dirty="0" smtClean="0"/>
              <a:t>Standard 1- Director </a:t>
            </a:r>
            <a:r>
              <a:rPr lang="en-IN" altLang="en-US" sz="2800" dirty="0" smtClean="0">
                <a:latin typeface="Arial" charset="0"/>
              </a:rPr>
              <a:t>&amp; Personnel</a:t>
            </a:r>
          </a:p>
          <a:p>
            <a:pPr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Standard 2- Physical Resources</a:t>
            </a:r>
          </a:p>
          <a:p>
            <a:pPr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Standard 3 - Quality Management </a:t>
            </a:r>
          </a:p>
          <a:p>
            <a:pPr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Standard 4 - Administrative Requirement</a:t>
            </a:r>
          </a:p>
          <a:p>
            <a:pPr marL="0" indent="0" defTabSz="-635" eaLnBrk="0" hangingPunct="0">
              <a:buFont typeface="Wingdings" pitchFamily="2" charset="2"/>
              <a:buNone/>
              <a:tabLst>
                <a:tab pos="539750" algn="l"/>
                <a:tab pos="5937250" algn="r"/>
              </a:tabLst>
            </a:pPr>
            <a:endParaRPr lang="en-IN" altLang="en-US" sz="2800" b="1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Arial" charset="0"/>
                <a:cs typeface="Arial" charset="0"/>
              </a:rPr>
              <a:t>How to find NABL Document</a:t>
            </a:r>
            <a:endParaRPr lang="en-US" b="1" dirty="0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hlinkClick r:id="rId3"/>
              </a:rPr>
              <a:t>www.nabl-india.org/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Publication(home page)</a:t>
            </a:r>
          </a:p>
          <a:p>
            <a:pPr>
              <a:buNone/>
            </a:pPr>
            <a:r>
              <a:rPr lang="en-US" dirty="0" smtClean="0"/>
              <a:t>                                                </a:t>
            </a:r>
          </a:p>
          <a:p>
            <a:pPr algn="ctr">
              <a:buNone/>
            </a:pPr>
            <a:r>
              <a:rPr lang="en-US" dirty="0" smtClean="0"/>
              <a:t>NABL document (all  list )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sz="2800" dirty="0" smtClean="0"/>
              <a:t>153 Application form for Medical </a:t>
            </a:r>
            <a:r>
              <a:rPr lang="en-US" sz="2800" dirty="0"/>
              <a:t>T</a:t>
            </a:r>
            <a:r>
              <a:rPr lang="en-US" sz="2800" dirty="0" smtClean="0"/>
              <a:t>esting laboratories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208 Pre-Assessment Guidelines &amp; forms</a:t>
            </a:r>
          </a:p>
          <a:p>
            <a:pPr>
              <a:buNone/>
            </a:pPr>
            <a:r>
              <a:rPr lang="en-US" dirty="0" smtClean="0"/>
              <a:t>                     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48605" name="Down Arrow 9"/>
          <p:cNvSpPr/>
          <p:nvPr/>
        </p:nvSpPr>
        <p:spPr>
          <a:xfrm>
            <a:off x="4191000" y="35814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606" name="Down Arrow 10"/>
          <p:cNvSpPr/>
          <p:nvPr/>
        </p:nvSpPr>
        <p:spPr>
          <a:xfrm>
            <a:off x="4191000" y="12954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607" name="Down Arrow 11"/>
          <p:cNvSpPr/>
          <p:nvPr/>
        </p:nvSpPr>
        <p:spPr>
          <a:xfrm>
            <a:off x="4191000" y="23622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608" name="Down Arrow 8"/>
          <p:cNvSpPr/>
          <p:nvPr/>
        </p:nvSpPr>
        <p:spPr>
          <a:xfrm>
            <a:off x="4191000" y="47244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>
            <a:normAutofit/>
          </a:bodyPr>
          <a:lstStyle/>
          <a:p>
            <a:pPr algn="just" defTabSz="-635" eaLnBrk="0" hangingPunct="0">
              <a:buNone/>
              <a:tabLst>
                <a:tab pos="539750" algn="l"/>
                <a:tab pos="5937250" algn="r"/>
              </a:tabLst>
            </a:pPr>
            <a:r>
              <a:rPr lang="en-IN" altLang="en-US" sz="4400" b="1" dirty="0" smtClean="0"/>
              <a:t>   Standard for CAP Accreditation</a:t>
            </a:r>
          </a:p>
          <a:p>
            <a:pPr algn="just"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b="1" dirty="0" smtClean="0"/>
              <a:t>Standard - 1 </a:t>
            </a:r>
          </a:p>
          <a:p>
            <a:pPr algn="just"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Relates to the qualification, responsibility and             role of the </a:t>
            </a:r>
            <a:r>
              <a:rPr lang="en-IN" altLang="en-US" sz="2800" b="1" dirty="0" smtClean="0">
                <a:latin typeface="Arial" charset="0"/>
              </a:rPr>
              <a:t>Director</a:t>
            </a:r>
            <a:r>
              <a:rPr lang="en-IN" altLang="en-US" sz="2800" dirty="0" smtClean="0">
                <a:latin typeface="Arial" charset="0"/>
              </a:rPr>
              <a:t>.</a:t>
            </a:r>
          </a:p>
          <a:p>
            <a:pPr algn="just" defTabSz="-635" eaLnBrk="0" hangingPunct="0">
              <a:buFont typeface="Wingdings" pitchFamily="2" charset="2"/>
              <a:buChar char="Ø"/>
              <a:tabLst>
                <a:tab pos="539750" algn="l"/>
                <a:tab pos="5937250" algn="r"/>
              </a:tabLst>
            </a:pPr>
            <a:r>
              <a:rPr lang="en-IN" altLang="en-US" sz="2800" b="1" dirty="0" smtClean="0">
                <a:latin typeface="Arial" charset="0"/>
              </a:rPr>
              <a:t>Standard - 2</a:t>
            </a:r>
          </a:p>
          <a:p>
            <a:pPr marL="0" indent="0" algn="just"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b="1" dirty="0" smtClean="0">
                <a:latin typeface="Arial" charset="0"/>
              </a:rPr>
              <a:t>  </a:t>
            </a:r>
            <a:r>
              <a:rPr lang="en-IN" altLang="en-US" sz="2800" dirty="0" smtClean="0">
                <a:latin typeface="Arial" charset="0"/>
              </a:rPr>
              <a:t>Concerns the Physical resources of laboratory.  </a:t>
            </a:r>
          </a:p>
          <a:p>
            <a:r>
              <a:rPr lang="en-IN" altLang="en-US" sz="2800" dirty="0" smtClean="0">
                <a:latin typeface="Arial" charset="0"/>
              </a:rPr>
              <a:t>Space, Instrumentation, </a:t>
            </a:r>
            <a:r>
              <a:rPr lang="en-IN" altLang="en-US" sz="2800" dirty="0" err="1" smtClean="0">
                <a:latin typeface="Arial" charset="0"/>
              </a:rPr>
              <a:t>commnication</a:t>
            </a:r>
            <a:r>
              <a:rPr lang="en-IN" altLang="en-US" sz="2800" dirty="0" smtClean="0">
                <a:latin typeface="Arial" charset="0"/>
              </a:rPr>
              <a:t> and data processing system, reagent and other supplies, ventilation, piped gases and water, public utilities, storage and waste disposal..</a:t>
            </a:r>
          </a:p>
          <a:p>
            <a:endParaRPr lang="en-US" sz="2800" dirty="0" smtClean="0"/>
          </a:p>
          <a:p>
            <a:pPr marL="0" indent="0" algn="just" defTabSz="-635" eaLnBrk="0" hangingPunct="0">
              <a:buNone/>
              <a:tabLst>
                <a:tab pos="539750" algn="l"/>
                <a:tab pos="5937250" algn="r"/>
              </a:tabLst>
            </a:pPr>
            <a:endParaRPr lang="en-IN" altLang="en-US" sz="2800" dirty="0" smtClean="0">
              <a:latin typeface="Arial" charset="0"/>
            </a:endParaRPr>
          </a:p>
          <a:p>
            <a:pPr marL="0" indent="0" algn="just" defTabSz="-635" eaLnBrk="0" hangingPunct="0">
              <a:tabLst>
                <a:tab pos="539750" algn="l"/>
                <a:tab pos="5937250" algn="r"/>
              </a:tabLst>
            </a:pPr>
            <a:endParaRPr lang="en-IN" altLang="en-US" sz="28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IN" altLang="en-US" sz="2800" b="1" dirty="0" smtClean="0">
                <a:latin typeface="Arial" charset="0"/>
              </a:rPr>
              <a:t>Standard 3 - </a:t>
            </a:r>
            <a:r>
              <a:rPr lang="en-IN" altLang="en-US" sz="2800" dirty="0" smtClean="0">
                <a:latin typeface="Arial" charset="0"/>
              </a:rPr>
              <a:t>Encompasses </a:t>
            </a:r>
            <a:r>
              <a:rPr lang="en-IN" altLang="en-US" sz="2800" b="1" dirty="0" smtClean="0">
                <a:latin typeface="Arial" charset="0"/>
              </a:rPr>
              <a:t>quality management</a:t>
            </a:r>
            <a:r>
              <a:rPr lang="en-IN" altLang="en-US" sz="2800" dirty="0" smtClean="0">
                <a:latin typeface="Arial" charset="0"/>
              </a:rPr>
              <a:t> .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System validations.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QC of preanlytic,analytic,and post analytic process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Proficiency testing</a:t>
            </a:r>
          </a:p>
          <a:p>
            <a:pPr defTabSz="-635"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IN" altLang="en-US" sz="2800" b="1" dirty="0" smtClean="0">
                <a:latin typeface="Arial" charset="0"/>
              </a:rPr>
              <a:t>Standard 4 - Administrative</a:t>
            </a:r>
            <a:r>
              <a:rPr lang="en-IN" altLang="en-US" sz="2800" dirty="0" smtClean="0">
                <a:latin typeface="Arial" charset="0"/>
              </a:rPr>
              <a:t> </a:t>
            </a:r>
            <a:r>
              <a:rPr lang="en-IN" altLang="en-US" sz="2800" b="1" dirty="0" smtClean="0">
                <a:latin typeface="Arial" charset="0"/>
              </a:rPr>
              <a:t>requirements</a:t>
            </a:r>
          </a:p>
          <a:p>
            <a:pPr defTabSz="-635" eaLnBrk="0" hangingPunct="0">
              <a:tabLst>
                <a:tab pos="539750" algn="l"/>
                <a:tab pos="5937250" algn="r"/>
              </a:tabLst>
            </a:pPr>
            <a:r>
              <a:rPr lang="en-IN" altLang="en-US" sz="2800" dirty="0" smtClean="0">
                <a:latin typeface="Arial" charset="0"/>
              </a:rPr>
              <a:t>Comply with the required specified in the standard in the term </a:t>
            </a:r>
            <a:r>
              <a:rPr lang="en-IN" altLang="en-US" sz="2800" smtClean="0">
                <a:latin typeface="Arial" charset="0"/>
              </a:rPr>
              <a:t>of accreditation checklist</a:t>
            </a:r>
            <a:r>
              <a:rPr lang="en-IN" altLang="en-US" sz="2800" dirty="0" smtClean="0">
                <a:latin typeface="Arial" charset="0"/>
              </a:rPr>
              <a:t>.</a:t>
            </a:r>
          </a:p>
          <a:p>
            <a:pPr marL="0" indent="0" defTabSz="-635" eaLnBrk="0" hangingPunct="0">
              <a:buFont typeface="Wingdings" pitchFamily="2" charset="2"/>
              <a:buNone/>
              <a:tabLst>
                <a:tab pos="539750" algn="l"/>
                <a:tab pos="5937250" algn="r"/>
              </a:tabLst>
            </a:pPr>
            <a:endParaRPr lang="en-IN" altLang="en-US" sz="2800" b="1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990600"/>
            <a:ext cx="5638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ISO of Different category</a:t>
            </a:r>
            <a:endParaRPr lang="en-US" b="1" dirty="0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  <a:ln>
            <a:solidFill>
              <a:schemeClr val="accent1"/>
            </a:solidFill>
          </a:ln>
        </p:spPr>
        <p:txBody>
          <a:bodyPr>
            <a:normAutofit fontScale="94844"/>
          </a:bodyPr>
          <a:lstStyle/>
          <a:p>
            <a:r>
              <a:rPr lang="en-US" sz="2500" b="1" dirty="0" smtClean="0"/>
              <a:t>ISO15189</a:t>
            </a:r>
            <a:r>
              <a:rPr lang="en-US" sz="2500" dirty="0" smtClean="0"/>
              <a:t> - How  to Manage  Quality  of  Medical  Laboratories</a:t>
            </a:r>
            <a:endParaRPr lang="en-US" sz="2500" b="1" dirty="0" smtClean="0"/>
          </a:p>
          <a:p>
            <a:r>
              <a:rPr lang="en-US" sz="2500" b="1" dirty="0" smtClean="0"/>
              <a:t>ISO9000</a:t>
            </a:r>
            <a:r>
              <a:rPr lang="en-US" sz="2500" dirty="0" smtClean="0"/>
              <a:t> - Definition  of  Quality Management</a:t>
            </a:r>
          </a:p>
          <a:p>
            <a:r>
              <a:rPr lang="en-US" sz="2500" b="1" dirty="0" smtClean="0"/>
              <a:t>ISO9001</a:t>
            </a:r>
            <a:r>
              <a:rPr lang="en-US" sz="2500" b="1" i="1" dirty="0" smtClean="0"/>
              <a:t> </a:t>
            </a:r>
            <a:r>
              <a:rPr lang="en-US" sz="2500" dirty="0" smtClean="0"/>
              <a:t>- How  to  Manage Quality  of Any System</a:t>
            </a:r>
          </a:p>
          <a:p>
            <a:r>
              <a:rPr lang="en-US" sz="2500" b="1" dirty="0" smtClean="0"/>
              <a:t>ISO17025</a:t>
            </a:r>
            <a:r>
              <a:rPr lang="en-US" sz="2500" dirty="0" smtClean="0"/>
              <a:t> - How to  Manage Quality  of Testing &amp; Calibration of    </a:t>
            </a:r>
          </a:p>
          <a:p>
            <a:pPr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                   Laboratories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ctrTitle"/>
          </p:nvPr>
        </p:nvSpPr>
        <p:spPr>
          <a:xfrm rot="21540000">
            <a:off x="610870" y="55245"/>
            <a:ext cx="2672080" cy="71247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Full forms</a:t>
            </a:r>
          </a:p>
        </p:txBody>
      </p:sp>
      <p:sp>
        <p:nvSpPr>
          <p:cNvPr id="1048620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610600" cy="6172200"/>
          </a:xfrm>
        </p:spPr>
        <p:txBody>
          <a:bodyPr>
            <a:normAutofit fontScale="94792"/>
          </a:bodyPr>
          <a:lstStyle/>
          <a:p>
            <a:pPr marL="457200" lvl="1" indent="0" algn="l">
              <a:buNone/>
            </a:pPr>
            <a:endParaRPr lang="en-US" sz="2100" dirty="0" smtClean="0">
              <a:solidFill>
                <a:schemeClr val="tx1"/>
              </a:solidFill>
            </a:endParaRPr>
          </a:p>
          <a:p>
            <a:pPr marL="457200" lvl="0" indent="-457200" algn="l"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NABL</a:t>
            </a:r>
            <a:r>
              <a:rPr lang="en-US" sz="2400" dirty="0" smtClean="0">
                <a:solidFill>
                  <a:schemeClr val="tx1"/>
                </a:solidFill>
              </a:rPr>
              <a:t> – National Accreditation board for testing and calibration laboratories.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NABH</a:t>
            </a:r>
            <a:r>
              <a:rPr lang="en-US" sz="2400" dirty="0" smtClean="0">
                <a:solidFill>
                  <a:schemeClr val="tx1"/>
                </a:solidFill>
              </a:rPr>
              <a:t> -  National Accreditation board for hospitals and health care providers.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MRA</a:t>
            </a:r>
            <a:r>
              <a:rPr lang="en-US" sz="2400" dirty="0" smtClean="0">
                <a:solidFill>
                  <a:schemeClr val="tx1"/>
                </a:solidFill>
              </a:rPr>
              <a:t> – Mutual Recognition Agreement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ILAC</a:t>
            </a:r>
            <a:r>
              <a:rPr lang="en-US" sz="2400" dirty="0" smtClean="0">
                <a:solidFill>
                  <a:schemeClr val="tx1"/>
                </a:solidFill>
              </a:rPr>
              <a:t> – International laboratory accreditation cooperation.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APLAC</a:t>
            </a:r>
            <a:r>
              <a:rPr lang="en-US" sz="2400" dirty="0" smtClean="0">
                <a:solidFill>
                  <a:schemeClr val="tx1"/>
                </a:solidFill>
              </a:rPr>
              <a:t> – Asia pacific laboratory accreditation cooperation.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LIS</a:t>
            </a:r>
            <a:r>
              <a:rPr lang="en-US" sz="2400" dirty="0" smtClean="0">
                <a:solidFill>
                  <a:schemeClr val="tx1"/>
                </a:solidFill>
              </a:rPr>
              <a:t> – laboratory information science.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IQC </a:t>
            </a:r>
            <a:r>
              <a:rPr lang="en-US" sz="2400" dirty="0" smtClean="0">
                <a:solidFill>
                  <a:schemeClr val="tx1"/>
                </a:solidFill>
              </a:rPr>
              <a:t>– Internal  quality control.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EQAS</a:t>
            </a:r>
            <a:r>
              <a:rPr lang="en-US" sz="2400" dirty="0" smtClean="0">
                <a:solidFill>
                  <a:schemeClr val="tx1"/>
                </a:solidFill>
              </a:rPr>
              <a:t> – External quality assurance scheme.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ILC</a:t>
            </a:r>
            <a:r>
              <a:rPr lang="en-US" sz="2400" dirty="0" smtClean="0">
                <a:solidFill>
                  <a:schemeClr val="tx1"/>
                </a:solidFill>
              </a:rPr>
              <a:t> – Inter  Laboratory Comparison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ISO </a:t>
            </a:r>
            <a:r>
              <a:rPr lang="en-US" sz="2400" dirty="0" smtClean="0">
                <a:solidFill>
                  <a:schemeClr val="tx1"/>
                </a:solidFill>
              </a:rPr>
              <a:t>– International organization for standardization  </a:t>
            </a:r>
          </a:p>
          <a:p>
            <a:pPr marL="457200" lvl="0" indent="-457200" algn="l"/>
            <a:r>
              <a:rPr lang="en-IN" sz="2400" b="1" dirty="0" smtClean="0">
                <a:solidFill>
                  <a:schemeClr val="tx1"/>
                </a:solidFill>
              </a:rPr>
              <a:t>11.QCI – </a:t>
            </a:r>
            <a:r>
              <a:rPr lang="en-IN" sz="2400" dirty="0" smtClean="0">
                <a:solidFill>
                  <a:schemeClr val="tx1"/>
                </a:solidFill>
              </a:rPr>
              <a:t>Quality council of </a:t>
            </a:r>
            <a:r>
              <a:rPr lang="en-IN" sz="2400" dirty="0">
                <a:solidFill>
                  <a:schemeClr val="tx1"/>
                </a:solidFill>
              </a:rPr>
              <a:t>I</a:t>
            </a:r>
            <a:r>
              <a:rPr lang="en-IN" sz="2400" dirty="0" smtClean="0">
                <a:solidFill>
                  <a:schemeClr val="tx1"/>
                </a:solidFill>
              </a:rPr>
              <a:t>ndia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458200" cy="6858000"/>
          </a:xfrm>
        </p:spPr>
        <p:txBody>
          <a:bodyPr>
            <a:noAutofit/>
          </a:bodyPr>
          <a:lstStyle/>
          <a:p>
            <a:pPr marL="457200" lvl="0" indent="-457200">
              <a:buNone/>
            </a:pPr>
            <a:r>
              <a:rPr lang="en-US" sz="2400" b="1" dirty="0" smtClean="0"/>
              <a:t>13. IEC</a:t>
            </a:r>
            <a:r>
              <a:rPr lang="en-US" sz="2400" dirty="0" smtClean="0"/>
              <a:t> – International electro-technical commission.</a:t>
            </a:r>
          </a:p>
          <a:p>
            <a:pPr marL="457200" lvl="0" indent="-457200">
              <a:buNone/>
            </a:pPr>
            <a:r>
              <a:rPr lang="en-US" sz="2400" b="1" dirty="0" smtClean="0"/>
              <a:t>14. WDI</a:t>
            </a:r>
            <a:r>
              <a:rPr lang="en-US" sz="2400" dirty="0" smtClean="0"/>
              <a:t> – Work Desk Instruction</a:t>
            </a:r>
          </a:p>
          <a:p>
            <a:pPr marL="457200" lvl="0" indent="-457200">
              <a:buNone/>
            </a:pPr>
            <a:r>
              <a:rPr lang="en-US" sz="2400" b="1" dirty="0" smtClean="0"/>
              <a:t>15</a:t>
            </a:r>
            <a:r>
              <a:rPr lang="en-US" sz="2400" dirty="0" smtClean="0"/>
              <a:t>. </a:t>
            </a:r>
            <a:r>
              <a:rPr lang="en-US" sz="2400" b="1" dirty="0" smtClean="0"/>
              <a:t>SOP</a:t>
            </a:r>
            <a:r>
              <a:rPr lang="en-US" sz="2400" dirty="0" smtClean="0"/>
              <a:t> – Standard operating procedures.</a:t>
            </a:r>
          </a:p>
          <a:p>
            <a:pPr marL="457200" lvl="0" indent="-457200">
              <a:buNone/>
            </a:pPr>
            <a:r>
              <a:rPr lang="en-US" sz="2400" b="1" dirty="0" smtClean="0"/>
              <a:t>16</a:t>
            </a:r>
            <a:r>
              <a:rPr lang="en-US" sz="2400" dirty="0" smtClean="0"/>
              <a:t>. </a:t>
            </a:r>
            <a:r>
              <a:rPr lang="en-US" sz="2400" b="1" dirty="0" smtClean="0"/>
              <a:t>TRF</a:t>
            </a:r>
            <a:r>
              <a:rPr lang="en-US" sz="2400" dirty="0" smtClean="0"/>
              <a:t> – Test Request Form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TAT</a:t>
            </a:r>
            <a:r>
              <a:rPr lang="en-US" sz="2400" dirty="0" smtClean="0"/>
              <a:t> – Turn around time.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CLIA</a:t>
            </a:r>
            <a:r>
              <a:rPr lang="en-US" sz="2400" dirty="0" smtClean="0"/>
              <a:t> – clinical laboratory improvement amendment.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CLSI</a:t>
            </a:r>
            <a:r>
              <a:rPr lang="en-US" sz="2400" dirty="0" smtClean="0"/>
              <a:t> – clinical and laboratory standards  institute.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CV</a:t>
            </a:r>
            <a:r>
              <a:rPr lang="en-US" sz="2400" dirty="0" smtClean="0"/>
              <a:t> – Coefficient of variation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SD</a:t>
            </a:r>
            <a:r>
              <a:rPr lang="en-US" sz="2400" dirty="0" smtClean="0"/>
              <a:t> – Standard  Deviation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TE</a:t>
            </a:r>
            <a:r>
              <a:rPr lang="en-US" sz="2400" dirty="0" smtClean="0"/>
              <a:t>  - Total Error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TAE – </a:t>
            </a:r>
            <a:r>
              <a:rPr lang="en-US" sz="2400" dirty="0" smtClean="0"/>
              <a:t>Total Allowable Error</a:t>
            </a:r>
            <a:endParaRPr lang="en-US" sz="2400" b="1" dirty="0" smtClean="0"/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CAB </a:t>
            </a:r>
            <a:r>
              <a:rPr lang="en-US" sz="2400" dirty="0" smtClean="0"/>
              <a:t>– Conformity Assessment Bodies 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QM- </a:t>
            </a:r>
            <a:r>
              <a:rPr lang="en-US" sz="2400" dirty="0" smtClean="0"/>
              <a:t>Quality manager</a:t>
            </a:r>
            <a:endParaRPr lang="en-US" sz="2400" b="1" dirty="0" smtClean="0"/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TM- </a:t>
            </a:r>
            <a:r>
              <a:rPr lang="en-US" sz="2400" dirty="0" smtClean="0"/>
              <a:t>Technical manager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LD- </a:t>
            </a:r>
            <a:r>
              <a:rPr lang="en-US" sz="2400" dirty="0" smtClean="0"/>
              <a:t>Laboratory director.</a:t>
            </a:r>
            <a:endParaRPr lang="en-US" sz="2400" b="1" dirty="0" smtClean="0"/>
          </a:p>
          <a:p>
            <a:endParaRPr lang="en-US" sz="24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MRA </a:t>
            </a:r>
            <a:endParaRPr lang="en-US" b="1" dirty="0"/>
          </a:p>
        </p:txBody>
      </p:sp>
      <p:pic>
        <p:nvPicPr>
          <p:cNvPr id="20971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771525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b="1" dirty="0" smtClean="0"/>
              <a:t>Mutual Recognition </a:t>
            </a:r>
            <a:r>
              <a:rPr lang="en-US" altLang="en-US" b="1" dirty="0" smtClean="0"/>
              <a:t>Agreement</a:t>
            </a:r>
            <a:endParaRPr lang="en-US" b="1" dirty="0"/>
          </a:p>
        </p:txBody>
      </p:sp>
      <p:sp>
        <p:nvSpPr>
          <p:cNvPr id="1048637" name="Content Placeholder 8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05400"/>
          </a:xfrm>
        </p:spPr>
        <p:txBody>
          <a:bodyPr>
            <a:normAutofit fontScale="88594"/>
          </a:bodyPr>
          <a:lstStyle/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 (ILAC), APLAC and NABL  are interconnected.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ISO,APLAC,NATA &amp; NABL linked to the same standardization (ISO) in testing procedures.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MRA indicate synchronization of standard requirement between all bodies.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b="1" dirty="0" smtClean="0"/>
              <a:t>Example….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 – laboratory personnel should be competent for intended purpose.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NABL – MLT  , B.Sc. , M.Sc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NATA - depend on their respective country criteria.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 smtClean="0"/>
              <a:t> </a:t>
            </a:r>
          </a:p>
          <a:p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2041</Words>
  <Application>WPS Presentation</Application>
  <PresentationFormat>On-screen Show (4:3)</PresentationFormat>
  <Paragraphs>486</Paragraphs>
  <Slides>42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NATIONAL  ACCREDITATION  BOARD FOR  TESTING  &amp;  CALIBRATION LABORATORIES </vt:lpstr>
      <vt:lpstr>NABL</vt:lpstr>
      <vt:lpstr>General information</vt:lpstr>
      <vt:lpstr>How to find NABL Document</vt:lpstr>
      <vt:lpstr>ISO of Different category</vt:lpstr>
      <vt:lpstr>Full forms</vt:lpstr>
      <vt:lpstr>Slide 7</vt:lpstr>
      <vt:lpstr>MRA </vt:lpstr>
      <vt:lpstr>Mutual Recognition Agreement</vt:lpstr>
      <vt:lpstr>Scope of NABL Accreditation</vt:lpstr>
      <vt:lpstr>Scope of NABL Accreditation</vt:lpstr>
      <vt:lpstr>Calibration laboratories</vt:lpstr>
      <vt:lpstr>Preparation of CAB before applying for NABL Accreditation </vt:lpstr>
      <vt:lpstr>Preparation of CAB before applying for NABL Accreditation </vt:lpstr>
      <vt:lpstr>Information About Laboratory Required by NABL</vt:lpstr>
      <vt:lpstr>Benefits of Accreditation</vt:lpstr>
      <vt:lpstr>Slide 17</vt:lpstr>
      <vt:lpstr>Slide 18</vt:lpstr>
      <vt:lpstr>Other definitions</vt:lpstr>
      <vt:lpstr>Slide 20</vt:lpstr>
      <vt:lpstr>Slide 21</vt:lpstr>
      <vt:lpstr>Slide 22</vt:lpstr>
      <vt:lpstr>Slide 23</vt:lpstr>
      <vt:lpstr>Slide 24</vt:lpstr>
      <vt:lpstr>Clauses &amp; Sub clauses</vt:lpstr>
      <vt:lpstr>Slide 26</vt:lpstr>
      <vt:lpstr>Slide 27</vt:lpstr>
      <vt:lpstr>Slide 28</vt:lpstr>
      <vt:lpstr>Slide 29</vt:lpstr>
      <vt:lpstr>Slide 30</vt:lpstr>
      <vt:lpstr>Technical requirements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 ACCREDITATION  BOARD FOR  TESTING  &amp;  CALIBRATION LABORATORIES </dc:title>
  <dc:creator>Windows User</dc:creator>
  <cp:lastModifiedBy>Be Human</cp:lastModifiedBy>
  <cp:revision>36</cp:revision>
  <dcterms:created xsi:type="dcterms:W3CDTF">2018-11-26T15:42:00Z</dcterms:created>
  <dcterms:modified xsi:type="dcterms:W3CDTF">2018-12-06T08:33:25Z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1033-10.1.0.5507</vt:lpwstr>
  </property>
</Properties>
</file>