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notesMasterIdLst>
    <p:notesMasterId r:id="rId34"/>
  </p:notesMasterIdLst>
  <p:sldIdLst>
    <p:sldId id="256" r:id="rId2"/>
    <p:sldId id="257" r:id="rId3"/>
    <p:sldId id="259" r:id="rId4"/>
    <p:sldId id="260" r:id="rId5"/>
    <p:sldId id="298" r:id="rId6"/>
    <p:sldId id="299" r:id="rId7"/>
    <p:sldId id="305" r:id="rId8"/>
    <p:sldId id="295" r:id="rId9"/>
    <p:sldId id="304" r:id="rId10"/>
    <p:sldId id="287" r:id="rId11"/>
    <p:sldId id="288" r:id="rId12"/>
    <p:sldId id="261" r:id="rId13"/>
    <p:sldId id="262" r:id="rId14"/>
    <p:sldId id="307" r:id="rId15"/>
    <p:sldId id="308" r:id="rId16"/>
    <p:sldId id="280" r:id="rId17"/>
    <p:sldId id="270" r:id="rId18"/>
    <p:sldId id="273" r:id="rId19"/>
    <p:sldId id="274" r:id="rId20"/>
    <p:sldId id="275" r:id="rId21"/>
    <p:sldId id="286" r:id="rId22"/>
    <p:sldId id="276" r:id="rId23"/>
    <p:sldId id="281" r:id="rId24"/>
    <p:sldId id="277" r:id="rId25"/>
    <p:sldId id="300" r:id="rId26"/>
    <p:sldId id="301" r:id="rId27"/>
    <p:sldId id="279" r:id="rId28"/>
    <p:sldId id="278" r:id="rId29"/>
    <p:sldId id="290" r:id="rId30"/>
    <p:sldId id="292" r:id="rId31"/>
    <p:sldId id="291" r:id="rId32"/>
    <p:sldId id="306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D0FBDEAD-E473-4EB4-839C-205E130C95A2}">
          <p14:sldIdLst>
            <p14:sldId id="256"/>
            <p14:sldId id="257"/>
            <p14:sldId id="259"/>
            <p14:sldId id="260"/>
            <p14:sldId id="298"/>
            <p14:sldId id="299"/>
            <p14:sldId id="302"/>
            <p14:sldId id="295"/>
            <p14:sldId id="303"/>
            <p14:sldId id="287"/>
            <p14:sldId id="288"/>
            <p14:sldId id="261"/>
            <p14:sldId id="262"/>
            <p14:sldId id="280"/>
            <p14:sldId id="270"/>
            <p14:sldId id="273"/>
            <p14:sldId id="274"/>
            <p14:sldId id="275"/>
            <p14:sldId id="286"/>
            <p14:sldId id="276"/>
            <p14:sldId id="281"/>
            <p14:sldId id="277"/>
            <p14:sldId id="300"/>
            <p14:sldId id="301"/>
            <p14:sldId id="279"/>
            <p14:sldId id="278"/>
            <p14:sldId id="290"/>
            <p14:sldId id="292"/>
            <p14:sldId id="291"/>
            <p14:sldId id="29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D5DC"/>
    <a:srgbClr val="FFCCFF"/>
    <a:srgbClr val="FFCCCC"/>
    <a:srgbClr val="AF9D9D"/>
    <a:srgbClr val="BC909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2" autoAdjust="0"/>
    <p:restoredTop sz="90036" autoAdjust="0"/>
  </p:normalViewPr>
  <p:slideViewPr>
    <p:cSldViewPr>
      <p:cViewPr>
        <p:scale>
          <a:sx n="60" d="100"/>
          <a:sy n="60" d="100"/>
        </p:scale>
        <p:origin x="-1644" y="-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94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BC8A4-6168-4621-906D-03C3E2E6D5AD}" type="datetimeFigureOut">
              <a:rPr lang="en-US" smtClean="0"/>
              <a:pPr/>
              <a:t>5/2/2018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D9D208-CB37-494D-804D-C9107DFA88A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17991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9D208-CB37-494D-804D-C9107DFA88A9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9292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9D208-CB37-494D-804D-C9107DFA88A9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83625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dirty="0"/>
              <a:t>Incinerator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9D208-CB37-494D-804D-C9107DFA88A9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6229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88D9D8-01E1-4528-8F3F-52F0E517EC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947315E-0A62-48E0-A5DE-60BE546132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2D2A891-F9D7-4912-9C26-A9F1FDD94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B165-86C2-4B0A-81CC-B910CF74AC62}" type="datetimeFigureOut">
              <a:rPr lang="en-US" smtClean="0"/>
              <a:pPr/>
              <a:t>5/2/2018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C3AF4CF-0E51-45AA-AC63-10D61C862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F0FB226-42D4-4301-8BE6-5B5A2A22B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2BF9-0910-4406-8D47-D45C9CA2DA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2988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C2B3EB-E69D-47B5-BDA5-24A9E3692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6B78B86-FDA1-4585-BA29-DF68E869B7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93059C4-14AB-4956-827A-BA9689299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B165-86C2-4B0A-81CC-B910CF74AC62}" type="datetimeFigureOut">
              <a:rPr lang="en-US" smtClean="0"/>
              <a:pPr/>
              <a:t>5/2/2018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1608B17-C3F4-473F-9DD6-814AB1C54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0591BD-0A6A-48BB-82E9-157FC4FCF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2BF9-0910-4406-8D47-D45C9CA2DA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421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F5DE7FE-6FBF-47F8-8CB6-B6EF093520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5F35C0F-A04A-41C9-845A-C934BCD948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8BE572-7A89-4F6A-927E-BEFA99EF4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B165-86C2-4B0A-81CC-B910CF74AC62}" type="datetimeFigureOut">
              <a:rPr lang="en-US" smtClean="0"/>
              <a:pPr/>
              <a:t>5/2/2018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17EE022-C2AE-4FB2-96CC-FDDD318BA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A4B212F-50DE-4C20-937A-23735698E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2BF9-0910-4406-8D47-D45C9CA2DA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16875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CEBFA0-CC05-46B2-BE54-2F8FBCC68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3FC823F-E112-494B-BDDC-2F874C7F4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675F09C-4DD6-45AC-9D33-9558265A1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B165-86C2-4B0A-81CC-B910CF74AC62}" type="datetimeFigureOut">
              <a:rPr lang="en-US" smtClean="0"/>
              <a:pPr/>
              <a:t>5/2/2018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6857FC5-E373-4620-85DC-BF658A49A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D7ACA84-EC5A-4999-B3EC-8CE419477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2BF9-0910-4406-8D47-D45C9CA2DA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3565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FFFCAC3-8828-4DE0-B8BA-AC90A82E8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818646B-49E6-4933-8FF0-EFD7409F7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0A00C1D-199B-4D23-955A-CF6C7165B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B165-86C2-4B0A-81CC-B910CF74AC62}" type="datetimeFigureOut">
              <a:rPr lang="en-US" smtClean="0"/>
              <a:pPr/>
              <a:t>5/2/2018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447A094-D4B2-41ED-819C-87A2AA2FC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BA9E9E2-4FBC-4E85-B705-E032DC8F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2BF9-0910-4406-8D47-D45C9CA2DA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379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90376A-4765-4A42-AC29-72F4F3548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974E1B3-EC59-4461-A2B1-33189154D0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957D944-C62E-4492-9F4D-A4C35B9BEC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328BB9B-6AEF-4AA3-BF6C-F0288D41F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B165-86C2-4B0A-81CC-B910CF74AC62}" type="datetimeFigureOut">
              <a:rPr lang="en-US" smtClean="0"/>
              <a:pPr/>
              <a:t>5/2/2018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014264F-0334-4314-9ADC-638AC8E66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61A14C5-FE62-4D46-AABF-DE15DBC14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2BF9-0910-4406-8D47-D45C9CA2DA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23046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A3DF6B-6FAC-49A3-8302-92BD6B26A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614015A-5F0B-4F85-8179-618BC94DB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540AC49-A747-42A0-B164-AA90C1DA98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9335AF1-743E-46DC-BA27-A0FAADB849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15B646E2-0857-4251-B479-DFC6092929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1C71839-FC8A-4940-80A5-99D74563D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B165-86C2-4B0A-81CC-B910CF74AC62}" type="datetimeFigureOut">
              <a:rPr lang="en-US" smtClean="0"/>
              <a:pPr/>
              <a:t>5/2/2018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0811066-2665-4611-A87C-96888830A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E663F501-2912-4B01-BE10-5A446BCD8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2BF9-0910-4406-8D47-D45C9CA2DA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1538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2569E7-38DF-4784-A8BD-1B27A7F84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D74B0C1-EB85-4E46-9A3C-A3299D2E9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B165-86C2-4B0A-81CC-B910CF74AC62}" type="datetimeFigureOut">
              <a:rPr lang="en-US" smtClean="0"/>
              <a:pPr/>
              <a:t>5/2/2018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90C3743-C294-4549-A9E9-148BCBF23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9C53A78-A531-4A8C-90B0-1C70192C3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2BF9-0910-4406-8D47-D45C9CA2DA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1339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73569E9-CDC5-4585-98C0-42EF0E854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B165-86C2-4B0A-81CC-B910CF74AC62}" type="datetimeFigureOut">
              <a:rPr lang="en-US" smtClean="0"/>
              <a:pPr/>
              <a:t>5/2/2018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16B320D-709A-43F2-B56B-F53020F8F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93F8417-5B3B-4B1F-89F3-8AD8C5A17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2BF9-0910-4406-8D47-D45C9CA2DA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86639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44EDF3-29CB-4C18-AEA2-CAA13FEE3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D908AD0-DD53-41C5-BE89-AD3DC4B95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0C64731-4FB3-4F2E-8A32-3AC4F6E18E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7563435-99C2-4C0A-92F4-7DBB5CA15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B165-86C2-4B0A-81CC-B910CF74AC62}" type="datetimeFigureOut">
              <a:rPr lang="en-US" smtClean="0"/>
              <a:pPr/>
              <a:t>5/2/2018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BBE0697-85DB-48A3-898D-24A19BCAC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FB71DB2-A886-45FA-84BC-AA339BD53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2BF9-0910-4406-8D47-D45C9CA2DA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7651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9CD94E-1C01-4FFD-983B-298EDAC0B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F1869239-DD70-4736-B0B2-9863E110A9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C44C7AE-246E-488D-B694-E21B64D72E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2E5AC1C-9B11-448D-AA79-B0EEFC975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B165-86C2-4B0A-81CC-B910CF74AC62}" type="datetimeFigureOut">
              <a:rPr lang="en-US" smtClean="0"/>
              <a:pPr/>
              <a:t>5/2/2018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D12DFCF-8AD8-4B7F-83CB-1F4F751F4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28E1CBC-0A48-4C7E-9D44-1070A0812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2BF9-0910-4406-8D47-D45C9CA2DA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59835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AFAAB8FD-090D-416A-A9AB-CFFBD9120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ABCB732-414F-40D2-B0FB-60263C176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E9A00D3-BEE5-46E9-8A25-617E94CEAB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CB165-86C2-4B0A-81CC-B910CF74AC62}" type="datetimeFigureOut">
              <a:rPr lang="en-US" smtClean="0"/>
              <a:pPr/>
              <a:t>5/2/2018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2C8F4C9-4C5A-46AF-A875-211F3E8DE7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BE7F776-7D70-4C27-9C1A-C2F94ED278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72BF9-0910-4406-8D47-D45C9CA2DA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2254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/>
              <a:t>BIOMEDICAL WASTE MANAGEMENT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4150895"/>
            <a:ext cx="6400800" cy="2187574"/>
          </a:xfrm>
        </p:spPr>
        <p:txBody>
          <a:bodyPr>
            <a:noAutofit/>
          </a:bodyPr>
          <a:lstStyle/>
          <a:p>
            <a:pPr algn="r"/>
            <a:r>
              <a:rPr lang="en-US" sz="2800" dirty="0" err="1"/>
              <a:t>Golakiya</a:t>
            </a:r>
            <a:r>
              <a:rPr lang="en-US" sz="2800" dirty="0"/>
              <a:t> </a:t>
            </a:r>
            <a:r>
              <a:rPr lang="en-US" sz="2800" dirty="0" err="1"/>
              <a:t>nidhi</a:t>
            </a:r>
            <a:endParaRPr lang="en-US" sz="2800" dirty="0"/>
          </a:p>
          <a:p>
            <a:pPr algn="r"/>
            <a:r>
              <a:rPr lang="en-US" sz="2800" dirty="0" err="1"/>
              <a:t>Baldaniya</a:t>
            </a:r>
            <a:r>
              <a:rPr lang="en-US" sz="2800" dirty="0"/>
              <a:t> </a:t>
            </a:r>
            <a:r>
              <a:rPr lang="en-US" sz="2800" dirty="0" err="1"/>
              <a:t>vishal</a:t>
            </a:r>
            <a:endParaRPr lang="en-US" sz="2800" dirty="0"/>
          </a:p>
          <a:p>
            <a:pPr algn="r"/>
            <a:r>
              <a:rPr lang="en-US" sz="2800" dirty="0" err="1"/>
              <a:t>Ghodadra</a:t>
            </a:r>
            <a:r>
              <a:rPr lang="en-US" sz="2800" dirty="0"/>
              <a:t> </a:t>
            </a:r>
            <a:r>
              <a:rPr lang="en-US" sz="2800" dirty="0" err="1"/>
              <a:t>twinkal</a:t>
            </a:r>
            <a:endParaRPr lang="en-US" sz="2800" dirty="0"/>
          </a:p>
          <a:p>
            <a:pPr algn="r"/>
            <a:r>
              <a:rPr lang="en-US" sz="2800" dirty="0" err="1"/>
              <a:t>Jokhakar</a:t>
            </a:r>
            <a:r>
              <a:rPr lang="en-US" sz="2800" dirty="0"/>
              <a:t> </a:t>
            </a:r>
            <a:r>
              <a:rPr lang="en-US" sz="2800" dirty="0" err="1"/>
              <a:t>dharmil</a:t>
            </a:r>
            <a:endParaRPr lang="en-US" sz="2800" dirty="0"/>
          </a:p>
          <a:p>
            <a:pPr algn="r"/>
            <a:r>
              <a:rPr lang="en-US" sz="2800" dirty="0" err="1"/>
              <a:t>Loriya</a:t>
            </a:r>
            <a:r>
              <a:rPr lang="en-US" sz="2800" dirty="0"/>
              <a:t> </a:t>
            </a:r>
            <a:r>
              <a:rPr lang="en-US" sz="2800" dirty="0" err="1"/>
              <a:t>umesh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CD3B5D1-02D8-4B14-9E88-9EE4D63DF55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7725" r="3802" b="15028"/>
          <a:stretch/>
        </p:blipFill>
        <p:spPr>
          <a:xfrm>
            <a:off x="2133600" y="1524001"/>
            <a:ext cx="5029200" cy="259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189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How to make 1% </a:t>
            </a:r>
            <a:r>
              <a:rPr lang="en-US" sz="4000" b="1" dirty="0" err="1"/>
              <a:t>HOCl</a:t>
            </a:r>
            <a:r>
              <a:rPr lang="en-US" sz="4000" b="1" dirty="0"/>
              <a:t>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                                          </a:t>
            </a:r>
            <a:r>
              <a:rPr lang="en-US" sz="4000" dirty="0"/>
              <a:t>N1V1 = N2V2  </a:t>
            </a:r>
          </a:p>
          <a:p>
            <a:pPr marL="0" indent="0">
              <a:buNone/>
            </a:pPr>
            <a:r>
              <a:rPr lang="en-US" sz="4000" dirty="0"/>
              <a:t>                5% V1 =1%    1000 ml</a:t>
            </a:r>
          </a:p>
          <a:p>
            <a:pPr marL="0" indent="0">
              <a:buNone/>
            </a:pPr>
            <a:r>
              <a:rPr lang="en-US" sz="4000" dirty="0"/>
              <a:t>                      V1 = 1%    1000 </a:t>
            </a:r>
          </a:p>
          <a:p>
            <a:pPr marL="0" indent="0">
              <a:buNone/>
            </a:pPr>
            <a:r>
              <a:rPr lang="en-US" sz="4000" dirty="0"/>
              <a:t>                                     5%</a:t>
            </a:r>
          </a:p>
          <a:p>
            <a:pPr marL="0" indent="0">
              <a:buNone/>
            </a:pPr>
            <a:r>
              <a:rPr lang="en-US" sz="4000" dirty="0"/>
              <a:t>                            = 200 ml</a:t>
            </a:r>
          </a:p>
        </p:txBody>
      </p:sp>
      <p:sp>
        <p:nvSpPr>
          <p:cNvPr id="4" name="Multiply 3"/>
          <p:cNvSpPr/>
          <p:nvPr/>
        </p:nvSpPr>
        <p:spPr>
          <a:xfrm>
            <a:off x="4953000" y="2667000"/>
            <a:ext cx="304800" cy="304800"/>
          </a:xfrm>
          <a:prstGeom prst="mathMultiply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ultiply 4"/>
          <p:cNvSpPr/>
          <p:nvPr/>
        </p:nvSpPr>
        <p:spPr>
          <a:xfrm>
            <a:off x="4953000" y="3276600"/>
            <a:ext cx="304800" cy="304800"/>
          </a:xfrm>
          <a:prstGeom prst="mathMultiply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4114800" y="3733800"/>
            <a:ext cx="1981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4701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5400"/>
            <a:ext cx="8458200" cy="1523999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Prepare 0.5 </a:t>
            </a:r>
            <a:r>
              <a:rPr lang="en-US" sz="3600" b="1" dirty="0" err="1" smtClean="0"/>
              <a:t>mmol</a:t>
            </a:r>
            <a:r>
              <a:rPr lang="en-US" sz="3600" b="1" dirty="0" smtClean="0"/>
              <a:t>/L HCL from </a:t>
            </a:r>
            <a:r>
              <a:rPr lang="en-US" sz="3600" b="1" dirty="0" err="1" smtClean="0"/>
              <a:t>Conc.HCL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(Use Below Detail) 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smtClean="0"/>
              <a:t>Specific Gr-1.018</a:t>
            </a:r>
          </a:p>
          <a:p>
            <a:r>
              <a:rPr lang="en-US" sz="2800" b="1" dirty="0" smtClean="0"/>
              <a:t>Conc.-38%</a:t>
            </a:r>
          </a:p>
          <a:p>
            <a:r>
              <a:rPr lang="en-US" sz="2800" b="1" dirty="0" smtClean="0"/>
              <a:t>Volume -100ml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956649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75"/>
            <a:ext cx="8229600" cy="914400"/>
          </a:xfrm>
        </p:spPr>
        <p:txBody>
          <a:bodyPr>
            <a:normAutofit/>
          </a:bodyPr>
          <a:lstStyle/>
          <a:p>
            <a:endParaRPr lang="en-US" b="1" dirty="0"/>
          </a:p>
        </p:txBody>
      </p:sp>
      <p:pic>
        <p:nvPicPr>
          <p:cNvPr id="3074" name="Picture 2" descr="C:\Users\ravi katariya\Desktop\MLT\bio-medical-waste-management-handling-rule-27-63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369" r="50000"/>
          <a:stretch/>
        </p:blipFill>
        <p:spPr bwMode="auto">
          <a:xfrm>
            <a:off x="0" y="-18317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08031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 descr="C:\Users\ravi katariya\Desktop\MLT\bio-medical-waste-management-handling-rule-28-63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667" r="50000" b="21111"/>
          <a:stretch/>
        </p:blipFill>
        <p:spPr bwMode="auto">
          <a:xfrm>
            <a:off x="0" y="-96254"/>
            <a:ext cx="9144000" cy="695425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902242" y="1905000"/>
            <a:ext cx="5257800" cy="1523999"/>
          </a:xfrm>
          <a:prstGeom prst="rect">
            <a:avLst/>
          </a:prstGeom>
          <a:solidFill>
            <a:srgbClr val="F7D5DC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Soiled</a:t>
            </a:r>
            <a:r>
              <a:rPr lang="en-US" sz="3600" dirty="0">
                <a:latin typeface="Baskerville Old Face" panose="02020602080505020303" pitchFamily="18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waste</a:t>
            </a:r>
          </a:p>
        </p:txBody>
      </p:sp>
    </p:spTree>
    <p:extLst>
      <p:ext uri="{BB962C8B-B14F-4D97-AF65-F5344CB8AC3E}">
        <p14:creationId xmlns:p14="http://schemas.microsoft.com/office/powerpoint/2010/main" xmlns="" val="1551017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7620000" cy="9906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Radioactive waste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>
            <a:normAutofit fontScale="92500" lnSpcReduction="10000"/>
          </a:bodyPr>
          <a:lstStyle/>
          <a:p>
            <a:r>
              <a:rPr lang="en-US" sz="3200" b="1" dirty="0" smtClean="0"/>
              <a:t>Source</a:t>
            </a:r>
          </a:p>
          <a:p>
            <a:r>
              <a:rPr lang="en-US" sz="2800" dirty="0" smtClean="0"/>
              <a:t>Drugs  (cancerous drugs)</a:t>
            </a:r>
          </a:p>
          <a:p>
            <a:r>
              <a:rPr lang="en-US" sz="2800" dirty="0" smtClean="0"/>
              <a:t>Dyes   (Iodine &amp; </a:t>
            </a:r>
            <a:r>
              <a:rPr lang="en-US" sz="2800" dirty="0" err="1" smtClean="0"/>
              <a:t>Barrium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Diagnostic kits  (</a:t>
            </a:r>
            <a:r>
              <a:rPr lang="en-US" sz="2800" dirty="0" smtClean="0"/>
              <a:t>RIA)</a:t>
            </a:r>
          </a:p>
          <a:p>
            <a:r>
              <a:rPr lang="en-US" sz="2800" dirty="0" smtClean="0"/>
              <a:t>Excreta from patient treated with radionuclide substance.</a:t>
            </a:r>
          </a:p>
          <a:p>
            <a:r>
              <a:rPr lang="en-US" sz="2800" dirty="0" smtClean="0"/>
              <a:t>This type of waste has a </a:t>
            </a:r>
            <a:r>
              <a:rPr lang="en-US" sz="2800" b="1" dirty="0" smtClean="0"/>
              <a:t>low level radioactivity</a:t>
            </a:r>
            <a:r>
              <a:rPr lang="en-US" sz="2800" dirty="0" smtClean="0"/>
              <a:t>.</a:t>
            </a:r>
          </a:p>
          <a:p>
            <a:pPr>
              <a:buNone/>
            </a:pPr>
            <a:r>
              <a:rPr lang="en-US" sz="2800" dirty="0" smtClean="0"/>
              <a:t>													</a:t>
            </a:r>
          </a:p>
          <a:p>
            <a:r>
              <a:rPr lang="en-US" sz="2800" b="1" dirty="0" smtClean="0"/>
              <a:t>PACKAGING</a:t>
            </a:r>
          </a:p>
          <a:p>
            <a:pPr>
              <a:buNone/>
            </a:pPr>
            <a:r>
              <a:rPr lang="en-US" sz="2800" b="1" dirty="0" smtClean="0"/>
              <a:t>1.WHITE  I-</a:t>
            </a:r>
            <a:r>
              <a:rPr lang="en-US" sz="2800" dirty="0" smtClean="0"/>
              <a:t>Almost no radiation</a:t>
            </a:r>
          </a:p>
          <a:p>
            <a:pPr>
              <a:buNone/>
            </a:pPr>
            <a:r>
              <a:rPr lang="en-US" sz="2800" dirty="0" smtClean="0"/>
              <a:t> </a:t>
            </a:r>
            <a:r>
              <a:rPr lang="en-US" sz="2800" dirty="0" smtClean="0"/>
              <a:t>                   max. 0.5 </a:t>
            </a:r>
            <a:r>
              <a:rPr lang="en-US" sz="2800" dirty="0" err="1" smtClean="0"/>
              <a:t>mrem</a:t>
            </a:r>
            <a:r>
              <a:rPr lang="en-US" sz="2800" dirty="0" smtClean="0"/>
              <a:t>/hr on package surface.</a:t>
            </a:r>
          </a:p>
          <a:p>
            <a:pPr>
              <a:buNone/>
            </a:pPr>
            <a:r>
              <a:rPr lang="en-US" sz="2800" b="1" dirty="0" smtClean="0"/>
              <a:t>2.Yellow II-</a:t>
            </a:r>
            <a:r>
              <a:rPr lang="en-US" sz="2800" dirty="0" smtClean="0"/>
              <a:t>low level radiation </a:t>
            </a:r>
          </a:p>
          <a:p>
            <a:pPr>
              <a:buNone/>
            </a:pPr>
            <a:r>
              <a:rPr lang="en-US" sz="2800" b="1" dirty="0" smtClean="0"/>
              <a:t> </a:t>
            </a:r>
            <a:r>
              <a:rPr lang="en-US" sz="2800" b="1" dirty="0" smtClean="0"/>
              <a:t>                   </a:t>
            </a:r>
            <a:r>
              <a:rPr lang="en-US" sz="2800" dirty="0" smtClean="0"/>
              <a:t>max.50 </a:t>
            </a:r>
            <a:r>
              <a:rPr lang="en-US" sz="2800" dirty="0" err="1" smtClean="0"/>
              <a:t>mrem</a:t>
            </a:r>
            <a:r>
              <a:rPr lang="en-US" sz="2800" dirty="0" smtClean="0"/>
              <a:t>/hr on package surface.</a:t>
            </a:r>
          </a:p>
          <a:p>
            <a:pPr>
              <a:buNone/>
            </a:pPr>
            <a:r>
              <a:rPr lang="en-US" sz="2800" b="1" dirty="0" smtClean="0"/>
              <a:t>3.Yellow III-</a:t>
            </a:r>
            <a:r>
              <a:rPr lang="en-US" sz="2800" dirty="0" smtClean="0"/>
              <a:t>high level radiation</a:t>
            </a:r>
          </a:p>
          <a:p>
            <a:pPr>
              <a:buNone/>
            </a:pPr>
            <a:r>
              <a:rPr lang="en-US" sz="2800" dirty="0" smtClean="0"/>
              <a:t> </a:t>
            </a:r>
            <a:r>
              <a:rPr lang="en-US" sz="2800" dirty="0" smtClean="0"/>
              <a:t>                    max.200 </a:t>
            </a:r>
            <a:r>
              <a:rPr lang="en-US" sz="2800" dirty="0" err="1" smtClean="0"/>
              <a:t>mrem</a:t>
            </a:r>
            <a:r>
              <a:rPr lang="en-US" sz="2800" dirty="0" smtClean="0"/>
              <a:t>/hr on </a:t>
            </a:r>
            <a:r>
              <a:rPr lang="en-US" sz="2800" dirty="0" err="1" smtClean="0"/>
              <a:t>packag</a:t>
            </a:r>
            <a:r>
              <a:rPr lang="en-US" sz="2800" dirty="0" smtClean="0"/>
              <a:t> surface.</a:t>
            </a:r>
            <a:endParaRPr lang="en-US" sz="2800" dirty="0" smtClean="0"/>
          </a:p>
          <a:p>
            <a:pPr>
              <a:buNone/>
            </a:pPr>
            <a:endParaRPr lang="en-US" sz="2800" b="1" dirty="0" smtClean="0"/>
          </a:p>
          <a:p>
            <a:endParaRPr lang="en-US" sz="2800" b="1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2067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Disposal management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8915400" cy="6172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For disposal of radioactive waste in hospital  </a:t>
            </a:r>
            <a:r>
              <a:rPr lang="en-US" sz="2800" b="1" dirty="0" smtClean="0"/>
              <a:t>yellow II </a:t>
            </a:r>
            <a:r>
              <a:rPr lang="en-US" sz="2800" dirty="0" smtClean="0"/>
              <a:t>type bag is used.</a:t>
            </a:r>
          </a:p>
          <a:p>
            <a:r>
              <a:rPr lang="en-US" sz="2800" dirty="0" smtClean="0"/>
              <a:t>Low level radioactive waste can be sent for landfill.</a:t>
            </a:r>
          </a:p>
          <a:p>
            <a:r>
              <a:rPr lang="en-US" sz="2800" dirty="0" smtClean="0"/>
              <a:t>Low level waste can be stored in depth sea until the radioactivity  fallen to safe level.</a:t>
            </a:r>
            <a:endParaRPr lang="en-US" sz="2500" dirty="0" smtClean="0"/>
          </a:p>
          <a:p>
            <a:pPr>
              <a:buNone/>
            </a:pPr>
            <a:r>
              <a:rPr lang="en-US" sz="2800" dirty="0" smtClean="0"/>
              <a:t> </a:t>
            </a:r>
            <a:endParaRPr lang="en-US" sz="2800" dirty="0"/>
          </a:p>
        </p:txBody>
      </p:sp>
      <p:pic>
        <p:nvPicPr>
          <p:cNvPr id="4" name="Picture 3" descr="Image result for radioactive materials lab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3352800"/>
            <a:ext cx="8991600" cy="335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Steps for waste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97256"/>
            <a:ext cx="8229600" cy="590834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11200" b="1" dirty="0"/>
              <a:t>                     1. </a:t>
            </a:r>
            <a:r>
              <a:rPr lang="en-US" sz="1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Segregation</a:t>
            </a:r>
          </a:p>
          <a:p>
            <a:pPr marL="0" indent="0" algn="ctr">
              <a:buNone/>
            </a:pPr>
            <a:r>
              <a:rPr lang="en-US" sz="1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(As per BMW Guideline)</a:t>
            </a:r>
          </a:p>
          <a:p>
            <a:pPr marL="0" indent="0" algn="ctr">
              <a:buNone/>
            </a:pPr>
            <a:r>
              <a:rPr lang="en-US" sz="9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</a:p>
          <a:p>
            <a:pPr marL="0" indent="0" algn="ctr">
              <a:buNone/>
            </a:pPr>
            <a:r>
              <a:rPr lang="en-US" sz="9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</a:t>
            </a:r>
          </a:p>
          <a:p>
            <a:pPr marL="0" indent="0" algn="ctr">
              <a:buNone/>
            </a:pPr>
            <a:r>
              <a:rPr lang="en-US" sz="1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2. Collection and storage </a:t>
            </a:r>
          </a:p>
          <a:p>
            <a:pPr marL="0" indent="0" algn="ctr">
              <a:buNone/>
            </a:pPr>
            <a:r>
              <a:rPr lang="en-US" sz="1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(Leak Proof &amp; At Separate Place (Not accessible to public)  + With </a:t>
            </a:r>
            <a:r>
              <a:rPr lang="en-US" sz="1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Bio-hazard </a:t>
            </a:r>
            <a:r>
              <a:rPr lang="en-US" sz="1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Symbol </a:t>
            </a:r>
          </a:p>
          <a:p>
            <a:pPr marL="0" indent="0" algn="ctr">
              <a:buNone/>
            </a:pPr>
            <a:r>
              <a:rPr lang="en-US" sz="9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</a:t>
            </a:r>
          </a:p>
          <a:p>
            <a:pPr marL="0" indent="0" algn="ctr">
              <a:buNone/>
            </a:pPr>
            <a:r>
              <a:rPr lang="en-US" sz="9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                                        </a:t>
            </a:r>
          </a:p>
          <a:p>
            <a:pPr marL="0" indent="0" algn="ctr">
              <a:buNone/>
            </a:pPr>
            <a:r>
              <a:rPr lang="en-US" sz="1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3. </a:t>
            </a:r>
            <a:r>
              <a:rPr lang="en-US" sz="1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Transportation</a:t>
            </a:r>
          </a:p>
          <a:p>
            <a:pPr marL="0" indent="0" algn="ctr">
              <a:buNone/>
            </a:pPr>
            <a:r>
              <a:rPr lang="en-US" sz="1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(As per BMW </a:t>
            </a:r>
            <a:r>
              <a:rPr lang="en-US" sz="1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Guideline)</a:t>
            </a:r>
          </a:p>
          <a:p>
            <a:pPr marL="0" indent="0" algn="ctr">
              <a:buNone/>
            </a:pPr>
            <a:r>
              <a:rPr lang="en-US" sz="9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</a:t>
            </a:r>
          </a:p>
          <a:p>
            <a:pPr marL="0" indent="0" algn="ctr">
              <a:buNone/>
            </a:pPr>
            <a:r>
              <a:rPr lang="en-US" sz="9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</a:t>
            </a:r>
            <a:r>
              <a:rPr lang="en-US" sz="1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4. Treatment and disposal  (As per BMW Guideline)</a:t>
            </a:r>
          </a:p>
          <a:p>
            <a:pPr marL="0" indent="0" algn="ctr">
              <a:buNone/>
            </a:pPr>
            <a:r>
              <a:rPr lang="en-US" sz="1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endParaRPr lang="en-US" sz="1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9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</a:t>
            </a:r>
          </a:p>
          <a:p>
            <a:pPr marL="0" indent="0" algn="ctr">
              <a:buNone/>
            </a:pPr>
            <a:r>
              <a:rPr lang="en-US" sz="9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      </a:t>
            </a:r>
          </a:p>
        </p:txBody>
      </p:sp>
      <p:sp>
        <p:nvSpPr>
          <p:cNvPr id="4" name="Down Arrow 3"/>
          <p:cNvSpPr/>
          <p:nvPr/>
        </p:nvSpPr>
        <p:spPr>
          <a:xfrm>
            <a:off x="4898658" y="1524000"/>
            <a:ext cx="223838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4898658" y="3352800"/>
            <a:ext cx="223838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4887292" y="4800600"/>
            <a:ext cx="223838" cy="4252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8097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457200"/>
            <a:ext cx="87630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   </a:t>
            </a:r>
            <a:r>
              <a:rPr lang="en-US" sz="3200" b="1" dirty="0"/>
              <a:t>TRANSPORTATION AND STORAGE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Temporary stored at the central storage area of the hospital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Than sent in bulk to the site of final disposal once or twice a day depending upon the quantity of waste.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dirty="0"/>
              <a:t>Point to Care During transportation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/>
              <a:t>Every bag must have </a:t>
            </a:r>
            <a:r>
              <a:rPr lang="en-US" sz="2400"/>
              <a:t>“ </a:t>
            </a:r>
            <a:r>
              <a:rPr lang="en-US" sz="2400" smtClean="0"/>
              <a:t>Bio </a:t>
            </a:r>
            <a:r>
              <a:rPr lang="en-US" sz="2400" dirty="0"/>
              <a:t>Hazard Symbol”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/>
              <a:t>Kept at Separate area (not accessible to unauthorized public )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/>
              <a:t>Properly sealed and labeled.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/>
              <a:t>Bags should not be filled completely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/>
              <a:t>Bags can be picked up by the neck again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/>
              <a:t>Hand should not be put under the bag.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/>
              <a:t>At a time only one bag should be lifted.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/>
              <a:t>Manual handling of waste bags should be minimized</a:t>
            </a:r>
            <a:endParaRPr lang="en-US" sz="20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b="1" dirty="0"/>
              <a:t>BMW shall not be kept stored for more than 48 hours</a:t>
            </a:r>
            <a:endParaRPr lang="en-US" sz="2400" dirty="0"/>
          </a:p>
          <a:p>
            <a:pPr marL="800100" lvl="1" indent="-342900">
              <a:buFont typeface="Arial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827251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52400"/>
            <a:ext cx="4333875" cy="4133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1"/>
            <a:ext cx="3429000" cy="3862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048125"/>
            <a:ext cx="419100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4777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" y="300071"/>
            <a:ext cx="9067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TRANSPORT TO FINAL DISPOSAL SITE</a:t>
            </a:r>
          </a:p>
          <a:p>
            <a:endParaRPr lang="en-US" sz="28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/>
              <a:t>From health care establishment to the site of final disposal</a:t>
            </a:r>
          </a:p>
          <a:p>
            <a:r>
              <a:rPr lang="en-US" sz="2800" dirty="0" smtClean="0"/>
              <a:t>   In </a:t>
            </a:r>
            <a:r>
              <a:rPr lang="en-US" sz="2800" dirty="0"/>
              <a:t>a closed motor vehicle (truck, tractor‐trolley etc.)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/>
              <a:t>prevents spillage of waste on the way.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/>
              <a:t>Vehicles used for transport of BMW must have the </a:t>
            </a:r>
            <a:r>
              <a:rPr lang="en-US" sz="2800" b="1" dirty="0"/>
              <a:t>“Bio‐Hazard” symbol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/>
              <a:t>These vehicles should not be used for any other purpose.</a:t>
            </a:r>
            <a:endParaRPr lang="en-US" sz="2800" b="1" dirty="0"/>
          </a:p>
          <a:p>
            <a:r>
              <a:rPr lang="en-US" sz="2800" b="1" dirty="0">
                <a:solidFill>
                  <a:srgbClr val="FF0000"/>
                </a:solidFill>
              </a:rPr>
              <a:t>Note: Label shall be non‐washable &amp; prominently visible</a:t>
            </a:r>
            <a:r>
              <a:rPr lang="en-US" sz="2800" dirty="0"/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7812" y="4333875"/>
            <a:ext cx="2390775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3361" y="4290442"/>
            <a:ext cx="2095500" cy="2567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65146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Bio-Medical Waste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/>
              <a:t> Any waste which is generated during diagnosis , treatment  or immunization of human beings or animal or in research activities.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/>
              <a:t> In BMW, Hospital or Laboratory has to define policy for segregate and disposal of General waste. 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/>
              <a:t>The act was passed by the ministry of environment  and forest  in 1986 and notified the BMW rules in July 1998.</a:t>
            </a:r>
          </a:p>
        </p:txBody>
      </p:sp>
    </p:spTree>
    <p:extLst>
      <p:ext uri="{BB962C8B-B14F-4D97-AF65-F5344CB8AC3E}">
        <p14:creationId xmlns:p14="http://schemas.microsoft.com/office/powerpoint/2010/main" xmlns="" val="23528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1" y="152400"/>
            <a:ext cx="4495800" cy="6464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6162" y="152399"/>
            <a:ext cx="4212865" cy="3232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0281" y="3557515"/>
            <a:ext cx="4278724" cy="305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642889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800" b="1" dirty="0"/>
              <a:t>Label for Transporting BMW bags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229600" cy="472440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Date of Transport</a:t>
            </a:r>
          </a:p>
          <a:p>
            <a:r>
              <a:rPr lang="en-US" sz="2800" dirty="0"/>
              <a:t>Date of Waste generation</a:t>
            </a:r>
          </a:p>
          <a:p>
            <a:r>
              <a:rPr lang="en-US" sz="2800" dirty="0"/>
              <a:t>Waste category no</a:t>
            </a:r>
          </a:p>
          <a:p>
            <a:r>
              <a:rPr lang="en-US" sz="2800" dirty="0"/>
              <a:t>Waste quantity</a:t>
            </a:r>
          </a:p>
          <a:p>
            <a:r>
              <a:rPr lang="en-US" sz="2800" dirty="0"/>
              <a:t>Sender’s Name &amp; Address </a:t>
            </a:r>
          </a:p>
          <a:p>
            <a:r>
              <a:rPr lang="en-US" sz="2800" dirty="0"/>
              <a:t>Phone of Contact Person</a:t>
            </a:r>
          </a:p>
          <a:p>
            <a:r>
              <a:rPr lang="en-US" sz="2800" dirty="0"/>
              <a:t>In case of Emergency contact number of Sender: </a:t>
            </a:r>
          </a:p>
          <a:p>
            <a:endParaRPr lang="en-US" sz="2800" dirty="0"/>
          </a:p>
          <a:p>
            <a:r>
              <a:rPr lang="en-US" sz="2800" dirty="0"/>
              <a:t>Receiver’s Name &amp; Address</a:t>
            </a:r>
          </a:p>
          <a:p>
            <a:r>
              <a:rPr lang="en-US" sz="2800" dirty="0"/>
              <a:t>Phone number of Receiver</a:t>
            </a:r>
          </a:p>
        </p:txBody>
      </p:sp>
    </p:spTree>
    <p:extLst>
      <p:ext uri="{BB962C8B-B14F-4D97-AF65-F5344CB8AC3E}">
        <p14:creationId xmlns:p14="http://schemas.microsoft.com/office/powerpoint/2010/main" xmlns="" val="33324458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" y="76200"/>
            <a:ext cx="8763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Final treatment( on site)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srgbClr val="C00000"/>
                </a:solidFill>
              </a:rPr>
              <a:t>Deep </a:t>
            </a:r>
            <a:r>
              <a:rPr lang="en-US" sz="2800" b="1" i="1" dirty="0">
                <a:solidFill>
                  <a:srgbClr val="C00000"/>
                </a:solidFill>
              </a:rPr>
              <a:t>burial: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800" dirty="0"/>
              <a:t>Category 1 and 2 only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800" dirty="0"/>
              <a:t>In cities having less than 5 lakh population &amp; rural </a:t>
            </a:r>
            <a:r>
              <a:rPr lang="en-US" sz="2800" dirty="0" smtClean="0"/>
              <a:t>area.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800" dirty="0" smtClean="0"/>
              <a:t>In the deep burial ,pit depth is 2 meter. </a:t>
            </a:r>
            <a:endParaRPr lang="en-US" sz="28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800" dirty="0"/>
              <a:t>Burial site  </a:t>
            </a:r>
            <a:r>
              <a:rPr lang="en-US" sz="2800" dirty="0" smtClean="0"/>
              <a:t>secured with </a:t>
            </a:r>
            <a:r>
              <a:rPr lang="en-US" sz="2800" dirty="0"/>
              <a:t>covers of wire mash.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800" dirty="0"/>
              <a:t>After every burial in the same secured pit a layer of 10 cm. soil should be added.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800" dirty="0"/>
              <a:t>There should be no well , river , lake close to the site</a:t>
            </a:r>
            <a:r>
              <a:rPr lang="en-US" sz="2400" dirty="0" smtClean="0"/>
              <a:t>.(300meter )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763746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avi katariya\Desktop\MLT\biomedical-waste-management-53-6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183" y="914400"/>
            <a:ext cx="8119515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896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9642" y="762000"/>
            <a:ext cx="76200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•</a:t>
            </a:r>
            <a:r>
              <a:rPr lang="en-US" sz="3600" b="1" i="1" dirty="0"/>
              <a:t>Shredding: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/>
              <a:t>O</a:t>
            </a:r>
            <a:r>
              <a:rPr lang="en-US" sz="2400" dirty="0" smtClean="0"/>
              <a:t>nly </a:t>
            </a:r>
            <a:r>
              <a:rPr lang="en-US" sz="2400" dirty="0"/>
              <a:t>after chemical treatment/autoclaving.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The </a:t>
            </a:r>
            <a:r>
              <a:rPr lang="en-US" sz="2400" dirty="0"/>
              <a:t>plastic (I.V. bottles, I.V. sets, syringes, catheters etc.), sharps (needles, blades, glass </a:t>
            </a:r>
            <a:r>
              <a:rPr lang="en-US" sz="2400" dirty="0" err="1" smtClean="0"/>
              <a:t>etc</a:t>
            </a:r>
            <a:r>
              <a:rPr lang="en-US" sz="2400" dirty="0" smtClean="0"/>
              <a:t>)</a:t>
            </a:r>
            <a:endParaRPr lang="en-US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Needle </a:t>
            </a:r>
            <a:r>
              <a:rPr lang="en-US" sz="2400" dirty="0"/>
              <a:t>destroyers can be used for disposal of needles directly without chemical treatment.</a:t>
            </a:r>
          </a:p>
          <a:p>
            <a:endParaRPr lang="en-US" sz="2400" dirty="0"/>
          </a:p>
          <a:p>
            <a:r>
              <a:rPr lang="en-US" sz="3600" dirty="0"/>
              <a:t>•</a:t>
            </a:r>
            <a:r>
              <a:rPr lang="en-US" sz="3600" b="1" i="1" dirty="0"/>
              <a:t>Land disposal:</a:t>
            </a:r>
          </a:p>
          <a:p>
            <a:endParaRPr lang="en-US" sz="2400" b="1" i="1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Pre - </a:t>
            </a:r>
            <a:r>
              <a:rPr lang="en-US" sz="2400" dirty="0" smtClean="0"/>
              <a:t>treatment </a:t>
            </a:r>
            <a:r>
              <a:rPr lang="en-US" sz="2400" dirty="0"/>
              <a:t>is </a:t>
            </a:r>
            <a:r>
              <a:rPr lang="en-US" sz="2400" dirty="0" smtClean="0"/>
              <a:t>optional.</a:t>
            </a:r>
            <a:endParaRPr lang="en-US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i="1" dirty="0" smtClean="0"/>
              <a:t>Secured/Sanitary </a:t>
            </a:r>
            <a:r>
              <a:rPr lang="en-US" sz="2400" b="1" i="1" dirty="0"/>
              <a:t>landfill</a:t>
            </a:r>
            <a:endParaRPr lang="en-US" sz="2400" b="1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Incinerator </a:t>
            </a:r>
            <a:r>
              <a:rPr lang="en-US" sz="2400" dirty="0"/>
              <a:t>ash, discarded medicines, cytotoxic substances and solid chemical waste 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6546615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886700" cy="914400"/>
          </a:xfrm>
        </p:spPr>
        <p:txBody>
          <a:bodyPr/>
          <a:lstStyle/>
          <a:p>
            <a:r>
              <a:rPr lang="en-US" b="1" dirty="0" smtClean="0"/>
              <a:t>Sanitary landfill Process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7886700" cy="480853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Digging a large pit in ground.</a:t>
            </a:r>
          </a:p>
          <a:p>
            <a:r>
              <a:rPr lang="en-US" sz="2800" dirty="0" smtClean="0"/>
              <a:t>There must be at least 3 m gap between ground water and landfill.</a:t>
            </a:r>
          </a:p>
          <a:p>
            <a:r>
              <a:rPr lang="en-US" sz="2800" dirty="0" smtClean="0"/>
              <a:t>Site should be 250 meter away from river ,stream.</a:t>
            </a:r>
          </a:p>
          <a:p>
            <a:r>
              <a:rPr lang="en-US" sz="2800" dirty="0" smtClean="0"/>
              <a:t>Lined </a:t>
            </a:r>
            <a:r>
              <a:rPr lang="en-US" sz="2800" dirty="0"/>
              <a:t>it with plastic </a:t>
            </a:r>
            <a:r>
              <a:rPr lang="en-US" sz="2800" dirty="0" smtClean="0"/>
              <a:t>layer (</a:t>
            </a:r>
            <a:r>
              <a:rPr lang="en-US" sz="2800" dirty="0"/>
              <a:t>2-4 feet) or clay.</a:t>
            </a:r>
          </a:p>
          <a:p>
            <a:r>
              <a:rPr lang="en-US" sz="2800" dirty="0"/>
              <a:t>F</a:t>
            </a:r>
            <a:r>
              <a:rPr lang="en-US" sz="2800" dirty="0" smtClean="0"/>
              <a:t>or the collection of leachates plumbing of pipe at the bottom.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524157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vi katariya\Desktop\MLT\landfil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685800"/>
            <a:ext cx="86868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957884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Incineration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/>
              <a:t>Category </a:t>
            </a:r>
            <a:r>
              <a:rPr lang="en-US" sz="2800" dirty="0"/>
              <a:t>1, 2, 3, 5, and </a:t>
            </a:r>
            <a:r>
              <a:rPr lang="en-US" sz="2800" dirty="0" smtClean="0"/>
              <a:t>6 can be incinerated.</a:t>
            </a:r>
            <a:endParaRPr lang="en-US" sz="28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/>
              <a:t>high temperature(110-850 C) </a:t>
            </a:r>
            <a:r>
              <a:rPr lang="en-US" sz="2800" dirty="0"/>
              <a:t>dry oxidation </a:t>
            </a:r>
            <a:r>
              <a:rPr lang="en-US" sz="2800" dirty="0" smtClean="0"/>
              <a:t>process.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/>
              <a:t>Convert </a:t>
            </a:r>
            <a:r>
              <a:rPr lang="en-US" sz="2800" dirty="0"/>
              <a:t>organic </a:t>
            </a:r>
            <a:r>
              <a:rPr lang="en-US" sz="2800" dirty="0" smtClean="0"/>
              <a:t>combustible </a:t>
            </a:r>
            <a:r>
              <a:rPr lang="en-US" sz="2800" dirty="0"/>
              <a:t>waste to inorganic </a:t>
            </a:r>
            <a:r>
              <a:rPr lang="en-US" sz="2800" dirty="0" smtClean="0"/>
              <a:t>incombustible</a:t>
            </a:r>
            <a:endParaRPr lang="en-US" sz="28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/>
              <a:t>Generate Ash </a:t>
            </a:r>
            <a:r>
              <a:rPr lang="en-US" sz="2800" dirty="0"/>
              <a:t>,flue gas and heat.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/>
              <a:t>Used </a:t>
            </a:r>
            <a:r>
              <a:rPr lang="en-US" sz="2800" dirty="0"/>
              <a:t>for the waste that can not be reused, recycled or </a:t>
            </a:r>
            <a:r>
              <a:rPr lang="en-US" sz="2800"/>
              <a:t>disposed </a:t>
            </a:r>
            <a:r>
              <a:rPr lang="en-US" sz="2800" smtClean="0"/>
              <a:t> </a:t>
            </a:r>
            <a:r>
              <a:rPr lang="en-US" sz="2800" dirty="0"/>
              <a:t>in landfill site.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/>
              <a:t>For this process certificate require  </a:t>
            </a:r>
            <a:r>
              <a:rPr lang="en-US" sz="2800" dirty="0"/>
              <a:t>from CPCB/State Pollution Control </a:t>
            </a:r>
            <a:r>
              <a:rPr lang="en-US" sz="2800" dirty="0" smtClean="0"/>
              <a:t>Board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5258915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685800"/>
            <a:ext cx="868680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76600" y="0"/>
            <a:ext cx="2971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Incinerator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6696651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4400" b="1" dirty="0"/>
              <a:t>Plasma Pyrolysis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447800"/>
            <a:ext cx="8763000" cy="5257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b="1" dirty="0"/>
              <a:t>What is plasma ?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/>
              <a:t>Commonly 3 state  liquid, solid &amp; gas. 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/>
              <a:t>Plasma is the fourth state of matter made of electric conductivity or electro-magnetic field.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/>
              <a:t>Every state changes due to HEAT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/>
              <a:t>From SOLID to LIQUID to GAS to PLASMA (Ions + Atoms + </a:t>
            </a:r>
            <a:r>
              <a:rPr lang="en-US" sz="3200" dirty="0" err="1"/>
              <a:t>Electrone</a:t>
            </a:r>
            <a:r>
              <a:rPr lang="en-US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1355761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16999"/>
            <a:ext cx="7886700" cy="1325563"/>
          </a:xfrm>
        </p:spPr>
        <p:txBody>
          <a:bodyPr>
            <a:normAutofit/>
          </a:bodyPr>
          <a:lstStyle/>
          <a:p>
            <a:r>
              <a:rPr lang="en-US" sz="4400" b="1" dirty="0"/>
              <a:t>Source of biomedical waste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" y="2046027"/>
            <a:ext cx="7924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2800" dirty="0"/>
              <a:t>Clinics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800" dirty="0"/>
              <a:t>hospitals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800" dirty="0"/>
              <a:t>Medical laboratories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800" dirty="0"/>
              <a:t>Blood banks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800" dirty="0"/>
              <a:t>Mortuaries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800" dirty="0"/>
              <a:t>Medical research &amp; training centers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800" dirty="0"/>
              <a:t>Animal houses etc.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800" dirty="0"/>
              <a:t>Such a waste can also be generated at home if health care is being provided there to a patient (e.g. injection, dressing material etc.)</a:t>
            </a:r>
          </a:p>
        </p:txBody>
      </p:sp>
    </p:spTree>
    <p:extLst>
      <p:ext uri="{BB962C8B-B14F-4D97-AF65-F5344CB8AC3E}">
        <p14:creationId xmlns:p14="http://schemas.microsoft.com/office/powerpoint/2010/main" xmlns="" val="64378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Plasma Torch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558" y="838200"/>
            <a:ext cx="8915400" cy="6019800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/>
              <a:t>Plasma torch</a:t>
            </a:r>
          </a:p>
          <a:p>
            <a:pPr lvl="1">
              <a:buFont typeface="Arial" pitchFamily="34" charset="0"/>
              <a:buChar char="•"/>
            </a:pPr>
            <a:r>
              <a:rPr lang="en-US" sz="2400" b="1" dirty="0"/>
              <a:t>Instrument which generate plasma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Principle of Plasma Torch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/>
              <a:t>Gas such as oxygen, nitrogen ,argon is forced through small orifice inside the torch.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/>
              <a:t>An electrical current from external power supply is then introduced in that gas flow,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/>
              <a:t>Which generate 	</a:t>
            </a:r>
          </a:p>
          <a:p>
            <a:pPr lvl="2">
              <a:buFont typeface="Arial" pitchFamily="34" charset="0"/>
              <a:buChar char="•"/>
            </a:pPr>
            <a:r>
              <a:rPr lang="en-US" sz="2400" dirty="0"/>
              <a:t>heat of temp. up to 40000 F. </a:t>
            </a:r>
          </a:p>
          <a:p>
            <a:pPr lvl="2">
              <a:buFont typeface="Arial" pitchFamily="34" charset="0"/>
              <a:buChar char="•"/>
            </a:pPr>
            <a:r>
              <a:rPr lang="en-US" sz="2400" dirty="0"/>
              <a:t>Electric conductivity</a:t>
            </a:r>
          </a:p>
          <a:p>
            <a:pPr lvl="2">
              <a:buFont typeface="Arial" pitchFamily="34" charset="0"/>
              <a:buChar char="•"/>
            </a:pPr>
            <a:r>
              <a:rPr lang="en-US" sz="2400" dirty="0"/>
              <a:t>Electromagnetic field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/>
              <a:t>This all three are consider as “Plasma”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/>
              <a:t>This Plasma come out from small orifice of the torch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/>
              <a:t>And through on object for wielding , decontamination , cutting etc.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0167343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Plasma pyrolysis Principle</a:t>
            </a:r>
          </a:p>
        </p:txBody>
      </p:sp>
      <p:pic>
        <p:nvPicPr>
          <p:cNvPr id="3074" name="Picture 2" descr="C:\Users\ravi katariya\Desktop\MLT\Figure2-Schematic-of-Mark-1-Plasma-Pyrolysis-Reacto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1"/>
            <a:ext cx="8839200" cy="571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425107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   </a:t>
            </a:r>
            <a:r>
              <a:rPr lang="en-US" sz="7200" b="1" i="1" dirty="0" smtClean="0">
                <a:solidFill>
                  <a:srgbClr val="0070C0"/>
                </a:solidFill>
                <a:latin typeface="Arial Black" pitchFamily="34" charset="0"/>
              </a:rPr>
              <a:t>THANK YOU</a:t>
            </a:r>
            <a:endParaRPr lang="en-US" sz="7200" b="1" i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E8D3AC08-2BA4-4021-9F6F-188B59F21E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23352" r="43407" b="22161"/>
          <a:stretch/>
        </p:blipFill>
        <p:spPr>
          <a:xfrm>
            <a:off x="237775" y="1524000"/>
            <a:ext cx="8753825" cy="49961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:\Users\ravi katariya\Desktop\MLT\bio-medical-waste-management-2016-21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0474"/>
            <a:ext cx="8915400" cy="6400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8492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Chemical Reagent As Per MSDS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610600" cy="5410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 What </a:t>
            </a:r>
            <a:r>
              <a:rPr lang="en-US" sz="2800" dirty="0"/>
              <a:t>is MSDS (Material Safety Data Sheet</a:t>
            </a:r>
            <a:r>
              <a:rPr lang="en-US" sz="2800" dirty="0" smtClean="0"/>
              <a:t>)?          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MSDS Contain</a:t>
            </a:r>
          </a:p>
          <a:p>
            <a:pPr lvl="1">
              <a:buFont typeface="Wingdings" pitchFamily="2" charset="2"/>
              <a:buChar char="Ø"/>
            </a:pPr>
            <a:r>
              <a:rPr lang="en-US" sz="2500" dirty="0" smtClean="0"/>
              <a:t> Composition</a:t>
            </a:r>
          </a:p>
          <a:p>
            <a:pPr lvl="1">
              <a:buFont typeface="Wingdings" pitchFamily="2" charset="2"/>
              <a:buChar char="Ø"/>
            </a:pPr>
            <a:r>
              <a:rPr lang="en-US" sz="2500" dirty="0"/>
              <a:t> </a:t>
            </a:r>
            <a:r>
              <a:rPr lang="en-US" sz="2500" dirty="0" smtClean="0"/>
              <a:t>Stability &amp; Reaction</a:t>
            </a:r>
          </a:p>
          <a:p>
            <a:pPr lvl="1">
              <a:buFont typeface="Wingdings" pitchFamily="2" charset="2"/>
              <a:buChar char="Ø"/>
            </a:pPr>
            <a:r>
              <a:rPr lang="en-US" sz="2500" dirty="0"/>
              <a:t> </a:t>
            </a:r>
            <a:r>
              <a:rPr lang="en-US" sz="2500" dirty="0" smtClean="0"/>
              <a:t>Transport , Handling &amp; Storage information</a:t>
            </a:r>
          </a:p>
          <a:p>
            <a:pPr lvl="1">
              <a:buFont typeface="Wingdings" pitchFamily="2" charset="2"/>
              <a:buChar char="Ø"/>
            </a:pPr>
            <a:r>
              <a:rPr lang="en-US" sz="2500" dirty="0"/>
              <a:t> </a:t>
            </a:r>
            <a:r>
              <a:rPr lang="en-US" sz="2500" dirty="0" smtClean="0"/>
              <a:t>Safety measures &amp; Personal Protection</a:t>
            </a:r>
          </a:p>
          <a:p>
            <a:pPr lvl="1">
              <a:buFont typeface="Wingdings" pitchFamily="2" charset="2"/>
              <a:buChar char="Ø"/>
            </a:pPr>
            <a:r>
              <a:rPr lang="en-US" sz="2500" dirty="0"/>
              <a:t> </a:t>
            </a:r>
            <a:r>
              <a:rPr lang="en-US" sz="2500" dirty="0" smtClean="0"/>
              <a:t>Safe disposal </a:t>
            </a:r>
          </a:p>
          <a:p>
            <a:pPr marL="0" indent="0">
              <a:buNone/>
            </a:pPr>
            <a:r>
              <a:rPr lang="en-US" sz="2800" dirty="0" smtClean="0"/>
              <a:t>For e.g.  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err="1" smtClean="0"/>
              <a:t>Creatinine</a:t>
            </a:r>
            <a:r>
              <a:rPr lang="en-US" sz="2800" dirty="0" smtClean="0"/>
              <a:t> test reagent (R1 – </a:t>
            </a:r>
            <a:r>
              <a:rPr lang="en-US" sz="2800" dirty="0" err="1" smtClean="0"/>
              <a:t>NaOH</a:t>
            </a:r>
            <a:r>
              <a:rPr lang="en-US" sz="2800" dirty="0" smtClean="0"/>
              <a:t> &amp; R2 Picric acid):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/>
              <a:t> </a:t>
            </a:r>
            <a:r>
              <a:rPr lang="en-US" sz="2800" dirty="0" smtClean="0"/>
              <a:t>Disposal of </a:t>
            </a:r>
            <a:r>
              <a:rPr lang="en-US" sz="2800" dirty="0" err="1" smtClean="0"/>
              <a:t>NaOH</a:t>
            </a:r>
            <a:r>
              <a:rPr lang="en-US" sz="2800" dirty="0" smtClean="0"/>
              <a:t> reagent</a:t>
            </a:r>
          </a:p>
          <a:p>
            <a:pPr lvl="1">
              <a:buFont typeface="Wingdings" pitchFamily="2" charset="2"/>
              <a:buChar char="Ø"/>
            </a:pPr>
            <a:r>
              <a:rPr lang="en-US" sz="2500" dirty="0" smtClean="0"/>
              <a:t> Neutralize it with dilute acetic acid.</a:t>
            </a:r>
          </a:p>
        </p:txBody>
      </p:sp>
    </p:spTree>
    <p:extLst>
      <p:ext uri="{BB962C8B-B14F-4D97-AF65-F5344CB8AC3E}">
        <p14:creationId xmlns:p14="http://schemas.microsoft.com/office/powerpoint/2010/main" xmlns="" val="196412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7886700" cy="990599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How to handle mercury spillage?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763000" cy="5791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Wear rubber or latex gloves.</a:t>
            </a:r>
          </a:p>
          <a:p>
            <a:r>
              <a:rPr lang="en-US" sz="2800" dirty="0" smtClean="0"/>
              <a:t>Broken glass piece </a:t>
            </a:r>
          </a:p>
          <a:p>
            <a:pPr lvl="1"/>
            <a:r>
              <a:rPr lang="en-US" sz="2500" dirty="0" smtClean="0"/>
              <a:t>Big glass with rubber brush &amp; plastic </a:t>
            </a:r>
            <a:r>
              <a:rPr lang="en-US" sz="2500" dirty="0" err="1" smtClean="0"/>
              <a:t>supadi</a:t>
            </a:r>
            <a:r>
              <a:rPr lang="en-US" sz="2500" dirty="0" smtClean="0"/>
              <a:t>.</a:t>
            </a:r>
          </a:p>
          <a:p>
            <a:pPr lvl="1"/>
            <a:r>
              <a:rPr lang="en-US" sz="2500" dirty="0" smtClean="0"/>
              <a:t>Small glass pick  with forceps.</a:t>
            </a:r>
          </a:p>
          <a:p>
            <a:r>
              <a:rPr lang="en-US" sz="2800" dirty="0" smtClean="0"/>
              <a:t>Put in paper towel</a:t>
            </a:r>
          </a:p>
          <a:p>
            <a:r>
              <a:rPr lang="en-US" sz="2800" dirty="0" smtClean="0"/>
              <a:t>Fold it &amp; place in zip locking bag.(label it)</a:t>
            </a:r>
          </a:p>
          <a:p>
            <a:r>
              <a:rPr lang="en-US" sz="2800" dirty="0" smtClean="0"/>
              <a:t>Use a rubber brush and Eye dropper to gather mercury beads.</a:t>
            </a:r>
          </a:p>
          <a:p>
            <a:r>
              <a:rPr lang="en-US" sz="2800" dirty="0" smtClean="0"/>
              <a:t>Squeeze mercury onto damp paper. </a:t>
            </a:r>
          </a:p>
          <a:p>
            <a:r>
              <a:rPr lang="en-US" sz="2800" dirty="0" smtClean="0"/>
              <a:t>Place it in a zip locking bag.(label it)</a:t>
            </a:r>
          </a:p>
          <a:p>
            <a:r>
              <a:rPr lang="en-US" sz="2800" dirty="0" smtClean="0"/>
              <a:t>Gloves used during process also sent with bag.</a:t>
            </a:r>
          </a:p>
        </p:txBody>
      </p:sp>
    </p:spTree>
    <p:extLst>
      <p:ext uri="{BB962C8B-B14F-4D97-AF65-F5344CB8AC3E}">
        <p14:creationId xmlns:p14="http://schemas.microsoft.com/office/powerpoint/2010/main" xmlns="" val="202282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uldip\Downloads\1248720943.jpg"/>
          <p:cNvPicPr>
            <a:picLocks noChangeAspect="1" noChangeArrowheads="1"/>
          </p:cNvPicPr>
          <p:nvPr/>
        </p:nvPicPr>
        <p:blipFill>
          <a:blip r:embed="rId2" cstate="print"/>
          <a:srcRect l="9500" r="2000" b="10538"/>
          <a:stretch>
            <a:fillRect/>
          </a:stretch>
        </p:blipFill>
        <p:spPr bwMode="auto">
          <a:xfrm>
            <a:off x="304799" y="0"/>
            <a:ext cx="8839201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5EB7638-DFB7-449D-8EB8-4F83FD647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-122572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Handling of Needle and Syringe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652488D-F797-411B-B363-ACB7FFF00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486399"/>
          </a:xfrm>
        </p:spPr>
        <p:txBody>
          <a:bodyPr/>
          <a:lstStyle/>
          <a:p>
            <a:r>
              <a:rPr lang="en-US" sz="2800" dirty="0"/>
              <a:t>Do not recap the needle to avoid needle </a:t>
            </a:r>
            <a:r>
              <a:rPr lang="en-US" sz="2800" dirty="0" smtClean="0"/>
              <a:t>prick </a:t>
            </a:r>
            <a:r>
              <a:rPr lang="en-US" sz="2800" dirty="0"/>
              <a:t>injury.</a:t>
            </a:r>
          </a:p>
          <a:p>
            <a:r>
              <a:rPr lang="en-US" sz="2800" dirty="0"/>
              <a:t>Dispose needle into white puncture proof container.</a:t>
            </a:r>
          </a:p>
          <a:p>
            <a:r>
              <a:rPr lang="en-US" sz="2800" dirty="0"/>
              <a:t>Container should be filled with 1% </a:t>
            </a:r>
            <a:r>
              <a:rPr lang="en-US" sz="2800" dirty="0" err="1"/>
              <a:t>Hypochloride</a:t>
            </a:r>
            <a:r>
              <a:rPr lang="en-US" sz="2800" dirty="0"/>
              <a:t> solution.</a:t>
            </a:r>
          </a:p>
          <a:p>
            <a:r>
              <a:rPr lang="en-US" sz="2800" dirty="0"/>
              <a:t>It should be leak proof and tightly packed.</a:t>
            </a:r>
          </a:p>
          <a:p>
            <a:r>
              <a:rPr lang="en-US" sz="2800" dirty="0"/>
              <a:t>When container is </a:t>
            </a:r>
            <a:r>
              <a:rPr lang="en-US" sz="3600" dirty="0"/>
              <a:t>¾</a:t>
            </a:r>
            <a:r>
              <a:rPr lang="en-US" sz="2800" dirty="0"/>
              <a:t> filled with needle ,change it with new container.</a:t>
            </a:r>
          </a:p>
          <a:p>
            <a:r>
              <a:rPr lang="en-US" sz="2800" dirty="0"/>
              <a:t>It should be change at every 72 hours. </a:t>
            </a:r>
          </a:p>
        </p:txBody>
      </p:sp>
      <p:pic>
        <p:nvPicPr>
          <p:cNvPr id="4" name="Picture 2" descr="C:\Users\ravi katariya\Desktop\MLT\re.jpg">
            <a:extLst>
              <a:ext uri="{FF2B5EF4-FFF2-40B4-BE49-F238E27FC236}">
                <a16:creationId xmlns="" xmlns:a16="http://schemas.microsoft.com/office/drawing/2014/main" id="{57038BC5-8CE9-45B9-AEA3-4A97BB142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267200"/>
            <a:ext cx="50292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6816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uldip\Downloads\Soclean-Needle-Cum-Hub-Cutter-Deluxe-2.jpg"/>
          <p:cNvPicPr>
            <a:picLocks noChangeAspect="1" noChangeArrowheads="1"/>
          </p:cNvPicPr>
          <p:nvPr/>
        </p:nvPicPr>
        <p:blipFill>
          <a:blip r:embed="rId2" cstate="print"/>
          <a:srcRect l="20667" t="7333" r="18000" b="12667"/>
          <a:stretch>
            <a:fillRect/>
          </a:stretch>
        </p:blipFill>
        <p:spPr bwMode="auto">
          <a:xfrm>
            <a:off x="0" y="0"/>
            <a:ext cx="4724400" cy="6705600"/>
          </a:xfrm>
          <a:prstGeom prst="rect">
            <a:avLst/>
          </a:prstGeom>
          <a:noFill/>
        </p:spPr>
      </p:pic>
      <p:pic>
        <p:nvPicPr>
          <p:cNvPr id="2052" name="Picture 4" descr="Sharps Container"/>
          <p:cNvPicPr>
            <a:picLocks noChangeAspect="1" noChangeArrowheads="1"/>
          </p:cNvPicPr>
          <p:nvPr/>
        </p:nvPicPr>
        <p:blipFill>
          <a:blip r:embed="rId3" cstate="print"/>
          <a:srcRect l="4000" t="2500" r="4800" b="3750"/>
          <a:stretch>
            <a:fillRect/>
          </a:stretch>
        </p:blipFill>
        <p:spPr bwMode="auto">
          <a:xfrm>
            <a:off x="4572000" y="533400"/>
            <a:ext cx="43434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1555</TotalTime>
  <Words>1161</Words>
  <Application>Microsoft Office PowerPoint</Application>
  <PresentationFormat>On-screen Show (4:3)</PresentationFormat>
  <Paragraphs>187</Paragraphs>
  <Slides>32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BIOMEDICAL WASTE MANAGEMENT</vt:lpstr>
      <vt:lpstr>Bio-Medical Waste definition</vt:lpstr>
      <vt:lpstr>Source of biomedical waste</vt:lpstr>
      <vt:lpstr>Slide 4</vt:lpstr>
      <vt:lpstr>Chemical Reagent As Per MSDS</vt:lpstr>
      <vt:lpstr>How to handle mercury spillage?</vt:lpstr>
      <vt:lpstr>Slide 7</vt:lpstr>
      <vt:lpstr>Handling of Needle and Syringe</vt:lpstr>
      <vt:lpstr>Slide 9</vt:lpstr>
      <vt:lpstr>How to make 1% HOCl solution</vt:lpstr>
      <vt:lpstr>Prepare 0.5 mmol/L HCL from Conc.HCL (Use Below Detail) </vt:lpstr>
      <vt:lpstr>Slide 12</vt:lpstr>
      <vt:lpstr>Slide 13</vt:lpstr>
      <vt:lpstr>Radioactive waste</vt:lpstr>
      <vt:lpstr>Disposal management</vt:lpstr>
      <vt:lpstr>Steps for waste management</vt:lpstr>
      <vt:lpstr>Slide 17</vt:lpstr>
      <vt:lpstr>Slide 18</vt:lpstr>
      <vt:lpstr>Slide 19</vt:lpstr>
      <vt:lpstr>Slide 20</vt:lpstr>
      <vt:lpstr>Label for Transporting BMW bags</vt:lpstr>
      <vt:lpstr>Slide 22</vt:lpstr>
      <vt:lpstr>Slide 23</vt:lpstr>
      <vt:lpstr>Slide 24</vt:lpstr>
      <vt:lpstr>Sanitary landfill Process</vt:lpstr>
      <vt:lpstr>Slide 26</vt:lpstr>
      <vt:lpstr>Slide 27</vt:lpstr>
      <vt:lpstr>Slide 28</vt:lpstr>
      <vt:lpstr>Plasma Pyrolysis</vt:lpstr>
      <vt:lpstr>Plasma Torch </vt:lpstr>
      <vt:lpstr>Plasma pyrolysis Principle</vt:lpstr>
      <vt:lpstr>   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BIOMEDICAL WASTE MANAGEMENT</dc:title>
  <dc:creator>ravi katariya</dc:creator>
  <cp:lastModifiedBy>kuldip</cp:lastModifiedBy>
  <cp:revision>171</cp:revision>
  <dcterms:created xsi:type="dcterms:W3CDTF">2018-04-21T04:55:32Z</dcterms:created>
  <dcterms:modified xsi:type="dcterms:W3CDTF">2018-05-02T17:37:38Z</dcterms:modified>
</cp:coreProperties>
</file>