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2.png" ContentType="image/png"/>
  <Override PartName="/ppt/media/image1.png" ContentType="image/png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" name="TextShape 2"/>
          <p:cNvSpPr txBox="1"/>
          <p:nvPr/>
        </p:nvSpPr>
        <p:spPr>
          <a:xfrm>
            <a:off x="457200" y="503280"/>
            <a:ext cx="8229600" cy="7461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endParaRPr/>
          </a:p>
          <a:p>
            <a:endParaRPr/>
          </a:p>
          <a:p>
            <a:pPr algn="ctr"/>
            <a:r>
              <a:rPr lang="en-US" sz="4000">
                <a:latin typeface="Arial"/>
              </a:rPr>
              <a:t>Type of Analytic Method</a:t>
            </a:r>
            <a:endParaRPr/>
          </a:p>
          <a:p>
            <a:pPr algn="ctr"/>
            <a:endParaRPr/>
          </a:p>
          <a:p>
            <a:pPr algn="ctr"/>
            <a:endParaRPr/>
          </a:p>
          <a:p>
            <a:pPr algn="ctr"/>
            <a:endParaRPr/>
          </a:p>
          <a:p>
            <a:pPr algn="r"/>
            <a:r>
              <a:rPr lang="en-US" sz="2800">
                <a:latin typeface="Arial"/>
              </a:rPr>
              <a:t>Twinkle Patel</a:t>
            </a:r>
            <a:endParaRPr/>
          </a:p>
          <a:p>
            <a:pPr algn="r"/>
            <a:r>
              <a:rPr lang="en-US" sz="2800">
                <a:latin typeface="Arial"/>
              </a:rPr>
              <a:t>Dimple Mevada</a:t>
            </a:r>
            <a:endParaRPr/>
          </a:p>
          <a:p>
            <a:pPr algn="r"/>
            <a:r>
              <a:rPr lang="en-US" sz="2800">
                <a:latin typeface="Arial"/>
              </a:rPr>
              <a:t>Anu Patel</a:t>
            </a:r>
            <a:endParaRPr/>
          </a:p>
          <a:p>
            <a:pPr algn="r"/>
            <a:r>
              <a:rPr lang="en-US" sz="2800">
                <a:latin typeface="Arial"/>
              </a:rPr>
              <a:t>Sulxana Padavi</a:t>
            </a:r>
            <a:endParaRPr/>
          </a:p>
          <a:p>
            <a:pPr algn="r"/>
            <a:r>
              <a:rPr lang="en-US" sz="2800">
                <a:latin typeface="Arial"/>
              </a:rPr>
              <a:t>Urmila Baldaniya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1.END POINT METHOD</a:t>
            </a:r>
            <a:endParaRPr/>
          </a:p>
        </p:txBody>
      </p:sp>
      <p:sp>
        <p:nvSpPr>
          <p:cNvPr id="39" name="CustomShape 2"/>
          <p:cNvSpPr/>
          <p:nvPr/>
        </p:nvSpPr>
        <p:spPr>
          <a:xfrm>
            <a:off x="457200" y="150948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In this method, the reaction between substrate (analyte) and a specific reagent react and form a colored complex.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It require time period until reaction end.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In end point , OD is taken at the end of reaction (completion of reaction)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So , At the end of the reaction,the amount of product (colour complex) formed is in equil propotional to the substrate (analyte).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Glucose + o2+ H2O       </a:t>
            </a:r>
            <a:r>
              <a:rPr lang="en-US" sz="3108" strike="noStrike" baseline="50000">
                <a:solidFill>
                  <a:srgbClr val="000000"/>
                </a:solidFill>
                <a:latin typeface="Calibri"/>
              </a:rPr>
              <a:t>GOD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            gluconic acid + H2O2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H2O2+phenol + 4amino-antipyrine     </a:t>
            </a:r>
            <a:r>
              <a:rPr lang="en-US" sz="3108" strike="noStrike" baseline="50000">
                <a:solidFill>
                  <a:srgbClr val="000000"/>
                </a:solidFill>
                <a:latin typeface="Calibri"/>
              </a:rPr>
              <a:t>POD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      Quinoneimine + 2H20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                          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0" name="CustomShape 3"/>
          <p:cNvSpPr/>
          <p:nvPr/>
        </p:nvSpPr>
        <p:spPr>
          <a:xfrm flipH="1">
            <a:off x="4711680" y="5249520"/>
            <a:ext cx="1146600" cy="26640"/>
          </a:xfrm>
          <a:prstGeom prst="straightConnector1">
            <a:avLst/>
          </a:prstGeom>
          <a:noFill/>
          <a:ln>
            <a:solidFill>
              <a:srgbClr val="000000"/>
            </a:solidFill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CustomShape 4"/>
          <p:cNvSpPr/>
          <p:nvPr/>
        </p:nvSpPr>
        <p:spPr>
          <a:xfrm flipH="1" flipV="1">
            <a:off x="3308040" y="4267440"/>
            <a:ext cx="1684440" cy="2520"/>
          </a:xfrm>
          <a:prstGeom prst="straightConnector1">
            <a:avLst/>
          </a:prstGeom>
          <a:noFill/>
          <a:ln>
            <a:solidFill>
              <a:srgbClr val="000000"/>
            </a:solidFill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In this method,if the concentration of the substrate is sufficiently high in comparison to enzyme then rate (velocity) of reaction is proportional to the concentration of enzyme.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Thus the amount of product formed in a given period of time is proportional to the amount to concentration of enzyme present.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OD is taken in time period of 1 min (delta OD)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 strike="noStrike">
                <a:solidFill>
                  <a:srgbClr val="000000"/>
                </a:solidFill>
                <a:latin typeface="Calibri"/>
              </a:rPr>
              <a:t>Delta OD = OD</a:t>
            </a:r>
            <a:r>
              <a:rPr lang="en-US" sz="1400" strike="noStrike">
                <a:solidFill>
                  <a:srgbClr val="000000"/>
                </a:solidFill>
                <a:latin typeface="Calibri"/>
              </a:rPr>
              <a:t>60second</a:t>
            </a:r>
            <a:r>
              <a:rPr lang="en-US" sz="2400" strike="noStrike">
                <a:solidFill>
                  <a:srgbClr val="000000"/>
                </a:solidFill>
                <a:latin typeface="Calibri"/>
              </a:rPr>
              <a:t> - OD</a:t>
            </a:r>
            <a:r>
              <a:rPr lang="en-US" sz="1400" strike="noStrike">
                <a:solidFill>
                  <a:srgbClr val="000000"/>
                </a:solidFill>
                <a:latin typeface="Calibri"/>
              </a:rPr>
              <a:t>0 second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In this method,the rate of reaction is proportional to the concentration of enzyme(analyte).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3" name="CustomShape 2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2.KINETIC METHOD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2.KINETIC METHOD</a:t>
            </a:r>
            <a:endParaRPr/>
          </a:p>
        </p:txBody>
      </p:sp>
      <p:sp>
        <p:nvSpPr>
          <p:cNvPr id="45" name="CustomShape 2"/>
          <p:cNvSpPr/>
          <p:nvPr/>
        </p:nvSpPr>
        <p:spPr>
          <a:xfrm>
            <a:off x="548640" y="1600200"/>
            <a:ext cx="813744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Principle of ALT:</a:t>
            </a:r>
            <a:endParaRPr/>
          </a:p>
          <a:p>
            <a:pPr>
              <a:lnSpc>
                <a:spcPct val="100000"/>
              </a:lnSpc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                                 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GPT</a:t>
            </a:r>
            <a:r>
              <a:rPr lang="en-US" sz="3200" strike="noStrike">
                <a:solidFill>
                  <a:srgbClr val="000000"/>
                </a:solidFill>
                <a:latin typeface="Calibri"/>
              </a:rPr>
              <a:t>  </a:t>
            </a: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    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Alpha Ketoglutarate + alanine                    L-glutamate +  Puruvate</a:t>
            </a: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                                                          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LDH</a:t>
            </a: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             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Pyruvate + NADH + H+                  Lactate  +  NAD+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More GPT</a:t>
            </a: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More NADH converted to NAD+</a:t>
            </a: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Decrease NADH propotional to concentration of GPT</a:t>
            </a: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More difference of OD of NADH in One Minute</a:t>
            </a: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More Delta OD  </a:t>
            </a: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More GPT concentration </a:t>
            </a:r>
            <a:endParaRPr/>
          </a:p>
        </p:txBody>
      </p:sp>
      <p:sp>
        <p:nvSpPr>
          <p:cNvPr id="46" name="CustomShape 3"/>
          <p:cNvSpPr/>
          <p:nvPr/>
        </p:nvSpPr>
        <p:spPr>
          <a:xfrm>
            <a:off x="4426560" y="2868120"/>
            <a:ext cx="1059840" cy="30600"/>
          </a:xfrm>
          <a:prstGeom prst="straightConnector1">
            <a:avLst/>
          </a:prstGeom>
          <a:noFill/>
          <a:ln>
            <a:solidFill>
              <a:srgbClr val="000000"/>
            </a:solidFill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4"/>
          <p:cNvSpPr/>
          <p:nvPr/>
        </p:nvSpPr>
        <p:spPr>
          <a:xfrm>
            <a:off x="4341600" y="3537360"/>
            <a:ext cx="1120320" cy="12960"/>
          </a:xfrm>
          <a:prstGeom prst="straightConnector1">
            <a:avLst/>
          </a:prstGeom>
          <a:noFill/>
          <a:ln>
            <a:solidFill>
              <a:srgbClr val="000000"/>
            </a:solidFill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FIXED TIME KINETIC METHOD</a:t>
            </a:r>
            <a:endParaRPr/>
          </a:p>
        </p:txBody>
      </p:sp>
      <p:sp>
        <p:nvSpPr>
          <p:cNvPr id="49" name="CustomShape 2"/>
          <p:cNvSpPr/>
          <p:nvPr/>
        </p:nvSpPr>
        <p:spPr>
          <a:xfrm>
            <a:off x="0" y="1737360"/>
            <a:ext cx="920484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 strike="noStrike">
                <a:solidFill>
                  <a:srgbClr val="000000"/>
                </a:solidFill>
                <a:latin typeface="Calibri"/>
              </a:rPr>
              <a:t>PRINCIPLE OF CRETININE :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000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Picrate +  NAOH   </a:t>
            </a:r>
            <a:r>
              <a:rPr lang="en-US" sz="3108" strike="noStrike" baseline="50000">
                <a:solidFill>
                  <a:srgbClr val="000000"/>
                </a:solidFill>
                <a:latin typeface="Calibri"/>
              </a:rPr>
              <a:t>Non-Enzymatic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   Alkaline Picrate Complex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Alkaline Picrate complex +  Creatinine  </a:t>
            </a:r>
            <a:r>
              <a:rPr lang="en-US" sz="3108" strike="noStrike" baseline="50000">
                <a:solidFill>
                  <a:srgbClr val="000000"/>
                </a:solidFill>
                <a:latin typeface="Calibri"/>
              </a:rPr>
              <a:t>Non-Enzymatic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   Janovaski Complex</a:t>
            </a:r>
            <a:endParaRPr/>
          </a:p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              </a:t>
            </a:r>
            <a:r>
              <a:rPr lang="en-US" strike="noStrike">
                <a:solidFill>
                  <a:srgbClr val="000000"/>
                </a:solidFill>
                <a:latin typeface="Calibri"/>
              </a:rPr>
              <a:t>(Red-Orange Colour)</a:t>
            </a:r>
            <a:endParaRPr/>
          </a:p>
        </p:txBody>
      </p:sp>
      <p:sp>
        <p:nvSpPr>
          <p:cNvPr id="50" name="CustomShape 3"/>
          <p:cNvSpPr/>
          <p:nvPr/>
        </p:nvSpPr>
        <p:spPr>
          <a:xfrm flipH="1">
            <a:off x="2137680" y="2765160"/>
            <a:ext cx="1935720" cy="15480"/>
          </a:xfrm>
          <a:prstGeom prst="straightConnector1">
            <a:avLst/>
          </a:prstGeom>
          <a:noFill/>
          <a:ln>
            <a:solidFill>
              <a:srgbClr val="000000"/>
            </a:solidFill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CustomShape 4"/>
          <p:cNvSpPr/>
          <p:nvPr/>
        </p:nvSpPr>
        <p:spPr>
          <a:xfrm flipH="1" flipV="1">
            <a:off x="4550760" y="3536280"/>
            <a:ext cx="1920240" cy="42840"/>
          </a:xfrm>
          <a:prstGeom prst="straightConnector1">
            <a:avLst/>
          </a:prstGeom>
          <a:noFill/>
          <a:ln>
            <a:solidFill>
              <a:srgbClr val="000000"/>
            </a:solidFill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457200" y="58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3. FIXED TIME KINETIC METHOD</a:t>
            </a:r>
            <a:endParaRPr/>
          </a:p>
        </p:txBody>
      </p:sp>
      <p:sp>
        <p:nvSpPr>
          <p:cNvPr id="53" name="CustomShape 2"/>
          <p:cNvSpPr/>
          <p:nvPr/>
        </p:nvSpPr>
        <p:spPr>
          <a:xfrm>
            <a:off x="457200" y="1097280"/>
            <a:ext cx="822888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trike="noStrike">
                <a:latin typeface="Calibri"/>
              </a:rPr>
              <a:t>Velocity of reaction is measured in fix interval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trike="noStrike">
                <a:latin typeface="Calibri"/>
              </a:rPr>
              <a:t>But Here in reaction , analyte is as substrate in reation.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trike="noStrike">
                <a:latin typeface="Calibri"/>
              </a:rPr>
              <a:t>While in kinetic method, analyte is as enzyme.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trike="noStrike">
                <a:latin typeface="Calibri"/>
              </a:rPr>
              <a:t>So, Analyte (substrate) is used up in reaction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trike="noStrike">
                <a:latin typeface="Calibri"/>
              </a:rPr>
              <a:t>So , As Reaction goes on</a:t>
            </a:r>
            <a:endParaRPr/>
          </a:p>
          <a:p>
            <a:pPr lvl="1">
              <a:lnSpc>
                <a:spcPct val="100000"/>
              </a:lnSpc>
              <a:buSzPct val="75000"/>
              <a:buFont typeface="StarSymbol"/>
              <a:buChar char="l"/>
            </a:pPr>
            <a:r>
              <a:rPr lang="en-US" strike="noStrike">
                <a:latin typeface="Calibri"/>
              </a:rPr>
              <a:t>Decrease substrate concentration</a:t>
            </a:r>
            <a:endParaRPr/>
          </a:p>
          <a:p>
            <a:pPr lvl="1">
              <a:lnSpc>
                <a:spcPct val="100000"/>
              </a:lnSpc>
              <a:buSzPct val="75000"/>
              <a:buFont typeface="StarSymbol"/>
              <a:buChar char="l"/>
            </a:pPr>
            <a:r>
              <a:rPr lang="en-US" strike="noStrike">
                <a:latin typeface="Calibri"/>
              </a:rPr>
              <a:t>Decrease velocity of reaction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trike="noStrike">
                <a:latin typeface="Calibri"/>
              </a:rPr>
              <a:t>So Delta OD is taken in very intial time period of reaction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trike="noStrike">
                <a:latin typeface="Calibri"/>
              </a:rPr>
              <a:t>It is Called “Fix Time Kinetiv” Because</a:t>
            </a:r>
            <a:endParaRPr/>
          </a:p>
          <a:p>
            <a:pPr lvl="1">
              <a:lnSpc>
                <a:spcPct val="100000"/>
              </a:lnSpc>
              <a:buSzPct val="75000"/>
              <a:buFont typeface="StarSymbol"/>
              <a:buChar char="l"/>
            </a:pPr>
            <a:r>
              <a:rPr lang="en-US" strike="noStrike">
                <a:latin typeface="Calibri"/>
              </a:rPr>
              <a:t>Analyte is as substrate in reaction, like End point method</a:t>
            </a:r>
            <a:endParaRPr/>
          </a:p>
          <a:p>
            <a:pPr lvl="1">
              <a:lnSpc>
                <a:spcPct val="100000"/>
              </a:lnSpc>
              <a:buSzPct val="75000"/>
              <a:buFont typeface="StarSymbol"/>
              <a:buChar char="l"/>
            </a:pPr>
            <a:r>
              <a:rPr lang="en-US" strike="noStrike">
                <a:latin typeface="Calibri"/>
              </a:rPr>
              <a:t>Measuring velocity of reaction as Delta OD, Like Kinetic method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latin typeface="Calibri"/>
              </a:rPr>
              <a:t> 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